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notesSlides/notesSlide2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8.xml" ContentType="application/vnd.openxmlformats-officedocument.themeOverride+xml"/>
  <Override PartName="/ppt/notesSlides/notesSlide28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Ex1.xml" ContentType="application/vnd.ms-office.chartex+xml"/>
  <Override PartName="/ppt/charts/style12.xml" ContentType="application/vnd.ms-office.chartstyle+xml"/>
  <Override PartName="/ppt/charts/colors12.xml" ContentType="application/vnd.ms-office.chartcolorstyle+xml"/>
  <Override PartName="/ppt/theme/themeOverride10.xml" ContentType="application/vnd.openxmlformats-officedocument.themeOverride+xml"/>
  <Override PartName="/ppt/tags/tag1.xml" ContentType="application/vnd.openxmlformats-officedocument.presentationml.tags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1.xml" ContentType="application/vnd.openxmlformats-officedocument.themeOverr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7"/>
  </p:notesMasterIdLst>
  <p:handoutMasterIdLst>
    <p:handoutMasterId r:id="rId58"/>
  </p:handoutMasterIdLst>
  <p:sldIdLst>
    <p:sldId id="473" r:id="rId5"/>
    <p:sldId id="407" r:id="rId6"/>
    <p:sldId id="496" r:id="rId7"/>
    <p:sldId id="545" r:id="rId8"/>
    <p:sldId id="546" r:id="rId9"/>
    <p:sldId id="502" r:id="rId10"/>
    <p:sldId id="500" r:id="rId11"/>
    <p:sldId id="501" r:id="rId12"/>
    <p:sldId id="547" r:id="rId13"/>
    <p:sldId id="506" r:id="rId14"/>
    <p:sldId id="507" r:id="rId15"/>
    <p:sldId id="508" r:id="rId16"/>
    <p:sldId id="565" r:id="rId17"/>
    <p:sldId id="574" r:id="rId18"/>
    <p:sldId id="511" r:id="rId19"/>
    <p:sldId id="512" r:id="rId20"/>
    <p:sldId id="510" r:id="rId21"/>
    <p:sldId id="575" r:id="rId22"/>
    <p:sldId id="541" r:id="rId23"/>
    <p:sldId id="571" r:id="rId24"/>
    <p:sldId id="570" r:id="rId25"/>
    <p:sldId id="537" r:id="rId26"/>
    <p:sldId id="572" r:id="rId27"/>
    <p:sldId id="505" r:id="rId28"/>
    <p:sldId id="576" r:id="rId29"/>
    <p:sldId id="504" r:id="rId30"/>
    <p:sldId id="513" r:id="rId31"/>
    <p:sldId id="1655" r:id="rId32"/>
    <p:sldId id="523" r:id="rId33"/>
    <p:sldId id="551" r:id="rId34"/>
    <p:sldId id="577" r:id="rId35"/>
    <p:sldId id="557" r:id="rId36"/>
    <p:sldId id="564" r:id="rId37"/>
    <p:sldId id="578" r:id="rId38"/>
    <p:sldId id="540" r:id="rId39"/>
    <p:sldId id="558" r:id="rId40"/>
    <p:sldId id="573" r:id="rId41"/>
    <p:sldId id="530" r:id="rId42"/>
    <p:sldId id="531" r:id="rId43"/>
    <p:sldId id="534" r:id="rId44"/>
    <p:sldId id="535" r:id="rId45"/>
    <p:sldId id="579" r:id="rId46"/>
    <p:sldId id="1167" r:id="rId47"/>
    <p:sldId id="1047" r:id="rId48"/>
    <p:sldId id="1097" r:id="rId49"/>
    <p:sldId id="1654" r:id="rId50"/>
    <p:sldId id="1646" r:id="rId51"/>
    <p:sldId id="1653" r:id="rId52"/>
    <p:sldId id="555" r:id="rId53"/>
    <p:sldId id="566" r:id="rId54"/>
    <p:sldId id="562" r:id="rId55"/>
    <p:sldId id="397" r:id="rId5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1300" userDrawn="1">
          <p15:clr>
            <a:srgbClr val="A4A3A4"/>
          </p15:clr>
        </p15:guide>
        <p15:guide id="3" pos="68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370328-A2D0-C836-B8A9-07927B864561}" name="Kevin Parry" initials="KP" userId="S::KevinP@statssa.gov.za::661b55c0-1dd4-4929-a6ea-cd1b0fdcb60a" providerId="AD"/>
  <p188:author id="{9783B89F-3C81-E40C-1461-E2261B0B6AC6}" name="Bokang Vumbukani-Lepolesa" initials="BVL" userId="S::BokangVL@statssa.gov.za::c59a7d47-6430-4746-a7b8-88cbb234f42b" providerId="AD"/>
  <p188:author id="{A72084B6-BCDF-9C3E-9B0D-A77E50E47B89}" name="Keshnee Naidoo" initials="KN" userId="S::KeshneeN@statssa.gov.za::28bb88ff-192f-42a8-b7f5-12fd99a40ef8" providerId="AD"/>
  <p188:author id="{C11DAFCF-0FDC-89E8-D7F0-C6F082602F4B}" name="Tracy Daniels" initials="TD" userId="S::TracyD@statssa.gov.za::9729c013-b7ad-4d54-88ba-af3305f8ae7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Manamela" initials="MM" lastIdx="2" clrIdx="0">
    <p:extLst>
      <p:ext uri="{19B8F6BF-5375-455C-9EA6-DF929625EA0E}">
        <p15:presenceInfo xmlns:p15="http://schemas.microsoft.com/office/powerpoint/2012/main" userId="Michael Maname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953D"/>
    <a:srgbClr val="4B5563"/>
    <a:srgbClr val="477C66"/>
    <a:srgbClr val="375F4F"/>
    <a:srgbClr val="C993AE"/>
    <a:srgbClr val="3B5C4F"/>
    <a:srgbClr val="567468"/>
    <a:srgbClr val="7F968D"/>
    <a:srgbClr val="8EA39A"/>
    <a:srgbClr val="627E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 autoAdjust="0"/>
    <p:restoredTop sz="95590" autoAdjust="0"/>
  </p:normalViewPr>
  <p:slideViewPr>
    <p:cSldViewPr snapToGrid="0">
      <p:cViewPr varScale="1">
        <p:scale>
          <a:sx n="113" d="100"/>
          <a:sy n="113" d="100"/>
        </p:scale>
        <p:origin x="516" y="108"/>
      </p:cViewPr>
      <p:guideLst>
        <p:guide orient="horz" pos="2115"/>
        <p:guide pos="1300"/>
        <p:guide pos="68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-6652"/>
    </p:cViewPr>
  </p:sorterViewPr>
  <p:notesViewPr>
    <p:cSldViewPr snapToGrid="0">
      <p:cViewPr varScale="1">
        <p:scale>
          <a:sx n="79" d="100"/>
          <a:sy n="79" d="100"/>
        </p:scale>
        <p:origin x="3954" y="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W:\Stats%20SA%20work\Events%20and%20Projects\Projects\2026\Content\260901_GDP%20benchmarking%202026\Presentation\Analysis_02_GDP%20revision%20time%20serie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W:\Stats%20SA%20work\Events%20and%20Projects\Projects\2026\Content\260901_GDP%20benchmarking%202026\Presentation\Analysis_02_GDP%20revision%20time%20serie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W:\Stats%20SA%20work\Events%20and%20Projects\Projects\2026\Content\260901_GDP%20benchmarking%202026\Presentation\Analysis_03_Industry%20shift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W:\Stats%20SA%20work\Events%20and%20Projects\Projects\2026\Content\260901_GDP%20benchmarking%202026\Presentation\Analysis_05_GDPe_Component%20shifts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W:\Stats%20SA%20work\Events%20and%20Projects\Projects\2026\Content\260901_GDP%20benchmarking%202026\Presentation\Analysis_05_GDPe_Component%20shif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W:\Stats%20SA%20work\Events%20and%20Projects\Projects\2026\Content\260901_GDP%20benchmarking%202026\Presentation\Analysis_06_Non-observed%20economy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W:\Stats%20SA%20work\Events%20and%20Projects\Projects\2026\Content\260901_GDP%20benchmarking%202026\Presentation\Analysis_06_Non-observed%20economy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W:\Stats%20SA%20work\Events%20and%20Projects\Projects\2026\Content\260901_GDP%20benchmarking%202026\Presentation\Analysis_06_Non-observed%20economy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W:\Stats%20SA%20work\Events%20and%20Projects\Projects\2026\Content\260901_GDP%20benchmarking%202026\Presentation\Analysis_06_Non-observed%20economy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W:\Stats%20SA%20work\Events%20and%20Projects\Projects\2026\Content\260901_GDP%20benchmarking%202026\Presentation\Analysis_06_Non-observed%20economy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W:\Stats%20SA%20work\Events%20and%20Projects\Projects\2026\Content\260901_GDP%20benchmarking%202026\Presentation\Analysis_06_Non-observed%20economy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W:\Stats%20SA%20work\Events%20and%20Projects\Projects\2026\Content\260901_GDP%20benchmarking%202026\Presentation\Analysis_12_GDPr_Per%20capita%20GDP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W:\Stats%20SA%20work\Events%20and%20Projects\Projects\2026\Content\260901_GDP%20benchmarking%202026\Presentation\Analysis_13_GDPr_Industry%20contributions.xlsx" TargetMode="Externa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oleObject" Target="file:///W:\Stats%20SA%20work\Events%20and%20Projects\Projects\2026\Content\260901_GDP%20benchmarking%202026\Presentation\Analysis_10_GDPr_Provincial%20contribution%20to%20national.xlsx" TargetMode="External"/><Relationship Id="rId4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5733913942575365E-2"/>
          <c:y val="7.2898407698030548E-2"/>
          <c:w val="0.90190885230255313"/>
          <c:h val="0.86759699770714616"/>
        </c:manualLayout>
      </c:layout>
      <c:lineChart>
        <c:grouping val="standard"/>
        <c:varyColors val="0"/>
        <c:ser>
          <c:idx val="0"/>
          <c:order val="0"/>
          <c:tx>
            <c:strRef>
              <c:f>Levels_Current!$B$11</c:f>
              <c:strCache>
                <c:ptCount val="1"/>
                <c:pt idx="0">
                  <c:v>Previous GDP</c:v>
                </c:pt>
              </c:strCache>
            </c:strRef>
          </c:tx>
          <c:spPr>
            <a:ln w="28575" cap="rnd">
              <a:solidFill>
                <a:srgbClr val="4B5563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Levels_Current!$C$13:$M$13</c:f>
                <c:numCache>
                  <c:formatCode>General</c:formatCode>
                  <c:ptCount val="11"/>
                  <c:pt idx="0">
                    <c:v>156.78366641522643</c:v>
                  </c:pt>
                  <c:pt idx="1">
                    <c:v>177.71573703954346</c:v>
                  </c:pt>
                  <c:pt idx="2">
                    <c:v>186.69339757921443</c:v>
                  </c:pt>
                  <c:pt idx="3">
                    <c:v>187.69666090184819</c:v>
                  </c:pt>
                  <c:pt idx="4">
                    <c:v>216.76784458615839</c:v>
                  </c:pt>
                  <c:pt idx="5">
                    <c:v>237.82199663313713</c:v>
                  </c:pt>
                  <c:pt idx="6">
                    <c:v>267.35575434770817</c:v>
                  </c:pt>
                  <c:pt idx="7">
                    <c:v>323.85510690522096</c:v>
                  </c:pt>
                  <c:pt idx="8">
                    <c:v>323.62162158669344</c:v>
                  </c:pt>
                  <c:pt idx="9">
                    <c:v>351.78715945043041</c:v>
                  </c:pt>
                  <c:pt idx="10">
                    <c:v>402.0311498267929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9050" cap="flat" cmpd="sng" algn="ctr">
                <a:solidFill>
                  <a:srgbClr val="4B5563"/>
                </a:solidFill>
                <a:prstDash val="sysDash"/>
                <a:round/>
                <a:headEnd type="none"/>
                <a:tailEnd type="triangle" w="med" len="med"/>
              </a:ln>
              <a:effectLst/>
            </c:spPr>
          </c:errBars>
          <c:cat>
            <c:numRef>
              <c:f>Levels_Current!$C$10:$M$10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Levels_Current!$C$11:$M$11</c:f>
              <c:numCache>
                <c:formatCode>#,##0</c:formatCode>
                <c:ptCount val="11"/>
                <c:pt idx="0">
                  <c:v>4420.7925251889474</c:v>
                </c:pt>
                <c:pt idx="1">
                  <c:v>4759.5545447330342</c:v>
                </c:pt>
                <c:pt idx="2">
                  <c:v>5078.1899246154926</c:v>
                </c:pt>
                <c:pt idx="3">
                  <c:v>5363.1904307046516</c:v>
                </c:pt>
                <c:pt idx="4">
                  <c:v>5625.2065494537765</c:v>
                </c:pt>
                <c:pt idx="5">
                  <c:v>5562.7603407307788</c:v>
                </c:pt>
                <c:pt idx="6">
                  <c:v>6206.8420611941274</c:v>
                </c:pt>
                <c:pt idx="7">
                  <c:v>6666.5809637711791</c:v>
                </c:pt>
                <c:pt idx="8">
                  <c:v>7037.6744383573405</c:v>
                </c:pt>
                <c:pt idx="9">
                  <c:v>7352.4494835510704</c:v>
                </c:pt>
                <c:pt idx="10">
                  <c:v>7641.7931844638151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D9-4B58-8677-A1675642BF2E}"/>
            </c:ext>
          </c:extLst>
        </c:ser>
        <c:ser>
          <c:idx val="1"/>
          <c:order val="1"/>
          <c:tx>
            <c:strRef>
              <c:f>Levels_Current!$B$12</c:f>
              <c:strCache>
                <c:ptCount val="1"/>
                <c:pt idx="0">
                  <c:v>Revised GDP</c:v>
                </c:pt>
              </c:strCache>
            </c:strRef>
          </c:tx>
          <c:spPr>
            <a:ln w="28575" cap="rnd">
              <a:solidFill>
                <a:srgbClr val="D16309"/>
              </a:solidFill>
              <a:round/>
            </a:ln>
            <a:effectLst/>
          </c:spPr>
          <c:marker>
            <c:symbol val="none"/>
          </c:marker>
          <c:cat>
            <c:numRef>
              <c:f>Levels_Current!$C$10:$M$10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Levels_Current!$C$12:$M$12</c:f>
              <c:numCache>
                <c:formatCode>#,##0</c:formatCode>
                <c:ptCount val="11"/>
                <c:pt idx="0">
                  <c:v>4577.5761916041738</c:v>
                </c:pt>
                <c:pt idx="1">
                  <c:v>4937.2702817725776</c:v>
                </c:pt>
                <c:pt idx="2">
                  <c:v>5264.883322194707</c:v>
                </c:pt>
                <c:pt idx="3">
                  <c:v>5550.8870916064998</c:v>
                </c:pt>
                <c:pt idx="4">
                  <c:v>5841.9743940399349</c:v>
                </c:pt>
                <c:pt idx="5">
                  <c:v>5800.5823373639159</c:v>
                </c:pt>
                <c:pt idx="6">
                  <c:v>6474.1978155418356</c:v>
                </c:pt>
                <c:pt idx="7">
                  <c:v>6990.4360706764</c:v>
                </c:pt>
                <c:pt idx="8">
                  <c:v>7361.2960599440339</c:v>
                </c:pt>
                <c:pt idx="9">
                  <c:v>7704.2366430015009</c:v>
                </c:pt>
                <c:pt idx="10">
                  <c:v>8043.824334290608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D9-4B58-8677-A1675642B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664735"/>
        <c:axId val="22589343"/>
      </c:lineChart>
      <c:catAx>
        <c:axId val="576647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589343"/>
        <c:crosses val="autoZero"/>
        <c:auto val="1"/>
        <c:lblAlgn val="ctr"/>
        <c:lblOffset val="100"/>
        <c:noMultiLvlLbl val="0"/>
      </c:catAx>
      <c:valAx>
        <c:axId val="22589343"/>
        <c:scaling>
          <c:orientation val="minMax"/>
          <c:min val="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ZA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 billion</a:t>
                </a:r>
              </a:p>
            </c:rich>
          </c:tx>
          <c:layout>
            <c:manualLayout>
              <c:xMode val="edge"/>
              <c:yMode val="edge"/>
              <c:x val="4.6090829555396487E-3"/>
              <c:y val="4.735283296306293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7664735"/>
        <c:crosses val="autoZero"/>
        <c:crossBetween val="midCat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5733913942575365E-2"/>
          <c:y val="7.2898407698030548E-2"/>
          <c:w val="0.90190885230255313"/>
          <c:h val="0.867596997707146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GrowthRates_Constant!$B$4</c:f>
              <c:strCache>
                <c:ptCount val="1"/>
                <c:pt idx="0">
                  <c:v>Previous (based on 2015 prices)</c:v>
                </c:pt>
              </c:strCache>
            </c:strRef>
          </c:tx>
          <c:spPr>
            <a:solidFill>
              <a:srgbClr val="46505E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dLbl>
              <c:idx val="6"/>
              <c:layout>
                <c:manualLayout>
                  <c:x val="-2.5133521834748017E-3"/>
                  <c:y val="2.68726877850726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31-4A61-9B5F-4DD0F9989CC1}"/>
                </c:ext>
              </c:extLst>
            </c:dLbl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GrowthRates_Constant!$C$3:$M$3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GrowthRates_Constant!$C$4:$M$4</c:f>
              <c:numCache>
                <c:formatCode>0.0</c:formatCode>
                <c:ptCount val="11"/>
                <c:pt idx="0">
                  <c:v>1.3218622371000688</c:v>
                </c:pt>
                <c:pt idx="1">
                  <c:v>0.66455230785689157</c:v>
                </c:pt>
                <c:pt idx="2">
                  <c:v>1.1579469511465712</c:v>
                </c:pt>
                <c:pt idx="3">
                  <c:v>1.6</c:v>
                </c:pt>
                <c:pt idx="4">
                  <c:v>0.3</c:v>
                </c:pt>
                <c:pt idx="5">
                  <c:v>-6.2</c:v>
                </c:pt>
                <c:pt idx="6">
                  <c:v>4.9000000000000004</c:v>
                </c:pt>
                <c:pt idx="7">
                  <c:v>2.1</c:v>
                </c:pt>
                <c:pt idx="8">
                  <c:v>0.8</c:v>
                </c:pt>
                <c:pt idx="9">
                  <c:v>0.5</c:v>
                </c:pt>
                <c:pt idx="10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31-4A61-9B5F-4DD0F9989CC1}"/>
            </c:ext>
          </c:extLst>
        </c:ser>
        <c:ser>
          <c:idx val="1"/>
          <c:order val="1"/>
          <c:tx>
            <c:strRef>
              <c:f>GrowthRates_Constant!$B$5</c:f>
              <c:strCache>
                <c:ptCount val="1"/>
                <c:pt idx="0">
                  <c:v>Revised (based on 2022 prices)</c:v>
                </c:pt>
              </c:strCache>
            </c:strRef>
          </c:tx>
          <c:spPr>
            <a:solidFill>
              <a:srgbClr val="D16309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GrowthRates_Constant!$C$3:$M$3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GrowthRates_Constant!$C$5:$M$5</c:f>
              <c:numCache>
                <c:formatCode>0.0</c:formatCode>
                <c:ptCount val="11"/>
                <c:pt idx="0">
                  <c:v>1.3218622371000635</c:v>
                </c:pt>
                <c:pt idx="1">
                  <c:v>0.66455230785686581</c:v>
                </c:pt>
                <c:pt idx="2">
                  <c:v>1.1579469511465703</c:v>
                </c:pt>
                <c:pt idx="3">
                  <c:v>1.6</c:v>
                </c:pt>
                <c:pt idx="4">
                  <c:v>0.1</c:v>
                </c:pt>
                <c:pt idx="5">
                  <c:v>-6.8</c:v>
                </c:pt>
                <c:pt idx="6">
                  <c:v>4.5</c:v>
                </c:pt>
                <c:pt idx="7">
                  <c:v>2.2000000000000002</c:v>
                </c:pt>
                <c:pt idx="8">
                  <c:v>0.6</c:v>
                </c:pt>
                <c:pt idx="9">
                  <c:v>0.5</c:v>
                </c:pt>
                <c:pt idx="10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31-4A61-9B5F-4DD0F9989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664735"/>
        <c:axId val="22589343"/>
      </c:barChart>
      <c:catAx>
        <c:axId val="576647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2589343"/>
        <c:crosses val="autoZero"/>
        <c:auto val="1"/>
        <c:lblAlgn val="ctr"/>
        <c:lblOffset val="100"/>
        <c:noMultiLvlLbl val="0"/>
      </c:catAx>
      <c:valAx>
        <c:axId val="22589343"/>
        <c:scaling>
          <c:orientation val="minMax"/>
          <c:max val="9"/>
          <c:min val="-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ZA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Growth rates</a:t>
                </a:r>
              </a:p>
            </c:rich>
          </c:tx>
          <c:layout>
            <c:manualLayout>
              <c:xMode val="edge"/>
              <c:yMode val="edge"/>
              <c:x val="2.5176017741667844E-2"/>
              <c:y val="6.078921578601125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7664735"/>
        <c:crosses val="autoZero"/>
        <c:crossBetween val="between"/>
        <c:majorUnit val="3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22253240022659751"/>
          <c:y val="1.6123612671043598E-2"/>
          <c:w val="0.55996180496288106"/>
          <c:h val="4.88196330587381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14177794749821"/>
          <c:y val="2.736318407960199E-2"/>
          <c:w val="0.66760334015052059"/>
          <c:h val="0.945273631840796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'Bar chart'!$F$2</c:f>
              <c:strCache>
                <c:ptCount val="1"/>
                <c:pt idx="0">
                  <c:v>Change</c:v>
                </c:pt>
              </c:strCache>
            </c:strRef>
          </c:tx>
          <c:spPr>
            <a:solidFill>
              <a:srgbClr val="557AAC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AD4EBC2-CAC1-44F6-94B8-8B10E3262FE3}" type="CELLRANGE">
                      <a:rPr lang="en-US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7301-4A94-A50C-F789CF4847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F9E7EF0-63FF-4E7E-9D54-D12531DEFDF0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7301-4A94-A50C-F789CF4847C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345C5C-1C4A-4D76-8598-CB5AD6FA31CA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7301-4A94-A50C-F789CF4847C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F23502A-58E2-4CCB-94C6-570FE46FDD89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7301-4A94-A50C-F789CF4847C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A2CD1D0-B762-499D-B55A-BACEF802FA05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7301-4A94-A50C-F789CF4847C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C920A3F9-9C7C-460A-87C1-CAF4DF4816CE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7301-4A94-A50C-F789CF4847C5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CD1BB496-6E53-44B6-A843-35A9714A4B27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7301-4A94-A50C-F789CF4847C5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A3D82A6D-E889-407A-ADE2-13C7C724D3EE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7301-4A94-A50C-F789CF4847C5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B552EA3A-91DF-42AD-B5B9-D3A0C2B91043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7301-4A94-A50C-F789CF4847C5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4AC8A65D-2DD0-49A1-BD46-B9F12CBAEA9D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7301-4A94-A50C-F789CF4847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'Bar chart'!$C$3:$C$12</c:f>
              <c:strCache>
                <c:ptCount val="10"/>
                <c:pt idx="0">
                  <c:v>Manufacturing</c:v>
                </c:pt>
                <c:pt idx="1">
                  <c:v>Government</c:v>
                </c:pt>
                <c:pt idx="2">
                  <c:v>Electricity, gas &amp; water</c:v>
                </c:pt>
                <c:pt idx="3">
                  <c:v>Agriculture</c:v>
                </c:pt>
                <c:pt idx="4">
                  <c:v>Construction</c:v>
                </c:pt>
                <c:pt idx="5">
                  <c:v>Personal services </c:v>
                </c:pt>
                <c:pt idx="6">
                  <c:v>Transport &amp; communication</c:v>
                </c:pt>
                <c:pt idx="7">
                  <c:v>Trade</c:v>
                </c:pt>
                <c:pt idx="8">
                  <c:v>Mining</c:v>
                </c:pt>
                <c:pt idx="9">
                  <c:v>Finance</c:v>
                </c:pt>
              </c:strCache>
            </c:strRef>
          </c:cat>
          <c:val>
            <c:numRef>
              <c:f>'Bar chart'!$F$3:$F$12</c:f>
              <c:numCache>
                <c:formatCode>#,##0</c:formatCode>
                <c:ptCount val="10"/>
                <c:pt idx="0">
                  <c:v>0.8166188934869133</c:v>
                </c:pt>
                <c:pt idx="1">
                  <c:v>1.452758549086866</c:v>
                </c:pt>
                <c:pt idx="2">
                  <c:v>4.2286074072490445</c:v>
                </c:pt>
                <c:pt idx="3">
                  <c:v>6.2548890133865642</c:v>
                </c:pt>
                <c:pt idx="4">
                  <c:v>7.1680566800988164</c:v>
                </c:pt>
                <c:pt idx="5">
                  <c:v>21.890354893897776</c:v>
                </c:pt>
                <c:pt idx="6">
                  <c:v>29.160429310175708</c:v>
                </c:pt>
                <c:pt idx="7">
                  <c:v>60.825952086383126</c:v>
                </c:pt>
                <c:pt idx="8">
                  <c:v>60.935944948643851</c:v>
                </c:pt>
                <c:pt idx="9">
                  <c:v>127.34049512281409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'Bar chart'!$G$3:$G$12</c15:f>
                <c15:dlblRangeCache>
                  <c:ptCount val="10"/>
                  <c:pt idx="0">
                    <c:v>+R1bn</c:v>
                  </c:pt>
                  <c:pt idx="1">
                    <c:v>+R1bn</c:v>
                  </c:pt>
                  <c:pt idx="2">
                    <c:v>+R4bn</c:v>
                  </c:pt>
                  <c:pt idx="3">
                    <c:v>+R6bn</c:v>
                  </c:pt>
                  <c:pt idx="4">
                    <c:v>+R7bn</c:v>
                  </c:pt>
                  <c:pt idx="5">
                    <c:v>+R22bn</c:v>
                  </c:pt>
                  <c:pt idx="6">
                    <c:v>+R29bn</c:v>
                  </c:pt>
                  <c:pt idx="7">
                    <c:v>+R61bn</c:v>
                  </c:pt>
                  <c:pt idx="8">
                    <c:v>+R61bn</c:v>
                  </c:pt>
                  <c:pt idx="9">
                    <c:v>+R127bn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7301-4A94-A50C-F789CF484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89"/>
        <c:axId val="1869767456"/>
        <c:axId val="2021228864"/>
      </c:barChart>
      <c:catAx>
        <c:axId val="1869767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21228864"/>
        <c:crosses val="autoZero"/>
        <c:auto val="1"/>
        <c:lblAlgn val="ctr"/>
        <c:lblOffset val="100"/>
        <c:noMultiLvlLbl val="0"/>
      </c:catAx>
      <c:valAx>
        <c:axId val="2021228864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1869767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14177794749821"/>
          <c:y val="2.736318407960199E-2"/>
          <c:w val="0.66760334015052059"/>
          <c:h val="0.945273631840796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'Bar chart'!$F$2</c:f>
              <c:strCache>
                <c:ptCount val="1"/>
                <c:pt idx="0">
                  <c:v>Change</c:v>
                </c:pt>
              </c:strCache>
            </c:strRef>
          </c:tx>
          <c:spPr>
            <a:solidFill>
              <a:srgbClr val="557AA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E767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124-4062-A7AA-6C3F9BAD30A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4683134-B81F-4B0D-BDA5-0D118BDBD09D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9124-4062-A7AA-6C3F9BAD30A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FB81A86-A8AB-493A-9ECF-21DFEACAF6EE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9124-4062-A7AA-6C3F9BAD30A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20CBB9A-DCC0-470D-AD6A-550C9C8FA2CC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9124-4062-A7AA-6C3F9BAD30A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D91FBFB-FCD6-4E7D-B124-57911F3506E2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9124-4062-A7AA-6C3F9BAD30A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D12DFD3-7EB6-47C5-9CAF-2842DDF4D8D4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9124-4062-A7AA-6C3F9BAD30A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E3679A4-F847-4F7B-A8FE-DCD6588470FF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9124-4062-A7AA-6C3F9BAD30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'Bar chart'!$C$3:$C$8</c:f>
              <c:strCache>
                <c:ptCount val="6"/>
                <c:pt idx="0">
                  <c:v>Government consumption</c:v>
                </c:pt>
                <c:pt idx="1">
                  <c:v>Exports</c:v>
                </c:pt>
                <c:pt idx="2">
                  <c:v>Capital formation</c:v>
                </c:pt>
                <c:pt idx="3">
                  <c:v>Imports</c:v>
                </c:pt>
                <c:pt idx="4">
                  <c:v>Change in inventories</c:v>
                </c:pt>
                <c:pt idx="5">
                  <c:v>Household consumption</c:v>
                </c:pt>
              </c:strCache>
            </c:strRef>
          </c:cat>
          <c:val>
            <c:numRef>
              <c:f>'Bar chart'!$F$3:$F$8</c:f>
              <c:numCache>
                <c:formatCode>#,##0</c:formatCode>
                <c:ptCount val="6"/>
                <c:pt idx="0">
                  <c:v>-4.0890679066765587</c:v>
                </c:pt>
                <c:pt idx="1">
                  <c:v>3.9121966103394517</c:v>
                </c:pt>
                <c:pt idx="2">
                  <c:v>4.0795602594198428</c:v>
                </c:pt>
                <c:pt idx="3">
                  <c:v>6.0604295504018664</c:v>
                </c:pt>
                <c:pt idx="4">
                  <c:v>11.253936247022605</c:v>
                </c:pt>
                <c:pt idx="5">
                  <c:v>314.75890095482674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'Bar chart'!$G$3:$G$8</c15:f>
                <c15:dlblRangeCache>
                  <c:ptCount val="6"/>
                  <c:pt idx="0">
                    <c:v>-R4bn</c:v>
                  </c:pt>
                  <c:pt idx="1">
                    <c:v>+R4bn</c:v>
                  </c:pt>
                  <c:pt idx="2">
                    <c:v>+R4bn</c:v>
                  </c:pt>
                  <c:pt idx="3">
                    <c:v>+R6bn</c:v>
                  </c:pt>
                  <c:pt idx="4">
                    <c:v>+R11bn</c:v>
                  </c:pt>
                  <c:pt idx="5">
                    <c:v>+R315bn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6-9124-4062-A7AA-6C3F9BAD30AF}"/>
            </c:ext>
          </c:extLst>
        </c:ser>
        <c:ser>
          <c:idx val="1"/>
          <c:order val="1"/>
          <c:tx>
            <c:strRef>
              <c:f>'Bar chart'!$H$2</c:f>
              <c:strCache>
                <c:ptCount val="1"/>
                <c:pt idx="0">
                  <c:v>Label anchors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519C215-2093-422F-B671-0999ECE17CFA}" type="CELLRANGE">
                      <a:rPr lang="en-US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9124-4062-A7AA-6C3F9BAD30A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6D4798D-AC62-452C-BE7C-9C46DBD11D34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9124-4062-A7AA-6C3F9BAD30A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CB1596F-C628-452F-B7D3-CC26EC712216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9124-4062-A7AA-6C3F9BAD30A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053EE36-E460-4A03-B762-41CE6C4088FB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9124-4062-A7AA-6C3F9BAD30A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9B2B169-3B02-445E-A4BE-B1DFFDB1B1B4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9124-4062-A7AA-6C3F9BAD30A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6EAE7E69-6A3A-4901-9917-F299B1F93D38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9124-4062-A7AA-6C3F9BAD30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non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'Bar chart'!$H$3:$H$8</c:f>
              <c:numCache>
                <c:formatCode>0.000</c:formatCode>
                <c:ptCount val="6"/>
                <c:pt idx="0">
                  <c:v>0.01</c:v>
                </c:pt>
                <c:pt idx="1">
                  <c:v>-0.01</c:v>
                </c:pt>
                <c:pt idx="2">
                  <c:v>-0.01</c:v>
                </c:pt>
                <c:pt idx="3">
                  <c:v>-0.01</c:v>
                </c:pt>
                <c:pt idx="4">
                  <c:v>-0.01</c:v>
                </c:pt>
                <c:pt idx="5">
                  <c:v>-0.01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'Bar chart'!$C$3:$C$8</c15:f>
                <c15:dlblRangeCache>
                  <c:ptCount val="6"/>
                  <c:pt idx="0">
                    <c:v>Government consumption</c:v>
                  </c:pt>
                  <c:pt idx="1">
                    <c:v>Exports</c:v>
                  </c:pt>
                  <c:pt idx="2">
                    <c:v>Capital formation</c:v>
                  </c:pt>
                  <c:pt idx="3">
                    <c:v>Imports</c:v>
                  </c:pt>
                  <c:pt idx="4">
                    <c:v>Change in inventories</c:v>
                  </c:pt>
                  <c:pt idx="5">
                    <c:v>Household consumption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D-9124-4062-A7AA-6C3F9BAD30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overlap val="100"/>
        <c:axId val="1869767456"/>
        <c:axId val="2021228864"/>
      </c:barChart>
      <c:catAx>
        <c:axId val="18697674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21228864"/>
        <c:crosses val="autoZero"/>
        <c:auto val="1"/>
        <c:lblAlgn val="ctr"/>
        <c:lblOffset val="100"/>
        <c:noMultiLvlLbl val="0"/>
      </c:catAx>
      <c:valAx>
        <c:axId val="2021228864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1869767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57AA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E767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0D-4E82-8C7D-61A4128595C1}"/>
              </c:ext>
            </c:extLst>
          </c:dPt>
          <c:dPt>
            <c:idx val="1"/>
            <c:invertIfNegative val="0"/>
            <c:bubble3D val="0"/>
            <c:spPr>
              <a:solidFill>
                <a:srgbClr val="DE767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0D-4E82-8C7D-61A4128595C1}"/>
              </c:ext>
            </c:extLst>
          </c:dPt>
          <c:dPt>
            <c:idx val="2"/>
            <c:invertIfNegative val="0"/>
            <c:bubble3D val="0"/>
            <c:spPr>
              <a:solidFill>
                <a:srgbClr val="DE767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80D-4E82-8C7D-61A4128595C1}"/>
              </c:ext>
            </c:extLst>
          </c:dPt>
          <c:dPt>
            <c:idx val="3"/>
            <c:invertIfNegative val="0"/>
            <c:bubble3D val="0"/>
            <c:spPr>
              <a:solidFill>
                <a:srgbClr val="DE767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80D-4E82-8C7D-61A4128595C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0D49EAA7-9468-4155-8B6A-8BE051C1A395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B80D-4E82-8C7D-61A4128595C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2B2E5DE-A396-4B17-89CA-C46E9D254345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B80D-4E82-8C7D-61A4128595C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0D1D2CE-AFA8-4445-AC64-89AB7C00A69A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B80D-4E82-8C7D-61A4128595C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882E67A-9CCC-4B17-BAEE-4C029957E4BD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B80D-4E82-8C7D-61A4128595C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9B65A9CA-99AB-4053-B589-C901C2A8705F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B80D-4E82-8C7D-61A4128595C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7D65F2E3-F01A-41A2-8F79-ABAF8F770349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B80D-4E82-8C7D-61A4128595C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D0D54E85-D85A-4FA5-8E8B-666C59D47138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B80D-4E82-8C7D-61A4128595C1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1B94C868-7268-4046-B8E0-714F0A51C4C2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B80D-4E82-8C7D-61A4128595C1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7EE4D706-1B06-41B1-90D9-DE7979FC3CCF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B80D-4E82-8C7D-61A4128595C1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083544E6-3791-4776-8A10-82A92CA809DE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B80D-4E82-8C7D-61A4128595C1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0C18D750-2248-499D-A607-4F87BA97009C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B80D-4E82-8C7D-61A4128595C1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101BD3D1-636F-4BFF-9B79-9CC856604960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B80D-4E82-8C7D-61A4128595C1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C94DD7FE-326E-4EC0-A225-099FF3D2A987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B80D-4E82-8C7D-61A4128595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'Household components'!$E$19:$E$31</c:f>
              <c:numCache>
                <c:formatCode>0</c:formatCode>
                <c:ptCount val="13"/>
                <c:pt idx="0">
                  <c:v>-23.766215088096214</c:v>
                </c:pt>
                <c:pt idx="1">
                  <c:v>-2.789273386526911</c:v>
                </c:pt>
                <c:pt idx="2">
                  <c:v>-1.3273089218248206</c:v>
                </c:pt>
                <c:pt idx="3">
                  <c:v>-0.30483246296385186</c:v>
                </c:pt>
                <c:pt idx="4">
                  <c:v>2.0432208033413044</c:v>
                </c:pt>
                <c:pt idx="5">
                  <c:v>6.7887959572584364</c:v>
                </c:pt>
                <c:pt idx="6">
                  <c:v>9.0860170673020182</c:v>
                </c:pt>
                <c:pt idx="7">
                  <c:v>12.606652013737795</c:v>
                </c:pt>
                <c:pt idx="8">
                  <c:v>13.625239836211316</c:v>
                </c:pt>
                <c:pt idx="9">
                  <c:v>18.0707584322647</c:v>
                </c:pt>
                <c:pt idx="10">
                  <c:v>23.577683019622373</c:v>
                </c:pt>
                <c:pt idx="11">
                  <c:v>68.896987183800661</c:v>
                </c:pt>
                <c:pt idx="12">
                  <c:v>188.25117650069959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'Household components'!$G$19:$G$31</c15:f>
                <c15:dlblRangeCache>
                  <c:ptCount val="13"/>
                  <c:pt idx="0">
                    <c:v>-R24bn</c:v>
                  </c:pt>
                  <c:pt idx="1">
                    <c:v>-R3bn</c:v>
                  </c:pt>
                  <c:pt idx="2">
                    <c:v>-R1bn</c:v>
                  </c:pt>
                  <c:pt idx="3">
                    <c:v>-R0,3bn</c:v>
                  </c:pt>
                  <c:pt idx="4">
                    <c:v>+R2bn</c:v>
                  </c:pt>
                  <c:pt idx="5">
                    <c:v>+R7bn</c:v>
                  </c:pt>
                  <c:pt idx="6">
                    <c:v>+R9bn</c:v>
                  </c:pt>
                  <c:pt idx="7">
                    <c:v>+R13bn</c:v>
                  </c:pt>
                  <c:pt idx="8">
                    <c:v>+R14bn</c:v>
                  </c:pt>
                  <c:pt idx="9">
                    <c:v>+R18bn</c:v>
                  </c:pt>
                  <c:pt idx="10">
                    <c:v>+R24bn</c:v>
                  </c:pt>
                  <c:pt idx="11">
                    <c:v>+R69bn</c:v>
                  </c:pt>
                  <c:pt idx="12">
                    <c:v>+R188bn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B80D-4E82-8C7D-61A4128595C1}"/>
            </c:ext>
          </c:extLst>
        </c:ser>
        <c:ser>
          <c:idx val="1"/>
          <c:order val="1"/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overflow" horzOverflow="overflow" vert="horz" wrap="none" lIns="38100" tIns="19050" rIns="38100" bIns="19050" anchor="ctr" anchorCtr="0">
                    <a:spAutoFit/>
                  </a:bodyPr>
                  <a:lstStyle/>
                  <a:p>
                    <a:pPr algn="l">
                      <a:defRPr sz="11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814B1523-5FDE-4E1A-8050-305B7801C3FB}" type="CELLRANGE">
                      <a:rPr lang="en-ZA"/>
                      <a:pPr algn="l">
                        <a:defRPr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[CELLRANGE]</a:t>
                    </a:fld>
                    <a:endParaRPr lang="en-ZA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0">
                  <a:spAutoFit/>
                </a:bodyPr>
                <a:lstStyle/>
                <a:p>
                  <a:pPr algn="l"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ZA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B80D-4E82-8C7D-61A4128595C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A3DA402-DE35-4DD9-80F2-2A7E7A506500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B80D-4E82-8C7D-61A4128595C1}"/>
                </c:ext>
              </c:extLst>
            </c:dLbl>
            <c:dLbl>
              <c:idx val="2"/>
              <c:tx>
                <c:rich>
                  <a:bodyPr rot="0" spcFirstLastPara="1" vertOverflow="overflow" horzOverflow="overflow" vert="horz" wrap="none" lIns="38100" tIns="19050" rIns="38100" bIns="19050" anchor="ctr" anchorCtr="0">
                    <a:spAutoFit/>
                  </a:bodyPr>
                  <a:lstStyle/>
                  <a:p>
                    <a:pPr algn="r">
                      <a:defRPr sz="11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AFEA06D3-45CB-43CC-8221-5554A23CE699}" type="CELLRANGE">
                      <a:rPr lang="en-ZA"/>
                      <a:pPr algn="r">
                        <a:defRPr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[CELLRANGE]</a:t>
                    </a:fld>
                    <a:endParaRPr lang="en-ZA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0">
                  <a:spAutoFit/>
                </a:bodyPr>
                <a:lstStyle/>
                <a:p>
                  <a:pPr algn="r"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ZA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B80D-4E82-8C7D-61A4128595C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872D1E1-9EC5-45F8-8AEF-551DC2490D80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B80D-4E82-8C7D-61A4128595C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A5DF631-6757-401F-A783-31ADA2635E2C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B80D-4E82-8C7D-61A4128595C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974B0AEF-350C-4C2C-9472-04E96716320C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B80D-4E82-8C7D-61A4128595C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B6889201-43DD-407F-A0D9-3CA93C07A5C0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B80D-4E82-8C7D-61A4128595C1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1653B392-EE5E-400D-AE25-EA0EA3053117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B80D-4E82-8C7D-61A4128595C1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1A0DA397-A635-4820-B3D4-B3213E3DC291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B80D-4E82-8C7D-61A4128595C1}"/>
                </c:ext>
              </c:extLst>
            </c:dLbl>
            <c:dLbl>
              <c:idx val="9"/>
              <c:tx>
                <c:rich>
                  <a:bodyPr rot="0" spcFirstLastPara="1" vertOverflow="overflow" horzOverflow="overflow" vert="horz" wrap="none" lIns="38100" tIns="19050" rIns="38100" bIns="19050" anchor="ctr" anchorCtr="0">
                    <a:spAutoFit/>
                  </a:bodyPr>
                  <a:lstStyle/>
                  <a:p>
                    <a:pPr algn="r">
                      <a:defRPr sz="11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29ACEC8-78EA-4510-9475-82B9A81C11D6}" type="CELLRANGE">
                      <a:rPr lang="en-ZA"/>
                      <a:pPr algn="r">
                        <a:defRPr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[CELLRANGE]</a:t>
                    </a:fld>
                    <a:endParaRPr lang="en-ZA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none" lIns="38100" tIns="19050" rIns="38100" bIns="19050" anchor="ctr" anchorCtr="0">
                  <a:spAutoFit/>
                </a:bodyPr>
                <a:lstStyle/>
                <a:p>
                  <a:pPr algn="r"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ZA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B80D-4E82-8C7D-61A4128595C1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475BC9CC-ED98-49D0-8EBD-575783721674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B80D-4E82-8C7D-61A4128595C1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A121B3EE-EAD3-4417-B4B3-E35BE4C66EFF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B80D-4E82-8C7D-61A4128595C1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0FAF0FA8-320E-4609-829B-FD42DABA8688}" type="CELLRANGE">
                      <a:rPr lang="en-ZA"/>
                      <a:pPr/>
                      <a:t>[CELLRANGE]</a:t>
                    </a:fld>
                    <a:endParaRPr lang="en-ZA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B80D-4E82-8C7D-61A4128595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non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'Household components'!$H$19:$H$31</c:f>
              <c:numCache>
                <c:formatCode>0.000</c:formatCode>
                <c:ptCount val="13"/>
                <c:pt idx="0">
                  <c:v>0.01</c:v>
                </c:pt>
                <c:pt idx="1">
                  <c:v>0.01</c:v>
                </c:pt>
                <c:pt idx="2">
                  <c:v>0.01</c:v>
                </c:pt>
                <c:pt idx="3">
                  <c:v>0.01</c:v>
                </c:pt>
                <c:pt idx="4">
                  <c:v>-0.01</c:v>
                </c:pt>
                <c:pt idx="5">
                  <c:v>-0.01</c:v>
                </c:pt>
                <c:pt idx="6">
                  <c:v>-0.01</c:v>
                </c:pt>
                <c:pt idx="7">
                  <c:v>-0.01</c:v>
                </c:pt>
                <c:pt idx="8">
                  <c:v>-0.01</c:v>
                </c:pt>
                <c:pt idx="9">
                  <c:v>-0.01</c:v>
                </c:pt>
                <c:pt idx="10">
                  <c:v>-0.01</c:v>
                </c:pt>
                <c:pt idx="11">
                  <c:v>-0.01</c:v>
                </c:pt>
                <c:pt idx="12">
                  <c:v>-0.01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'Household components'!$A$19:$A$31</c15:f>
                <c15:dlblRangeCache>
                  <c:ptCount val="13"/>
                  <c:pt idx="0">
                    <c:v>Furnishings, household equipment, maintenance</c:v>
                  </c:pt>
                  <c:pt idx="1">
                    <c:v>Information &amp; communication</c:v>
                  </c:pt>
                  <c:pt idx="2">
                    <c:v>Alcohol beverages, tobacco &amp; narcotics</c:v>
                  </c:pt>
                  <c:pt idx="3">
                    <c:v>Clothing and footwear</c:v>
                  </c:pt>
                  <c:pt idx="4">
                    <c:v>Insurance &amp; financial services</c:v>
                  </c:pt>
                  <c:pt idx="5">
                    <c:v>Personal care, social protection &amp; miscellaneous goods and services</c:v>
                  </c:pt>
                  <c:pt idx="6">
                    <c:v>Health</c:v>
                  </c:pt>
                  <c:pt idx="7">
                    <c:v>Education</c:v>
                  </c:pt>
                  <c:pt idx="8">
                    <c:v>Transport</c:v>
                  </c:pt>
                  <c:pt idx="9">
                    <c:v>Restaurants &amp; accommodation</c:v>
                  </c:pt>
                  <c:pt idx="10">
                    <c:v>Recreation &amp; culture</c:v>
                  </c:pt>
                  <c:pt idx="11">
                    <c:v>Food &amp; non-alcohol beverages</c:v>
                  </c:pt>
                  <c:pt idx="12">
                    <c:v>Housing, water, electricity, gas &amp; other fuels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F-B80D-4E82-8C7D-61A412859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89"/>
        <c:axId val="1949662944"/>
        <c:axId val="1949672928"/>
      </c:barChart>
      <c:catAx>
        <c:axId val="1949662944"/>
        <c:scaling>
          <c:orientation val="minMax"/>
        </c:scaling>
        <c:delete val="1"/>
        <c:axPos val="l"/>
        <c:majorTickMark val="none"/>
        <c:minorTickMark val="none"/>
        <c:tickLblPos val="nextTo"/>
        <c:crossAx val="1949672928"/>
        <c:crosses val="autoZero"/>
        <c:auto val="1"/>
        <c:lblAlgn val="ctr"/>
        <c:lblOffset val="100"/>
        <c:noMultiLvlLbl val="0"/>
      </c:catAx>
      <c:valAx>
        <c:axId val="1949672928"/>
        <c:scaling>
          <c:orientation val="minMax"/>
          <c:max val="250"/>
          <c:min val="-250"/>
        </c:scaling>
        <c:delete val="1"/>
        <c:axPos val="b"/>
        <c:numFmt formatCode="0" sourceLinked="1"/>
        <c:majorTickMark val="out"/>
        <c:minorTickMark val="none"/>
        <c:tickLblPos val="nextTo"/>
        <c:crossAx val="1949662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Graph01!$C$3</c:f>
              <c:strCache>
                <c:ptCount val="1"/>
                <c:pt idx="0">
                  <c:v>Non-observed economy</c:v>
                </c:pt>
              </c:strCache>
            </c:strRef>
          </c:tx>
          <c:spPr>
            <a:solidFill>
              <a:srgbClr val="1F7366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Graph01!$B$4:$B$8</c:f>
              <c:numCache>
                <c:formatCode>General</c:formatCode>
                <c:ptCount val="5"/>
                <c:pt idx="0">
                  <c:v>2022</c:v>
                </c:pt>
                <c:pt idx="1">
                  <c:v>2015</c:v>
                </c:pt>
                <c:pt idx="2">
                  <c:v>2010</c:v>
                </c:pt>
                <c:pt idx="3">
                  <c:v>2005</c:v>
                </c:pt>
                <c:pt idx="4">
                  <c:v>2002</c:v>
                </c:pt>
              </c:numCache>
            </c:numRef>
          </c:cat>
          <c:val>
            <c:numRef>
              <c:f>Graph01!$C$4:$C$8</c:f>
              <c:numCache>
                <c:formatCode>General</c:formatCode>
                <c:ptCount val="5"/>
                <c:pt idx="0">
                  <c:v>8.6999999999999993</c:v>
                </c:pt>
                <c:pt idx="1">
                  <c:v>7.3</c:v>
                </c:pt>
                <c:pt idx="2">
                  <c:v>12.2</c:v>
                </c:pt>
                <c:pt idx="3" formatCode="0.0">
                  <c:v>12</c:v>
                </c:pt>
                <c:pt idx="4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C-44E4-9976-976C8A752437}"/>
            </c:ext>
          </c:extLst>
        </c:ser>
        <c:ser>
          <c:idx val="1"/>
          <c:order val="1"/>
          <c:tx>
            <c:strRef>
              <c:f>Graph01!$D$3</c:f>
              <c:strCache>
                <c:ptCount val="1"/>
                <c:pt idx="0">
                  <c:v>Observed economy</c:v>
                </c:pt>
              </c:strCache>
            </c:strRef>
          </c:tx>
          <c:spPr>
            <a:solidFill>
              <a:srgbClr val="164983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Graph01!$B$4:$B$8</c:f>
              <c:numCache>
                <c:formatCode>General</c:formatCode>
                <c:ptCount val="5"/>
                <c:pt idx="0">
                  <c:v>2022</c:v>
                </c:pt>
                <c:pt idx="1">
                  <c:v>2015</c:v>
                </c:pt>
                <c:pt idx="2">
                  <c:v>2010</c:v>
                </c:pt>
                <c:pt idx="3">
                  <c:v>2005</c:v>
                </c:pt>
                <c:pt idx="4">
                  <c:v>2002</c:v>
                </c:pt>
              </c:numCache>
            </c:numRef>
          </c:cat>
          <c:val>
            <c:numRef>
              <c:f>Graph01!$D$4:$D$8</c:f>
              <c:numCache>
                <c:formatCode>General</c:formatCode>
                <c:ptCount val="5"/>
                <c:pt idx="0">
                  <c:v>91.3</c:v>
                </c:pt>
                <c:pt idx="1">
                  <c:v>92.7</c:v>
                </c:pt>
                <c:pt idx="2">
                  <c:v>87.8</c:v>
                </c:pt>
                <c:pt idx="3">
                  <c:v>88</c:v>
                </c:pt>
                <c:pt idx="4">
                  <c:v>88.5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1C-44E4-9976-976C8A7524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100"/>
        <c:axId val="1664690815"/>
        <c:axId val="685982207"/>
      </c:barChart>
      <c:catAx>
        <c:axId val="166469081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85982207"/>
        <c:crosses val="autoZero"/>
        <c:auto val="1"/>
        <c:lblAlgn val="ctr"/>
        <c:lblOffset val="100"/>
        <c:noMultiLvlLbl val="0"/>
      </c:catAx>
      <c:valAx>
        <c:axId val="685982207"/>
        <c:scaling>
          <c:orientation val="minMax"/>
          <c:max val="1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\%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64690815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Graph02!$C$3</c:f>
              <c:strCache>
                <c:ptCount val="1"/>
                <c:pt idx="0">
                  <c:v>Non-observed economy</c:v>
                </c:pt>
              </c:strCache>
            </c:strRef>
          </c:tx>
          <c:spPr>
            <a:solidFill>
              <a:srgbClr val="1F7366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dLbl>
              <c:idx val="0"/>
              <c:numFmt formatCode="0.0\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912-47B4-9C14-82D91A6C6F4B}"/>
                </c:ext>
              </c:extLst>
            </c:dLbl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Graph02!$B$5</c:f>
              <c:numCache>
                <c:formatCode>General</c:formatCode>
                <c:ptCount val="1"/>
                <c:pt idx="0">
                  <c:v>2015</c:v>
                </c:pt>
              </c:numCache>
              <c:extLst/>
            </c:numRef>
          </c:cat>
          <c:val>
            <c:numRef>
              <c:f>Graph02!$C$5</c:f>
              <c:numCache>
                <c:formatCode>#\ ##0.0</c:formatCode>
                <c:ptCount val="1"/>
                <c:pt idx="0">
                  <c:v>7.3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AF01-44C9-98FC-6BBB2F2D083A}"/>
            </c:ext>
          </c:extLst>
        </c:ser>
        <c:ser>
          <c:idx val="1"/>
          <c:order val="1"/>
          <c:tx>
            <c:strRef>
              <c:f>Graph02!$D$3</c:f>
              <c:strCache>
                <c:ptCount val="1"/>
                <c:pt idx="0">
                  <c:v>Observed economy</c:v>
                </c:pt>
              </c:strCache>
            </c:strRef>
          </c:tx>
          <c:spPr>
            <a:solidFill>
              <a:srgbClr val="164983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Graph02!$B$5</c:f>
              <c:numCache>
                <c:formatCode>General</c:formatCode>
                <c:ptCount val="1"/>
                <c:pt idx="0">
                  <c:v>2015</c:v>
                </c:pt>
              </c:numCache>
              <c:extLst/>
            </c:numRef>
          </c:cat>
          <c:val>
            <c:numRef>
              <c:f>Graph02!$D$5</c:f>
              <c:numCache>
                <c:formatCode>#\ ##0.0</c:formatCode>
                <c:ptCount val="1"/>
                <c:pt idx="0">
                  <c:v>92.7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AF01-44C9-98FC-6BBB2F2D0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100"/>
        <c:axId val="1664690815"/>
        <c:axId val="685982207"/>
      </c:barChart>
      <c:catAx>
        <c:axId val="1664690815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685982207"/>
        <c:crosses val="autoZero"/>
        <c:auto val="1"/>
        <c:lblAlgn val="ctr"/>
        <c:lblOffset val="100"/>
        <c:noMultiLvlLbl val="0"/>
      </c:catAx>
      <c:valAx>
        <c:axId val="685982207"/>
        <c:scaling>
          <c:orientation val="minMax"/>
          <c:max val="1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\%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64690815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Graph02!$C$3</c:f>
              <c:strCache>
                <c:ptCount val="1"/>
                <c:pt idx="0">
                  <c:v>Non-observed economy</c:v>
                </c:pt>
              </c:strCache>
            </c:strRef>
          </c:tx>
          <c:spPr>
            <a:solidFill>
              <a:srgbClr val="1F7366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Graph02!$B$4</c:f>
              <c:numCache>
                <c:formatCode>General</c:formatCode>
                <c:ptCount val="1"/>
                <c:pt idx="0">
                  <c:v>2022</c:v>
                </c:pt>
              </c:numCache>
              <c:extLst/>
            </c:numRef>
          </c:cat>
          <c:val>
            <c:numRef>
              <c:f>Graph02!$C$4</c:f>
              <c:numCache>
                <c:formatCode>General</c:formatCode>
                <c:ptCount val="1"/>
                <c:pt idx="0">
                  <c:v>9.3000000000000007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1325-4FFD-9DD0-3D5ED59E4210}"/>
            </c:ext>
          </c:extLst>
        </c:ser>
        <c:ser>
          <c:idx val="1"/>
          <c:order val="1"/>
          <c:tx>
            <c:strRef>
              <c:f>Graph02!$D$3</c:f>
              <c:strCache>
                <c:ptCount val="1"/>
                <c:pt idx="0">
                  <c:v>Observed economy</c:v>
                </c:pt>
              </c:strCache>
            </c:strRef>
          </c:tx>
          <c:spPr>
            <a:solidFill>
              <a:srgbClr val="164983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Graph02!$B$4</c:f>
              <c:numCache>
                <c:formatCode>General</c:formatCode>
                <c:ptCount val="1"/>
                <c:pt idx="0">
                  <c:v>2022</c:v>
                </c:pt>
              </c:numCache>
              <c:extLst/>
            </c:numRef>
          </c:cat>
          <c:val>
            <c:numRef>
              <c:f>Graph02!$D$4</c:f>
              <c:numCache>
                <c:formatCode>General</c:formatCode>
                <c:ptCount val="1"/>
                <c:pt idx="0">
                  <c:v>90.7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325-4FFD-9DD0-3D5ED59E42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100"/>
        <c:axId val="1664690815"/>
        <c:axId val="685982207"/>
      </c:barChart>
      <c:catAx>
        <c:axId val="1664690815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685982207"/>
        <c:crosses val="autoZero"/>
        <c:auto val="1"/>
        <c:lblAlgn val="ctr"/>
        <c:lblOffset val="100"/>
        <c:noMultiLvlLbl val="0"/>
      </c:catAx>
      <c:valAx>
        <c:axId val="685982207"/>
        <c:scaling>
          <c:orientation val="minMax"/>
          <c:max val="1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\%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64690815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Graph01!$C$3</c:f>
              <c:strCache>
                <c:ptCount val="1"/>
                <c:pt idx="0">
                  <c:v>Non-observed economy</c:v>
                </c:pt>
              </c:strCache>
            </c:strRef>
          </c:tx>
          <c:spPr>
            <a:solidFill>
              <a:srgbClr val="1F7366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Graph01!$B$4</c:f>
              <c:numCache>
                <c:formatCode>General</c:formatCode>
                <c:ptCount val="1"/>
                <c:pt idx="0">
                  <c:v>2022</c:v>
                </c:pt>
              </c:numCache>
              <c:extLst/>
            </c:numRef>
          </c:cat>
          <c:val>
            <c:numRef>
              <c:f>Graph01!$C$4</c:f>
              <c:numCache>
                <c:formatCode>General</c:formatCode>
                <c:ptCount val="1"/>
                <c:pt idx="0">
                  <c:v>8.6999999999999993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40AC-46E3-B9EC-DDDC1671945D}"/>
            </c:ext>
          </c:extLst>
        </c:ser>
        <c:ser>
          <c:idx val="1"/>
          <c:order val="1"/>
          <c:tx>
            <c:strRef>
              <c:f>Graph01!$D$3</c:f>
              <c:strCache>
                <c:ptCount val="1"/>
                <c:pt idx="0">
                  <c:v>Observed economy</c:v>
                </c:pt>
              </c:strCache>
            </c:strRef>
          </c:tx>
          <c:spPr>
            <a:solidFill>
              <a:srgbClr val="164983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Graph01!$B$4</c:f>
              <c:numCache>
                <c:formatCode>General</c:formatCode>
                <c:ptCount val="1"/>
                <c:pt idx="0">
                  <c:v>2022</c:v>
                </c:pt>
              </c:numCache>
              <c:extLst/>
            </c:numRef>
          </c:cat>
          <c:val>
            <c:numRef>
              <c:f>Graph01!$D$4</c:f>
              <c:numCache>
                <c:formatCode>General</c:formatCode>
                <c:ptCount val="1"/>
                <c:pt idx="0">
                  <c:v>91.3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40AC-46E3-B9EC-DDDC16719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100"/>
        <c:axId val="1664690815"/>
        <c:axId val="685982207"/>
      </c:barChart>
      <c:catAx>
        <c:axId val="1664690815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685982207"/>
        <c:crosses val="autoZero"/>
        <c:auto val="1"/>
        <c:lblAlgn val="ctr"/>
        <c:lblOffset val="100"/>
        <c:noMultiLvlLbl val="0"/>
      </c:catAx>
      <c:valAx>
        <c:axId val="685982207"/>
        <c:scaling>
          <c:orientation val="minMax"/>
          <c:max val="1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\%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64690815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WithinIndustries!$J$3</c:f>
              <c:strCache>
                <c:ptCount val="1"/>
                <c:pt idx="0">
                  <c:v>Non-observed</c:v>
                </c:pt>
              </c:strCache>
            </c:strRef>
          </c:tx>
          <c:spPr>
            <a:solidFill>
              <a:srgbClr val="1F7366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2.3285899094437259E-2"/>
                  <c:y val="0"/>
                </c:manualLayout>
              </c:layout>
              <c:numFmt formatCode="0.0\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478-4CC8-A810-231A2A6C05B6}"/>
                </c:ext>
              </c:extLst>
            </c:dLbl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WithinIndustries!$I$4:$I$12</c:f>
              <c:strCache>
                <c:ptCount val="9"/>
                <c:pt idx="0">
                  <c:v>Finance</c:v>
                </c:pt>
                <c:pt idx="1">
                  <c:v>Personal services</c:v>
                </c:pt>
                <c:pt idx="2">
                  <c:v>Mining</c:v>
                </c:pt>
                <c:pt idx="3">
                  <c:v>Manufacturing</c:v>
                </c:pt>
                <c:pt idx="4">
                  <c:v>Agriculture</c:v>
                </c:pt>
                <c:pt idx="5">
                  <c:v>Trade</c:v>
                </c:pt>
                <c:pt idx="6">
                  <c:v>Electricity, gas &amp; water</c:v>
                </c:pt>
                <c:pt idx="7">
                  <c:v>Transport &amp; communication</c:v>
                </c:pt>
                <c:pt idx="8">
                  <c:v>Construction</c:v>
                </c:pt>
              </c:strCache>
            </c:strRef>
          </c:cat>
          <c:val>
            <c:numRef>
              <c:f>WithinIndustries!$J$4:$J$12</c:f>
              <c:numCache>
                <c:formatCode>0.0</c:formatCode>
                <c:ptCount val="9"/>
                <c:pt idx="0">
                  <c:v>2.0653711227065958</c:v>
                </c:pt>
                <c:pt idx="1">
                  <c:v>5.7698087633553738</c:v>
                </c:pt>
                <c:pt idx="2">
                  <c:v>7.4674676719594029</c:v>
                </c:pt>
                <c:pt idx="3">
                  <c:v>9.8630230748259891</c:v>
                </c:pt>
                <c:pt idx="4">
                  <c:v>12.263481194390325</c:v>
                </c:pt>
                <c:pt idx="5">
                  <c:v>13.102426481888493</c:v>
                </c:pt>
                <c:pt idx="6">
                  <c:v>14.810978023005363</c:v>
                </c:pt>
                <c:pt idx="7">
                  <c:v>19.526993604593795</c:v>
                </c:pt>
                <c:pt idx="8">
                  <c:v>25.112433572523933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78-4CC8-A810-231A2A6C05B6}"/>
            </c:ext>
          </c:extLst>
        </c:ser>
        <c:ser>
          <c:idx val="1"/>
          <c:order val="1"/>
          <c:tx>
            <c:strRef>
              <c:f>WithinIndustries!$K$3</c:f>
              <c:strCache>
                <c:ptCount val="1"/>
                <c:pt idx="0">
                  <c:v>Observed</c:v>
                </c:pt>
              </c:strCache>
            </c:strRef>
          </c:tx>
          <c:spPr>
            <a:solidFill>
              <a:srgbClr val="164983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WithinIndustries!$I$4:$I$12</c:f>
              <c:strCache>
                <c:ptCount val="9"/>
                <c:pt idx="0">
                  <c:v>Finance</c:v>
                </c:pt>
                <c:pt idx="1">
                  <c:v>Personal services</c:v>
                </c:pt>
                <c:pt idx="2">
                  <c:v>Mining</c:v>
                </c:pt>
                <c:pt idx="3">
                  <c:v>Manufacturing</c:v>
                </c:pt>
                <c:pt idx="4">
                  <c:v>Agriculture</c:v>
                </c:pt>
                <c:pt idx="5">
                  <c:v>Trade</c:v>
                </c:pt>
                <c:pt idx="6">
                  <c:v>Electricity, gas &amp; water</c:v>
                </c:pt>
                <c:pt idx="7">
                  <c:v>Transport &amp; communication</c:v>
                </c:pt>
                <c:pt idx="8">
                  <c:v>Construction</c:v>
                </c:pt>
              </c:strCache>
            </c:strRef>
          </c:cat>
          <c:val>
            <c:numRef>
              <c:f>WithinIndustries!$K$4:$K$12</c:f>
              <c:numCache>
                <c:formatCode>0.0</c:formatCode>
                <c:ptCount val="9"/>
                <c:pt idx="0">
                  <c:v>97.934628877293392</c:v>
                </c:pt>
                <c:pt idx="1">
                  <c:v>94.230191236644629</c:v>
                </c:pt>
                <c:pt idx="2">
                  <c:v>92.532532328040602</c:v>
                </c:pt>
                <c:pt idx="3">
                  <c:v>90.136976925174011</c:v>
                </c:pt>
                <c:pt idx="4">
                  <c:v>87.736518805609677</c:v>
                </c:pt>
                <c:pt idx="5">
                  <c:v>86.8975735181115</c:v>
                </c:pt>
                <c:pt idx="6">
                  <c:v>85.189021976994624</c:v>
                </c:pt>
                <c:pt idx="7">
                  <c:v>80.473006395406216</c:v>
                </c:pt>
                <c:pt idx="8">
                  <c:v>74.88756642747606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78-4CC8-A810-231A2A6C0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overlap val="100"/>
        <c:axId val="1664690815"/>
        <c:axId val="685982207"/>
      </c:barChart>
      <c:catAx>
        <c:axId val="16646908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85982207"/>
        <c:crosses val="autoZero"/>
        <c:auto val="1"/>
        <c:lblAlgn val="ctr"/>
        <c:lblOffset val="100"/>
        <c:noMultiLvlLbl val="0"/>
      </c:catAx>
      <c:valAx>
        <c:axId val="685982207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\%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64690815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271515885689117E-2"/>
          <c:y val="9.4657037076297898E-2"/>
          <c:w val="0.94290797129379811"/>
          <c:h val="0.808203514302322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'2015vs2022'!$K$3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87B3AD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3.1923383878691238E-3"/>
                  <c:y val="-4.700800396807381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3C-4B11-9EEA-2136B7A03BD6}"/>
                </c:ext>
              </c:extLst>
            </c:dLbl>
            <c:dLbl>
              <c:idx val="1"/>
              <c:layout>
                <c:manualLayout>
                  <c:x val="-3.1923383878691338E-3"/>
                  <c:y val="-4.700800396807381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3C-4B11-9EEA-2136B7A03BD6}"/>
                </c:ext>
              </c:extLst>
            </c:dLbl>
            <c:dLbl>
              <c:idx val="2"/>
              <c:layout>
                <c:manualLayout>
                  <c:x val="-3.192338387869114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3C-4B11-9EEA-2136B7A03BD6}"/>
                </c:ext>
              </c:extLst>
            </c:dLbl>
            <c:dLbl>
              <c:idx val="7"/>
              <c:layout>
                <c:manualLayout>
                  <c:x val="-1.0641127959563714E-3"/>
                  <c:y val="-9.401600793614763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63C-4B11-9EEA-2136B7A03BD6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63C-4B11-9EEA-2136B7A03BD6}"/>
                </c:ext>
              </c:extLst>
            </c:dLbl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'2015vs2022'!$J$4:$J$14</c:f>
              <c:strCache>
                <c:ptCount val="11"/>
                <c:pt idx="0">
                  <c:v>Trade</c:v>
                </c:pt>
                <c:pt idx="1">
                  <c:v>Transport &amp; communication</c:v>
                </c:pt>
                <c:pt idx="2">
                  <c:v>Manufacturing</c:v>
                </c:pt>
                <c:pt idx="3">
                  <c:v>Personal services</c:v>
                </c:pt>
                <c:pt idx="4">
                  <c:v>Households</c:v>
                </c:pt>
                <c:pt idx="5">
                  <c:v>Mining</c:v>
                </c:pt>
                <c:pt idx="6">
                  <c:v>Construction</c:v>
                </c:pt>
                <c:pt idx="7">
                  <c:v>Finance</c:v>
                </c:pt>
                <c:pt idx="8">
                  <c:v>Electricity, gas &amp; water</c:v>
                </c:pt>
                <c:pt idx="9">
                  <c:v>Agriculture</c:v>
                </c:pt>
                <c:pt idx="10">
                  <c:v>Non-profit institutions</c:v>
                </c:pt>
              </c:strCache>
            </c:strRef>
          </c:cat>
          <c:val>
            <c:numRef>
              <c:f>'2015vs2022'!$K$4:$K$14</c:f>
              <c:numCache>
                <c:formatCode>0.0</c:formatCode>
                <c:ptCount val="11"/>
                <c:pt idx="0">
                  <c:v>18.483530590738535</c:v>
                </c:pt>
                <c:pt idx="1">
                  <c:v>16.146003093728485</c:v>
                </c:pt>
                <c:pt idx="2">
                  <c:v>12.994867487228376</c:v>
                </c:pt>
                <c:pt idx="3">
                  <c:v>10.633056278980925</c:v>
                </c:pt>
                <c:pt idx="4">
                  <c:v>13.750304257298938</c:v>
                </c:pt>
                <c:pt idx="5">
                  <c:v>0.17073002953493258</c:v>
                </c:pt>
                <c:pt idx="6">
                  <c:v>12.394092947591592</c:v>
                </c:pt>
                <c:pt idx="7">
                  <c:v>4.7841132788294676</c:v>
                </c:pt>
                <c:pt idx="8">
                  <c:v>0</c:v>
                </c:pt>
                <c:pt idx="9">
                  <c:v>2.3610064361701948</c:v>
                </c:pt>
                <c:pt idx="10">
                  <c:v>8.2822955998985517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C-4B11-9EEA-2136B7A03BD6}"/>
            </c:ext>
          </c:extLst>
        </c:ser>
        <c:ser>
          <c:idx val="1"/>
          <c:order val="1"/>
          <c:tx>
            <c:strRef>
              <c:f>'2015vs2022'!$L$3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217367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3.1923383878691143E-3"/>
                  <c:y val="7.69230769230759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3C-4B11-9EEA-2136B7A03BD6}"/>
                </c:ext>
              </c:extLst>
            </c:dLbl>
            <c:dLbl>
              <c:idx val="4"/>
              <c:layout>
                <c:manualLayout>
                  <c:x val="3.1923383878691143E-3"/>
                  <c:y val="-9.401600793614763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63C-4B11-9EEA-2136B7A03BD6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3C-4B11-9EEA-2136B7A03BD6}"/>
                </c:ext>
              </c:extLst>
            </c:dLbl>
            <c:numFmt formatCode="0.0\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'2015vs2022'!$J$4:$J$14</c:f>
              <c:strCache>
                <c:ptCount val="11"/>
                <c:pt idx="0">
                  <c:v>Trade</c:v>
                </c:pt>
                <c:pt idx="1">
                  <c:v>Transport &amp; communication</c:v>
                </c:pt>
                <c:pt idx="2">
                  <c:v>Manufacturing</c:v>
                </c:pt>
                <c:pt idx="3">
                  <c:v>Personal services</c:v>
                </c:pt>
                <c:pt idx="4">
                  <c:v>Households</c:v>
                </c:pt>
                <c:pt idx="5">
                  <c:v>Mining</c:v>
                </c:pt>
                <c:pt idx="6">
                  <c:v>Construction</c:v>
                </c:pt>
                <c:pt idx="7">
                  <c:v>Finance</c:v>
                </c:pt>
                <c:pt idx="8">
                  <c:v>Electricity, gas &amp; water</c:v>
                </c:pt>
                <c:pt idx="9">
                  <c:v>Agriculture</c:v>
                </c:pt>
                <c:pt idx="10">
                  <c:v>Non-profit institutions</c:v>
                </c:pt>
              </c:strCache>
            </c:strRef>
          </c:cat>
          <c:val>
            <c:numRef>
              <c:f>'2015vs2022'!$L$4:$L$14</c:f>
              <c:numCache>
                <c:formatCode>0.0</c:formatCode>
                <c:ptCount val="11"/>
                <c:pt idx="0">
                  <c:v>20.961628998830616</c:v>
                </c:pt>
                <c:pt idx="1">
                  <c:v>17.31220940988225</c:v>
                </c:pt>
                <c:pt idx="2">
                  <c:v>14.86497990788498</c:v>
                </c:pt>
                <c:pt idx="3">
                  <c:v>9.617607217997282</c:v>
                </c:pt>
                <c:pt idx="4">
                  <c:v>7.4947498801484711</c:v>
                </c:pt>
                <c:pt idx="5">
                  <c:v>7.4468438654181695</c:v>
                </c:pt>
                <c:pt idx="6">
                  <c:v>7.1761960310928918</c:v>
                </c:pt>
                <c:pt idx="7">
                  <c:v>5.7151038037587538</c:v>
                </c:pt>
                <c:pt idx="8">
                  <c:v>5.4054175871664114</c:v>
                </c:pt>
                <c:pt idx="9">
                  <c:v>4.0052632978201883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3C-4B11-9EEA-2136B7A03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4"/>
        <c:axId val="1387563232"/>
        <c:axId val="1487371360"/>
      </c:barChart>
      <c:catAx>
        <c:axId val="138756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87371360"/>
        <c:crosses val="autoZero"/>
        <c:auto val="1"/>
        <c:lblAlgn val="ctr"/>
        <c:lblOffset val="100"/>
        <c:noMultiLvlLbl val="0"/>
      </c:catAx>
      <c:valAx>
        <c:axId val="148737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87563232"/>
        <c:crosses val="autoZero"/>
        <c:crossBetween val="between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45029238478057376"/>
          <c:y val="4.1380766480406152E-2"/>
          <c:w val="9.9011506243283837E-2"/>
          <c:h val="4.94253987482334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77C66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375F4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75D-4290-97F8-2289F38235DE}"/>
              </c:ext>
            </c:extLst>
          </c:dPt>
          <c:dPt>
            <c:idx val="6"/>
            <c:invertIfNegative val="0"/>
            <c:bubble3D val="0"/>
            <c:spPr>
              <a:solidFill>
                <a:srgbClr val="477C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5D-4290-97F8-2289F38235DE}"/>
              </c:ext>
            </c:extLst>
          </c:dPt>
          <c:dPt>
            <c:idx val="7"/>
            <c:invertIfNegative val="0"/>
            <c:bubble3D val="0"/>
            <c:spPr>
              <a:solidFill>
                <a:srgbClr val="477C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5D-4290-97F8-2289F38235DE}"/>
              </c:ext>
            </c:extLst>
          </c:dPt>
          <c:dPt>
            <c:idx val="9"/>
            <c:invertIfNegative val="0"/>
            <c:bubble3D val="0"/>
            <c:spPr>
              <a:solidFill>
                <a:srgbClr val="A9547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75D-4290-97F8-2289F38235DE}"/>
              </c:ext>
            </c:extLst>
          </c:dPt>
          <c:dLbls>
            <c:numFmt formatCode="&quot;R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'All provinces'!$A$3:$A$12</c:f>
              <c:strCache>
                <c:ptCount val="10"/>
                <c:pt idx="0">
                  <c:v>Eastern Cape</c:v>
                </c:pt>
                <c:pt idx="1">
                  <c:v>KwaZulu-Natal</c:v>
                </c:pt>
                <c:pt idx="2">
                  <c:v>Limpopo</c:v>
                </c:pt>
                <c:pt idx="3">
                  <c:v>Mpumalanga</c:v>
                </c:pt>
                <c:pt idx="4">
                  <c:v>Free State</c:v>
                </c:pt>
                <c:pt idx="5">
                  <c:v>South Africa</c:v>
                </c:pt>
                <c:pt idx="6">
                  <c:v>North West</c:v>
                </c:pt>
                <c:pt idx="7">
                  <c:v>Western Cape</c:v>
                </c:pt>
                <c:pt idx="8">
                  <c:v>Gauteng</c:v>
                </c:pt>
                <c:pt idx="9">
                  <c:v>Northern Cape</c:v>
                </c:pt>
              </c:strCache>
            </c:strRef>
          </c:cat>
          <c:val>
            <c:numRef>
              <c:f>'All provinces'!$B$3:$B$12</c:f>
              <c:numCache>
                <c:formatCode>#,##0</c:formatCode>
                <c:ptCount val="10"/>
                <c:pt idx="0">
                  <c:v>77806.569626886354</c:v>
                </c:pt>
                <c:pt idx="1">
                  <c:v>89770.565856563597</c:v>
                </c:pt>
                <c:pt idx="2">
                  <c:v>94782.542085888723</c:v>
                </c:pt>
                <c:pt idx="3">
                  <c:v>108375.64273724194</c:v>
                </c:pt>
                <c:pt idx="4">
                  <c:v>110991.58366826849</c:v>
                </c:pt>
                <c:pt idx="5">
                  <c:v>113657.89729971001</c:v>
                </c:pt>
                <c:pt idx="6">
                  <c:v>114965.7615790577</c:v>
                </c:pt>
                <c:pt idx="7">
                  <c:v>133128.0121173865</c:v>
                </c:pt>
                <c:pt idx="8">
                  <c:v>144721.48608765184</c:v>
                </c:pt>
                <c:pt idx="9">
                  <c:v>146887.61502243768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5D-4290-97F8-2289F3823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"/>
        <c:axId val="1879910320"/>
        <c:axId val="1773707168"/>
      </c:barChart>
      <c:catAx>
        <c:axId val="1879910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73707168"/>
        <c:crosses val="autoZero"/>
        <c:auto val="1"/>
        <c:lblAlgn val="ctr"/>
        <c:lblOffset val="100"/>
        <c:noMultiLvlLbl val="0"/>
      </c:catAx>
      <c:valAx>
        <c:axId val="1773707168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8799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ZA" dirty="0"/>
              <a:t>South Africa</a:t>
            </a:r>
          </a:p>
        </c:rich>
      </c:tx>
      <c:layout>
        <c:manualLayout>
          <c:xMode val="edge"/>
          <c:yMode val="edge"/>
          <c:x val="0.48413981539823653"/>
          <c:y val="5.32629386132558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4617156142390282"/>
          <c:y val="0.10052657150839507"/>
          <c:w val="0.62318777005242032"/>
          <c:h val="0.885317168297887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477C66"/>
            </a:solidFill>
            <a:ln>
              <a:noFill/>
            </a:ln>
            <a:effectLst/>
          </c:spPr>
          <c:invertIfNegative val="0"/>
          <c:dLbls>
            <c:dLbl>
              <c:idx val="10"/>
              <c:numFmt formatCode="0\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6D2-41B2-99C7-3889FE1C5E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'South Africa'!$I$4:$I$14</c:f>
              <c:strCache>
                <c:ptCount val="11"/>
                <c:pt idx="0">
                  <c:v>Construction</c:v>
                </c:pt>
                <c:pt idx="1">
                  <c:v>Agriculture</c:v>
                </c:pt>
                <c:pt idx="2">
                  <c:v>Electricity, gas &amp; water</c:v>
                </c:pt>
                <c:pt idx="3">
                  <c:v>Mining</c:v>
                </c:pt>
                <c:pt idx="4">
                  <c:v>Transport &amp; communication</c:v>
                </c:pt>
                <c:pt idx="5">
                  <c:v>Government</c:v>
                </c:pt>
                <c:pt idx="6">
                  <c:v>Taxes less subsidies</c:v>
                </c:pt>
                <c:pt idx="7">
                  <c:v>Manufacturing</c:v>
                </c:pt>
                <c:pt idx="8">
                  <c:v>Trade</c:v>
                </c:pt>
                <c:pt idx="9">
                  <c:v>Personal services</c:v>
                </c:pt>
                <c:pt idx="10">
                  <c:v>Finance</c:v>
                </c:pt>
              </c:strCache>
            </c:strRef>
          </c:cat>
          <c:val>
            <c:numRef>
              <c:f>'South Africa'!$J$4:$J$14</c:f>
              <c:numCache>
                <c:formatCode>0\%</c:formatCode>
                <c:ptCount val="11"/>
                <c:pt idx="0">
                  <c:v>2.0667825900615497</c:v>
                </c:pt>
                <c:pt idx="1">
                  <c:v>2.8270080820345695</c:v>
                </c:pt>
                <c:pt idx="2">
                  <c:v>3.3583817478970448</c:v>
                </c:pt>
                <c:pt idx="3">
                  <c:v>6.8602953354354668</c:v>
                </c:pt>
                <c:pt idx="4">
                  <c:v>7.2920112111458133</c:v>
                </c:pt>
                <c:pt idx="5">
                  <c:v>7.5283018379991447</c:v>
                </c:pt>
                <c:pt idx="6">
                  <c:v>9.6509212521387688</c:v>
                </c:pt>
                <c:pt idx="7">
                  <c:v>11.463240151122944</c:v>
                </c:pt>
                <c:pt idx="8">
                  <c:v>12.617047623977287</c:v>
                </c:pt>
                <c:pt idx="9">
                  <c:v>14.328714932183503</c:v>
                </c:pt>
                <c:pt idx="10">
                  <c:v>22.007295236003891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D2-41B2-99C7-3889FE1C5E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006144176"/>
        <c:axId val="1006149456"/>
      </c:barChart>
      <c:catAx>
        <c:axId val="1006144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06149456"/>
        <c:crosses val="autoZero"/>
        <c:auto val="1"/>
        <c:lblAlgn val="ctr"/>
        <c:lblOffset val="100"/>
        <c:noMultiLvlLbl val="0"/>
      </c:catAx>
      <c:valAx>
        <c:axId val="1006149456"/>
        <c:scaling>
          <c:orientation val="minMax"/>
        </c:scaling>
        <c:delete val="1"/>
        <c:axPos val="b"/>
        <c:numFmt formatCode="0\%" sourceLinked="1"/>
        <c:majorTickMark val="out"/>
        <c:minorTickMark val="none"/>
        <c:tickLblPos val="nextTo"/>
        <c:crossAx val="1006144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'Provincial contribution'!$B$4:$B$12</cx:f>
        <cx:lvl ptCount="9">
          <cx:pt idx="0">Western Cape</cx:pt>
          <cx:pt idx="1">Eastern Cape</cx:pt>
          <cx:pt idx="2">Northern Cape</cx:pt>
          <cx:pt idx="3">Free State</cx:pt>
          <cx:pt idx="4">KwaZulu-Natal</cx:pt>
          <cx:pt idx="5">North West</cx:pt>
          <cx:pt idx="6">Gauteng</cx:pt>
          <cx:pt idx="7">Mpumalanga</cx:pt>
          <cx:pt idx="8">Limpopo</cx:pt>
        </cx:lvl>
      </cx:strDim>
      <cx:numDim type="size">
        <cx:f>'Provincial contribution'!$D$4:$D$12</cx:f>
        <cx:lvl ptCount="9" formatCode="0,0">
          <cx:pt idx="0">14.266476580274015</cx:pt>
          <cx:pt idx="1">7.7720145066695405</cx:pt>
          <cx:pt idx="2">2.7407321037550103</cx:pt>
          <cx:pt idx="3">4.8394241037463654</cx:pt>
          <cx:pt idx="4">15.467273401110191</cx:pt>
          <cx:pt idx="5">6.4878899166896735</cx:pt>
          <cx:pt idx="6">32.522026639524455</cx:pt>
          <cx:pt idx="7">7.6228819306323112</cx:pt>
          <cx:pt idx="8">8.2812808740131629</cx:pt>
        </cx:lvl>
      </cx:numDim>
    </cx:data>
  </cx:chartData>
  <cx:chart>
    <cx:plotArea>
      <cx:plotAreaRegion>
        <cx:series layoutId="treemap" uniqueId="{95233FE5-E8C2-476B-9D09-1DADCD9BCBBF}">
          <cx:spPr>
            <a:solidFill>
              <a:srgbClr val="477C66"/>
            </a:solidFill>
          </cx:spPr>
          <cx:dataPt idx="6">
            <cx:spPr>
              <a:solidFill>
                <a:srgbClr val="A9547E"/>
              </a:solidFill>
            </cx:spPr>
          </cx:dataPt>
          <cx:dataId val="0"/>
          <cx:layoutPr>
            <cx:parentLabelLayout val="overlapping"/>
          </cx:layoutPr>
        </cx:series>
      </cx:plotAreaRegion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F8593-925B-43B9-9D46-D6B2A25A08A4}" type="datetimeFigureOut">
              <a:rPr lang="en-ZA" smtClean="0"/>
              <a:t>2026/10/29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BFC9D-DAB3-43BC-9591-2F6CA1E5B7B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0605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5CC28-2B25-4345-AD7B-AB0F3A697BE6}" type="datetimeFigureOut">
              <a:rPr lang="en-ZA" smtClean="0"/>
              <a:t>2026/10/29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5466A-20AA-486B-A4A1-34F28EF556F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8685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0169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8623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36889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D8A07-5BCF-ED33-D4CC-14262FBE1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0AB4D2-089A-D9C4-5298-70BBAA71AA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CB33F-9048-6692-CBC5-659645292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Remove Covid-19 sentence.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45C25D-F063-ACC9-EE66-3689C84A3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60798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C0CB3-A05A-385A-E4AC-346E2FB9D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2CF5A4-7AB7-A2B7-96D9-6C20726A34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8A0DB5-DA42-AC19-A347-347968E28F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C161FD-6F9A-2918-0EC8-DA83A60379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9336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7417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3530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E9806-178F-EFAC-FC6B-82EA01468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46E7A8-8391-45C4-B833-F7B81DE81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2E6E42-D316-BDBD-B077-F79AFEE79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F4EC8E-CEB1-6FA4-3967-9D2C549BD2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97506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E7EDA-1EB9-EA74-F62E-0D39B960F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F1F6C6-578F-AC6F-E3B5-3307E7681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66A544-0FD3-7FD0-F2E3-83D877046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0093A9-F7B2-30E4-141D-6EDD6BFDDF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2212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82821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50591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0D15C-6E0F-1C22-51C6-6633EB695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85B063-D1AE-C8C5-3482-3B40B0476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6CF8B2-AD4D-4620-C93F-843E0AD046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29D274-A560-6B5A-9680-466B8ABD03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262752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6B98C-3A42-CA8F-A3D0-B1BB5D087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2307F3-E971-8FE3-747C-5BA9972C53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E3456C-16D5-50EF-7980-BC45A19A71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F90125-FB18-5C15-A2AA-3432FE536A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46331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15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490673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16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061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17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32727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4974E-0E99-6B2E-AF6A-C2FE127F2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3D81B5-7099-DDB8-7E87-DEDE59717D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F57055-A7BE-81ED-E8F4-90AD22223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A72E8-0C8B-3BC2-EFE9-C3F4043F96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18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154511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72AA6-6DBB-44A1-BDCB-10A6D42D9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458EF5-DF83-084A-5F67-7CB009476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4345A3-A906-F12B-71D7-1C69C2D2E9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DF69B-1494-4DF8-C5C6-908C0350E1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19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09118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8DF3C-F73F-7ACD-9D65-94CCF4AA5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EC2BDE-2B9B-3D2C-5BD8-559D90BA50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F4C16F-FAA7-7B28-F497-F769BF467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8B624-4F3C-9949-2463-722A876EAE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20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48482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DD99A-8570-BE41-9EC7-9BA6C4EF7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3338C3-A752-16CF-1325-6A12AA5992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24CB34-E587-EC7D-C3CC-9175BDA65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A5BD3E-D2A2-1636-1570-3BBEA38211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21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53298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C8BA6-FCB9-0336-8E80-E0B2C630B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88FC17-E5F3-9B8E-BC07-66D5E6583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91A39-45A5-D95F-753A-827E04C17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C3E7EE-F35B-775C-7B55-F9894915EB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22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86567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5F40E-4F96-6A79-F380-7A3D5C951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01228B-D93A-771C-33B4-AEC9A05201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7E9A0E-E4E4-0E2B-9EAD-2C68E4CAAF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3237E1-67F8-ED37-5C8B-C99F2CF9A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23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652761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24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340107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E1875-9949-128C-1649-D884BC40C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FB5143-9909-F0C4-EC0E-E59B5DAC1A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8A43A0-7B00-6A11-17D4-B66D808A41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33034-0B36-F760-707B-C78EA9E2C5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25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503123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26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50523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27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625830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D0F72-2F65-E955-CCC5-B90BB4FF8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069334-6B2D-F321-5B57-8AB570400A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46B1A0-DC23-8005-71D5-4C7542988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E6EF65-17C5-3406-ACA4-60ACF9C088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28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864568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29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511839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F9223-380F-1080-B0C5-E4CD84062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36C145-812B-F393-2AAF-731DF33C0B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F5DF7D-79E1-339E-7A81-32C45CDB1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DD345-CB49-F93F-DAAE-82F5E51211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30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195039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972F8-B557-6E11-BF3E-A5AFD6CAF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FE88C0-7FA0-6A79-5F5D-65AA7A490B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C988BE-0F7F-22A8-9B0E-D6F232FDB3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2D365D-25B1-28AC-0F26-5EC2FE929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31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309659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7FBEE-F4A8-9E08-D3A1-DE89E4B09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D27912-DFBA-B7D6-FAE4-4FE0DC92F3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0BC62F-8CA5-3D40-D3B7-7A28F63A54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6B813-020A-B4E6-7A84-EC5B60E64F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32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793702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A01C9-2A30-D1AD-0F31-5AB1E7AF1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913055-B92D-1DF9-FDE6-29D3E2E117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0FE00F-BB6F-5262-F805-074A12E317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795FF-3D69-E0B9-4080-979A969CB4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34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2575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D4414-7D30-70E6-A96E-9405103AF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419815-69A6-0895-75FE-9E275F6B2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40E87B-309C-63CE-EC9D-3C6C1E224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584B6E-C163-AEC3-2B74-76AB02C098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35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945516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D25FF-7CC1-A053-68BE-11056FC8A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8ADD34-7AF9-237C-A1CF-9C8E5DEA7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33E75B-A2C8-A489-FE2D-535677705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A966CA-1AC4-2687-39BF-3A1934DA5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36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205449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6A0FE-6A05-45C3-904B-D3ED6F7D2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7D91AE-AE70-2503-44F8-C9EAA57690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EC07F5-CBA3-E80D-ED86-0276E5CA33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02C9C-CE44-E8B7-0474-B817AA367F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37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06365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38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287671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39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70608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40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28071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41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4963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6D253-9E43-1399-41F4-3A041DC1B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36D8E1-A1E7-ACDA-6BA8-7FE2990ACF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8C4CE-DDAC-A45F-74F7-D30ACE4D1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F1A9E-5A7C-9700-0D20-04919576E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42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702475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87F6C-21FD-0FCC-C058-AAAA4D50A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BFF2FE-4038-4ABE-CAC1-40D6EC13C1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9B00BB-7542-BDCE-64CE-FC4C8BFD2A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19A72-6666-A89B-4617-80BBC9F80C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49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51425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4B73D-A39F-FD64-B5EB-F53D61297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CB9463-ED36-0025-F75D-8936F1CF41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9FAFA-F36D-2A4B-DEA7-34EEDD220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4045C-9E06-95E1-D9A0-51D7D1E882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50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400478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51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1495766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5466A-20AA-486B-A4A1-34F28EF556FE}" type="slidenum">
              <a:rPr lang="en-ZA" smtClean="0"/>
              <a:t>52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73719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9583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CAB76EE-AFBC-D5D4-74F3-46A17AD3D00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5924550"/>
            <a:ext cx="12192000" cy="946399"/>
            <a:chOff x="2968809" y="5860191"/>
            <a:chExt cx="6251680" cy="48528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8FA89E2-E3B8-A040-F5E3-BC15A42F5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68809" y="5860191"/>
              <a:ext cx="6251680" cy="48528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4217D94-7D67-47D2-FA86-0052B8E7D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6926" y="5986401"/>
              <a:ext cx="370767" cy="3114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370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ssa.gov.za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C0C637E-46C3-4A05-BAAE-82BA6F754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188640"/>
            <a:ext cx="3096344" cy="136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1ECA10A-9C61-71C0-B646-BA7052EC9FD7}"/>
              </a:ext>
            </a:extLst>
          </p:cNvPr>
          <p:cNvGrpSpPr/>
          <p:nvPr/>
        </p:nvGrpSpPr>
        <p:grpSpPr>
          <a:xfrm>
            <a:off x="1337621" y="1543689"/>
            <a:ext cx="4396535" cy="4060303"/>
            <a:chOff x="1178670" y="1577476"/>
            <a:chExt cx="4396535" cy="406030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1757886-6E55-6B6D-8CE6-225C2B8922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8670" y="1577476"/>
              <a:ext cx="2582114" cy="258024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09A2E34-F561-953F-1993-5A80396FC1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93091" y="1699132"/>
              <a:ext cx="2582114" cy="258024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E91699C-E8C8-F4D5-8F76-41C8897FC0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97060" y="3057533"/>
              <a:ext cx="2582114" cy="258024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9F59646-5DA0-4702-BD7F-5EA096FD8ADC}"/>
              </a:ext>
            </a:extLst>
          </p:cNvPr>
          <p:cNvCxnSpPr/>
          <p:nvPr/>
        </p:nvCxnSpPr>
        <p:spPr>
          <a:xfrm>
            <a:off x="6805687" y="3290003"/>
            <a:ext cx="4788000" cy="0"/>
          </a:xfrm>
          <a:prstGeom prst="line">
            <a:avLst/>
          </a:prstGeom>
          <a:ln w="222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 descr="A tall crane on a building&#10;&#10;Description automatically generated with medium confidence">
            <a:extLst>
              <a:ext uri="{FF2B5EF4-FFF2-40B4-BE49-F238E27FC236}">
                <a16:creationId xmlns:a16="http://schemas.microsoft.com/office/drawing/2014/main" id="{118954AC-142F-EDFE-EB43-7F18C2B234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398704" y="1893468"/>
            <a:ext cx="2124000" cy="2124000"/>
          </a:xfrm>
          <a:prstGeom prst="ellips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</p:pic>
      <p:pic>
        <p:nvPicPr>
          <p:cNvPr id="16" name="Picture 15" descr="A large cargo ship in the water&#10;&#10;Description automatically generated">
            <a:extLst>
              <a:ext uri="{FF2B5EF4-FFF2-40B4-BE49-F238E27FC236}">
                <a16:creationId xmlns:a16="http://schemas.microsoft.com/office/drawing/2014/main" id="{3ACF46F6-E77D-D597-27A0-648FF339CE5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5220" y="1756243"/>
            <a:ext cx="2124000" cy="2124000"/>
          </a:xfrm>
          <a:prstGeom prst="ellips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</p:pic>
      <p:pic>
        <p:nvPicPr>
          <p:cNvPr id="7" name="Picture 6" descr="A factory with several silos&#10;&#10;Description automatically generated">
            <a:extLst>
              <a:ext uri="{FF2B5EF4-FFF2-40B4-BE49-F238E27FC236}">
                <a16:creationId xmlns:a16="http://schemas.microsoft.com/office/drawing/2014/main" id="{D4FA5076-716D-F505-1EA0-79D57B68883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385068" y="3282136"/>
            <a:ext cx="2124000" cy="2124000"/>
          </a:xfrm>
          <a:prstGeom prst="ellips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BFFE4C-421A-35B9-506F-F5C0B4D6AD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tretch>
            <a:fillRect/>
          </a:stretch>
        </p:blipFill>
        <p:spPr>
          <a:xfrm>
            <a:off x="8019288" y="5545407"/>
            <a:ext cx="3637350" cy="3255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757E66-A1DA-9D33-920B-DC7168377721}"/>
              </a:ext>
            </a:extLst>
          </p:cNvPr>
          <p:cNvSpPr/>
          <p:nvPr/>
        </p:nvSpPr>
        <p:spPr>
          <a:xfrm>
            <a:off x="8440706" y="4177230"/>
            <a:ext cx="31234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Embargo: 29 October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11h00</a:t>
            </a: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360C7E-1AE9-26EC-AC4C-66ED9780DC2D}"/>
              </a:ext>
            </a:extLst>
          </p:cNvPr>
          <p:cNvSpPr/>
          <p:nvPr/>
        </p:nvSpPr>
        <p:spPr>
          <a:xfrm>
            <a:off x="5803233" y="2003041"/>
            <a:ext cx="582432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Improving national accounts and GDP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results of South Africa’s rebasing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and benchmarking exercise,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 year: 2022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Risenga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Maluleke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Statistician-General</a:t>
            </a:r>
          </a:p>
        </p:txBody>
      </p:sp>
    </p:spTree>
    <p:extLst>
      <p:ext uri="{BB962C8B-B14F-4D97-AF65-F5344CB8AC3E}">
        <p14:creationId xmlns:p14="http://schemas.microsoft.com/office/powerpoint/2010/main" val="3375438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F5E5CC-9584-CC53-02CF-F0E2FDDE1F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01681" y="0"/>
            <a:ext cx="5205881" cy="5958112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A0F2D4E1-8425-DD9C-FF28-12C5EC09163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5958113"/>
          </a:xfrm>
          <a:custGeom>
            <a:avLst/>
            <a:gdLst>
              <a:gd name="csX0" fmla="*/ 0 w 12192000"/>
              <a:gd name="csY0" fmla="*/ 0 h 5958113"/>
              <a:gd name="csX1" fmla="*/ 8356174 w 12192000"/>
              <a:gd name="csY1" fmla="*/ 0 h 5958113"/>
              <a:gd name="csX2" fmla="*/ 8285530 w 12192000"/>
              <a:gd name="csY2" fmla="*/ 93370 h 5958113"/>
              <a:gd name="csX3" fmla="*/ 7721600 w 12192000"/>
              <a:gd name="csY3" fmla="*/ 1918052 h 5958113"/>
              <a:gd name="csX4" fmla="*/ 11023600 w 12192000"/>
              <a:gd name="csY4" fmla="*/ 5181601 h 5958113"/>
              <a:gd name="csX5" fmla="*/ 12005514 w 12192000"/>
              <a:gd name="csY5" fmla="*/ 5034878 h 5958113"/>
              <a:gd name="csX6" fmla="*/ 12192000 w 12192000"/>
              <a:gd name="csY6" fmla="*/ 4967418 h 5958113"/>
              <a:gd name="csX7" fmla="*/ 12192000 w 12192000"/>
              <a:gd name="csY7" fmla="*/ 5958113 h 5958113"/>
              <a:gd name="csX8" fmla="*/ 0 w 12192000"/>
              <a:gd name="csY8" fmla="*/ 5958113 h 59581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192000" h="5958113">
                <a:moveTo>
                  <a:pt x="0" y="0"/>
                </a:moveTo>
                <a:lnTo>
                  <a:pt x="8356174" y="0"/>
                </a:lnTo>
                <a:lnTo>
                  <a:pt x="8285530" y="93370"/>
                </a:lnTo>
                <a:cubicBezTo>
                  <a:pt x="7929494" y="614236"/>
                  <a:pt x="7721600" y="1242149"/>
                  <a:pt x="7721600" y="1918052"/>
                </a:cubicBezTo>
                <a:cubicBezTo>
                  <a:pt x="7721600" y="3720461"/>
                  <a:pt x="9199956" y="5181601"/>
                  <a:pt x="11023600" y="5181601"/>
                </a:cubicBezTo>
                <a:cubicBezTo>
                  <a:pt x="11365533" y="5181601"/>
                  <a:pt x="11695327" y="5130234"/>
                  <a:pt x="12005514" y="5034878"/>
                </a:cubicBezTo>
                <a:lnTo>
                  <a:pt x="12192000" y="4967418"/>
                </a:lnTo>
                <a:lnTo>
                  <a:pt x="12192000" y="5958113"/>
                </a:lnTo>
                <a:lnTo>
                  <a:pt x="0" y="5958113"/>
                </a:lnTo>
                <a:close/>
              </a:path>
            </a:pathLst>
          </a:custGeom>
        </p:spPr>
      </p:pic>
      <p:sp>
        <p:nvSpPr>
          <p:cNvPr id="143" name="Free-form: Shape 142">
            <a:extLst>
              <a:ext uri="{FF2B5EF4-FFF2-40B4-BE49-F238E27FC236}">
                <a16:creationId xmlns:a16="http://schemas.microsoft.com/office/drawing/2014/main" id="{4CAAE004-C6D1-62B8-F0E5-D6F8E524C41C}"/>
              </a:ext>
            </a:extLst>
          </p:cNvPr>
          <p:cNvSpPr/>
          <p:nvPr/>
        </p:nvSpPr>
        <p:spPr>
          <a:xfrm>
            <a:off x="7237167" y="-4241"/>
            <a:ext cx="4963886" cy="5525133"/>
          </a:xfrm>
          <a:custGeom>
            <a:avLst/>
            <a:gdLst/>
            <a:ahLst/>
            <a:cxnLst/>
            <a:rect l="l" t="t" r="r" b="b"/>
            <a:pathLst>
              <a:path w="4963886" h="5602517">
                <a:moveTo>
                  <a:pt x="784738" y="0"/>
                </a:moveTo>
                <a:lnTo>
                  <a:pt x="1128060" y="0"/>
                </a:lnTo>
                <a:lnTo>
                  <a:pt x="1057416" y="94678"/>
                </a:lnTo>
                <a:cubicBezTo>
                  <a:pt x="701380" y="622839"/>
                  <a:pt x="493486" y="1259546"/>
                  <a:pt x="493486" y="1944916"/>
                </a:cubicBezTo>
                <a:cubicBezTo>
                  <a:pt x="493486" y="3772569"/>
                  <a:pt x="1971842" y="5254174"/>
                  <a:pt x="3795486" y="5254174"/>
                </a:cubicBezTo>
                <a:cubicBezTo>
                  <a:pt x="4137419" y="5254174"/>
                  <a:pt x="4467213" y="5202087"/>
                  <a:pt x="4777400" y="5105396"/>
                </a:cubicBezTo>
                <a:lnTo>
                  <a:pt x="4963886" y="5036991"/>
                </a:lnTo>
                <a:lnTo>
                  <a:pt x="4963886" y="5214867"/>
                </a:lnTo>
                <a:lnTo>
                  <a:pt x="4718353" y="5333905"/>
                </a:lnTo>
                <a:cubicBezTo>
                  <a:pt x="4312020" y="5506871"/>
                  <a:pt x="3865280" y="5602517"/>
                  <a:pt x="3396343" y="5602517"/>
                </a:cubicBezTo>
                <a:cubicBezTo>
                  <a:pt x="1520595" y="5602517"/>
                  <a:pt x="0" y="4072175"/>
                  <a:pt x="0" y="2184402"/>
                </a:cubicBezTo>
                <a:cubicBezTo>
                  <a:pt x="0" y="1358501"/>
                  <a:pt x="291052" y="601015"/>
                  <a:pt x="775560" y="10163"/>
                </a:cubicBezTo>
                <a:lnTo>
                  <a:pt x="784738" y="0"/>
                </a:lnTo>
                <a:close/>
              </a:path>
            </a:pathLst>
          </a:custGeom>
          <a:solidFill>
            <a:srgbClr val="363D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4B8114C0-80E3-4038-8E4D-EFE603A12B3E}"/>
              </a:ext>
            </a:extLst>
          </p:cNvPr>
          <p:cNvSpPr>
            <a:spLocks noChangeAspect="1"/>
          </p:cNvSpPr>
          <p:nvPr/>
        </p:nvSpPr>
        <p:spPr>
          <a:xfrm>
            <a:off x="4977303" y="4385359"/>
            <a:ext cx="1252714" cy="1252706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2B6BD804-805C-969D-19BE-E5244B7C9DB7}"/>
              </a:ext>
            </a:extLst>
          </p:cNvPr>
          <p:cNvSpPr>
            <a:spLocks noChangeAspect="1"/>
          </p:cNvSpPr>
          <p:nvPr/>
        </p:nvSpPr>
        <p:spPr>
          <a:xfrm>
            <a:off x="3648101" y="4061466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66C46C2C-8437-F276-7D97-2D1CA6DF8C6B}"/>
              </a:ext>
            </a:extLst>
          </p:cNvPr>
          <p:cNvSpPr>
            <a:spLocks noChangeAspect="1"/>
          </p:cNvSpPr>
          <p:nvPr/>
        </p:nvSpPr>
        <p:spPr>
          <a:xfrm>
            <a:off x="5244191" y="3289101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58" name="Free-form: Shape 157">
            <a:extLst>
              <a:ext uri="{FF2B5EF4-FFF2-40B4-BE49-F238E27FC236}">
                <a16:creationId xmlns:a16="http://schemas.microsoft.com/office/drawing/2014/main" id="{5DAB79A0-4630-47F0-A1EE-2601D1674464}"/>
              </a:ext>
            </a:extLst>
          </p:cNvPr>
          <p:cNvSpPr/>
          <p:nvPr/>
        </p:nvSpPr>
        <p:spPr>
          <a:xfrm>
            <a:off x="336846" y="1885949"/>
            <a:ext cx="6242010" cy="647701"/>
          </a:xfrm>
          <a:custGeom>
            <a:avLst/>
            <a:gdLst>
              <a:gd name="csX0" fmla="*/ 454118 w 6242010"/>
              <a:gd name="csY0" fmla="*/ 0 h 576382"/>
              <a:gd name="csX1" fmla="*/ 1763558 w 6242010"/>
              <a:gd name="csY1" fmla="*/ 0 h 576382"/>
              <a:gd name="csX2" fmla="*/ 2465798 w 6242010"/>
              <a:gd name="csY2" fmla="*/ 0 h 576382"/>
              <a:gd name="csX3" fmla="*/ 3849330 w 6242010"/>
              <a:gd name="csY3" fmla="*/ 0 h 576382"/>
              <a:gd name="csX4" fmla="*/ 4334742 w 6242010"/>
              <a:gd name="csY4" fmla="*/ 0 h 576382"/>
              <a:gd name="csX5" fmla="*/ 5861010 w 6242010"/>
              <a:gd name="csY5" fmla="*/ 0 h 576382"/>
              <a:gd name="csX6" fmla="*/ 5861010 w 6242010"/>
              <a:gd name="csY6" fmla="*/ 2 h 576382"/>
              <a:gd name="csX7" fmla="*/ 5961611 w 6242010"/>
              <a:gd name="csY7" fmla="*/ 2 h 576382"/>
              <a:gd name="csX8" fmla="*/ 6242010 w 6242010"/>
              <a:gd name="csY8" fmla="*/ 288192 h 576382"/>
              <a:gd name="csX9" fmla="*/ 5961611 w 6242010"/>
              <a:gd name="csY9" fmla="*/ 576382 h 576382"/>
              <a:gd name="csX10" fmla="*/ 5681212 w 6242010"/>
              <a:gd name="csY10" fmla="*/ 576382 h 576382"/>
              <a:gd name="csX11" fmla="*/ 5681212 w 6242010"/>
              <a:gd name="csY11" fmla="*/ 576381 h 576382"/>
              <a:gd name="csX12" fmla="*/ 4334742 w 6242010"/>
              <a:gd name="csY12" fmla="*/ 576381 h 576382"/>
              <a:gd name="csX13" fmla="*/ 4334742 w 6242010"/>
              <a:gd name="csY13" fmla="*/ 576382 h 576382"/>
              <a:gd name="csX14" fmla="*/ 3956010 w 6242010"/>
              <a:gd name="csY14" fmla="*/ 576382 h 576382"/>
              <a:gd name="csX15" fmla="*/ 3675611 w 6242010"/>
              <a:gd name="csY15" fmla="*/ 576382 h 576382"/>
              <a:gd name="csX16" fmla="*/ 2566399 w 6242010"/>
              <a:gd name="csY16" fmla="*/ 576382 h 576382"/>
              <a:gd name="csX17" fmla="*/ 2286000 w 6242010"/>
              <a:gd name="csY17" fmla="*/ 576382 h 576382"/>
              <a:gd name="csX18" fmla="*/ 1763558 w 6242010"/>
              <a:gd name="csY18" fmla="*/ 576382 h 576382"/>
              <a:gd name="csX19" fmla="*/ 1763558 w 6242010"/>
              <a:gd name="csY19" fmla="*/ 576381 h 576382"/>
              <a:gd name="csX20" fmla="*/ 560798 w 6242010"/>
              <a:gd name="csY20" fmla="*/ 576381 h 576382"/>
              <a:gd name="csX21" fmla="*/ 560798 w 6242010"/>
              <a:gd name="csY21" fmla="*/ 576382 h 576382"/>
              <a:gd name="csX22" fmla="*/ 280399 w 6242010"/>
              <a:gd name="csY22" fmla="*/ 576382 h 576382"/>
              <a:gd name="csX23" fmla="*/ 0 w 6242010"/>
              <a:gd name="csY23" fmla="*/ 288192 h 576382"/>
              <a:gd name="csX24" fmla="*/ 280399 w 6242010"/>
              <a:gd name="csY24" fmla="*/ 2 h 576382"/>
              <a:gd name="csX25" fmla="*/ 454118 w 6242010"/>
              <a:gd name="csY25" fmla="*/ 2 h 576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242010" h="576382">
                <a:moveTo>
                  <a:pt x="454118" y="0"/>
                </a:moveTo>
                <a:lnTo>
                  <a:pt x="1763558" y="0"/>
                </a:lnTo>
                <a:lnTo>
                  <a:pt x="2465798" y="0"/>
                </a:lnTo>
                <a:lnTo>
                  <a:pt x="3849330" y="0"/>
                </a:lnTo>
                <a:lnTo>
                  <a:pt x="4334742" y="0"/>
                </a:lnTo>
                <a:lnTo>
                  <a:pt x="5861010" y="0"/>
                </a:lnTo>
                <a:lnTo>
                  <a:pt x="5861010" y="2"/>
                </a:lnTo>
                <a:lnTo>
                  <a:pt x="5961611" y="2"/>
                </a:lnTo>
                <a:cubicBezTo>
                  <a:pt x="6116471" y="2"/>
                  <a:pt x="6242010" y="129029"/>
                  <a:pt x="6242010" y="288192"/>
                </a:cubicBezTo>
                <a:cubicBezTo>
                  <a:pt x="6242010" y="447355"/>
                  <a:pt x="6116471" y="576382"/>
                  <a:pt x="5961611" y="576382"/>
                </a:cubicBezTo>
                <a:lnTo>
                  <a:pt x="5681212" y="576382"/>
                </a:lnTo>
                <a:lnTo>
                  <a:pt x="5681212" y="576381"/>
                </a:lnTo>
                <a:lnTo>
                  <a:pt x="4334742" y="576381"/>
                </a:lnTo>
                <a:lnTo>
                  <a:pt x="4334742" y="576382"/>
                </a:lnTo>
                <a:lnTo>
                  <a:pt x="3956010" y="576382"/>
                </a:lnTo>
                <a:lnTo>
                  <a:pt x="3675611" y="576382"/>
                </a:lnTo>
                <a:lnTo>
                  <a:pt x="2566399" y="576382"/>
                </a:lnTo>
                <a:lnTo>
                  <a:pt x="2286000" y="576382"/>
                </a:lnTo>
                <a:lnTo>
                  <a:pt x="1763558" y="576382"/>
                </a:lnTo>
                <a:lnTo>
                  <a:pt x="1763558" y="576381"/>
                </a:lnTo>
                <a:lnTo>
                  <a:pt x="560798" y="576381"/>
                </a:lnTo>
                <a:lnTo>
                  <a:pt x="560798" y="576382"/>
                </a:lnTo>
                <a:lnTo>
                  <a:pt x="280399" y="576382"/>
                </a:lnTo>
                <a:cubicBezTo>
                  <a:pt x="125539" y="576382"/>
                  <a:pt x="0" y="447355"/>
                  <a:pt x="0" y="288192"/>
                </a:cubicBezTo>
                <a:cubicBezTo>
                  <a:pt x="0" y="129029"/>
                  <a:pt x="125539" y="2"/>
                  <a:pt x="280399" y="2"/>
                </a:cubicBezTo>
                <a:lnTo>
                  <a:pt x="454118" y="2"/>
                </a:lnTo>
                <a:close/>
              </a:path>
            </a:pathLst>
          </a:custGeom>
          <a:solidFill>
            <a:srgbClr val="BD5B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5E37F2-5C89-A70D-B73D-BC5B80678462}"/>
              </a:ext>
            </a:extLst>
          </p:cNvPr>
          <p:cNvSpPr txBox="1"/>
          <p:nvPr/>
        </p:nvSpPr>
        <p:spPr>
          <a:xfrm>
            <a:off x="94740" y="1940722"/>
            <a:ext cx="66648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Overhauling national accounts and GDP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8027D562-4BAB-38D1-7910-D6F33138ADC5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5FA64740-3318-EB36-DAB7-E3F71810B92A}"/>
              </a:ext>
            </a:extLst>
          </p:cNvPr>
          <p:cNvSpPr/>
          <p:nvPr/>
        </p:nvSpPr>
        <p:spPr>
          <a:xfrm>
            <a:off x="-15562" y="5688229"/>
            <a:ext cx="384517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Photo: Johannes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Plenio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unsplash.com</a:t>
            </a:r>
          </a:p>
        </p:txBody>
      </p:sp>
    </p:spTree>
    <p:extLst>
      <p:ext uri="{BB962C8B-B14F-4D97-AF65-F5344CB8AC3E}">
        <p14:creationId xmlns:p14="http://schemas.microsoft.com/office/powerpoint/2010/main" val="3063822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F54EC-3005-4B86-4804-20F35297D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506FD8C-5DD9-7FAA-CC8D-6736759CA582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Rebasing and benchmarking is done to ensure better estimates of GDP</a:t>
            </a:r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703D768D-D0C6-1681-0DD8-F3B6328CA0BD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92B39DA5-4DD7-0879-D8B4-D13F71B77B5E}"/>
              </a:ext>
            </a:extLst>
          </p:cNvPr>
          <p:cNvSpPr/>
          <p:nvPr/>
        </p:nvSpPr>
        <p:spPr>
          <a:xfrm>
            <a:off x="1823840" y="1095914"/>
            <a:ext cx="8504929" cy="1220491"/>
          </a:xfrm>
          <a:prstGeom prst="roundRect">
            <a:avLst>
              <a:gd name="adj" fmla="val 2165"/>
            </a:avLst>
          </a:prstGeom>
          <a:solidFill>
            <a:srgbClr val="2B886D">
              <a:alpha val="6000"/>
            </a:srgbClr>
          </a:solidFill>
          <a:ln w="25400">
            <a:solidFill>
              <a:srgbClr val="2B886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3" name="Rectangle: Rounded Corners 3">
            <a:extLst>
              <a:ext uri="{FF2B5EF4-FFF2-40B4-BE49-F238E27FC236}">
                <a16:creationId xmlns:a16="http://schemas.microsoft.com/office/drawing/2014/main" id="{CB9F0629-43E8-32E7-2978-3C5C88584901}"/>
              </a:ext>
            </a:extLst>
          </p:cNvPr>
          <p:cNvSpPr/>
          <p:nvPr/>
        </p:nvSpPr>
        <p:spPr>
          <a:xfrm>
            <a:off x="1817269" y="2714125"/>
            <a:ext cx="8504929" cy="1220400"/>
          </a:xfrm>
          <a:prstGeom prst="roundRect">
            <a:avLst>
              <a:gd name="adj" fmla="val 2165"/>
            </a:avLst>
          </a:prstGeom>
          <a:solidFill>
            <a:srgbClr val="2B886D">
              <a:alpha val="6000"/>
            </a:srgbClr>
          </a:solidFill>
          <a:ln w="25400">
            <a:solidFill>
              <a:srgbClr val="2B886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91764A6-2B0E-D7A2-8E82-25F3C5C714CB}"/>
              </a:ext>
            </a:extLst>
          </p:cNvPr>
          <p:cNvGrpSpPr/>
          <p:nvPr/>
        </p:nvGrpSpPr>
        <p:grpSpPr>
          <a:xfrm>
            <a:off x="1812991" y="909648"/>
            <a:ext cx="4887624" cy="357526"/>
            <a:chOff x="0" y="488352"/>
            <a:chExt cx="5905500" cy="654648"/>
          </a:xfrm>
          <a:solidFill>
            <a:srgbClr val="2B886D"/>
          </a:solidFill>
        </p:grpSpPr>
        <p:sp>
          <p:nvSpPr>
            <p:cNvPr id="5" name="Freeform 25">
              <a:extLst>
                <a:ext uri="{FF2B5EF4-FFF2-40B4-BE49-F238E27FC236}">
                  <a16:creationId xmlns:a16="http://schemas.microsoft.com/office/drawing/2014/main" id="{44E81897-9A89-AD18-F633-A34202B10FCD}"/>
                </a:ext>
              </a:extLst>
            </p:cNvPr>
            <p:cNvSpPr/>
            <p:nvPr/>
          </p:nvSpPr>
          <p:spPr bwMode="auto">
            <a:xfrm>
              <a:off x="0" y="488352"/>
              <a:ext cx="5905500" cy="654648"/>
            </a:xfrm>
            <a:custGeom>
              <a:avLst/>
              <a:gdLst>
                <a:gd name="connsiteX0" fmla="*/ 0 w 3532472"/>
                <a:gd name="connsiteY0" fmla="*/ 0 h 537632"/>
                <a:gd name="connsiteX1" fmla="*/ 3442865 w 3532472"/>
                <a:gd name="connsiteY1" fmla="*/ 0 h 537632"/>
                <a:gd name="connsiteX2" fmla="*/ 3532472 w 3532472"/>
                <a:gd name="connsiteY2" fmla="*/ 89607 h 537632"/>
                <a:gd name="connsiteX3" fmla="*/ 3532472 w 3532472"/>
                <a:gd name="connsiteY3" fmla="*/ 448025 h 537632"/>
                <a:gd name="connsiteX4" fmla="*/ 3442865 w 3532472"/>
                <a:gd name="connsiteY4" fmla="*/ 537632 h 537632"/>
                <a:gd name="connsiteX5" fmla="*/ 0 w 3532472"/>
                <a:gd name="connsiteY5" fmla="*/ 537632 h 537632"/>
                <a:gd name="connsiteX6" fmla="*/ 0 w 3532472"/>
                <a:gd name="connsiteY6" fmla="*/ 0 h 53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2472" h="537632">
                  <a:moveTo>
                    <a:pt x="0" y="0"/>
                  </a:moveTo>
                  <a:lnTo>
                    <a:pt x="3442865" y="0"/>
                  </a:lnTo>
                  <a:cubicBezTo>
                    <a:pt x="3492354" y="0"/>
                    <a:pt x="3532472" y="40118"/>
                    <a:pt x="3532472" y="89607"/>
                  </a:cubicBezTo>
                  <a:lnTo>
                    <a:pt x="3532472" y="448025"/>
                  </a:lnTo>
                  <a:cubicBezTo>
                    <a:pt x="3532472" y="497514"/>
                    <a:pt x="3492354" y="537632"/>
                    <a:pt x="3442865" y="537632"/>
                  </a:cubicBezTo>
                  <a:lnTo>
                    <a:pt x="0" y="5376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ZA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03757AB-B264-741D-3357-1D9825E02F78}"/>
                </a:ext>
              </a:extLst>
            </p:cNvPr>
            <p:cNvCxnSpPr/>
            <p:nvPr/>
          </p:nvCxnSpPr>
          <p:spPr>
            <a:xfrm>
              <a:off x="1588" y="488352"/>
              <a:ext cx="0" cy="654648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61A039E-C8FC-EDF2-1346-B05A3C491977}"/>
              </a:ext>
            </a:extLst>
          </p:cNvPr>
          <p:cNvSpPr txBox="1"/>
          <p:nvPr/>
        </p:nvSpPr>
        <p:spPr>
          <a:xfrm>
            <a:off x="1811556" y="921888"/>
            <a:ext cx="522614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Adopting new methodologies and classifications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B7C01A-9FC6-7816-9993-6DE0F4B4C3CF}"/>
              </a:ext>
            </a:extLst>
          </p:cNvPr>
          <p:cNvSpPr/>
          <p:nvPr/>
        </p:nvSpPr>
        <p:spPr>
          <a:xfrm>
            <a:off x="1823839" y="1307581"/>
            <a:ext cx="8335146" cy="632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 offices should periodically review the way in which they measure the economy (e.g. the non-observed economy)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54AF84-A62E-0BAE-6FFF-03180CE9C829}"/>
              </a:ext>
            </a:extLst>
          </p:cNvPr>
          <p:cNvGrpSpPr/>
          <p:nvPr/>
        </p:nvGrpSpPr>
        <p:grpSpPr>
          <a:xfrm>
            <a:off x="1808795" y="2556647"/>
            <a:ext cx="2937176" cy="357526"/>
            <a:chOff x="0" y="488352"/>
            <a:chExt cx="5905500" cy="654648"/>
          </a:xfrm>
          <a:solidFill>
            <a:srgbClr val="2B886D"/>
          </a:solidFill>
        </p:grpSpPr>
        <p:sp>
          <p:nvSpPr>
            <p:cNvPr id="10" name="Freeform 33">
              <a:extLst>
                <a:ext uri="{FF2B5EF4-FFF2-40B4-BE49-F238E27FC236}">
                  <a16:creationId xmlns:a16="http://schemas.microsoft.com/office/drawing/2014/main" id="{3946B686-394F-F021-AABF-230283BB3E97}"/>
                </a:ext>
              </a:extLst>
            </p:cNvPr>
            <p:cNvSpPr/>
            <p:nvPr/>
          </p:nvSpPr>
          <p:spPr bwMode="auto">
            <a:xfrm>
              <a:off x="0" y="488352"/>
              <a:ext cx="5905500" cy="654648"/>
            </a:xfrm>
            <a:custGeom>
              <a:avLst/>
              <a:gdLst>
                <a:gd name="connsiteX0" fmla="*/ 0 w 3532472"/>
                <a:gd name="connsiteY0" fmla="*/ 0 h 537632"/>
                <a:gd name="connsiteX1" fmla="*/ 3442865 w 3532472"/>
                <a:gd name="connsiteY1" fmla="*/ 0 h 537632"/>
                <a:gd name="connsiteX2" fmla="*/ 3532472 w 3532472"/>
                <a:gd name="connsiteY2" fmla="*/ 89607 h 537632"/>
                <a:gd name="connsiteX3" fmla="*/ 3532472 w 3532472"/>
                <a:gd name="connsiteY3" fmla="*/ 448025 h 537632"/>
                <a:gd name="connsiteX4" fmla="*/ 3442865 w 3532472"/>
                <a:gd name="connsiteY4" fmla="*/ 537632 h 537632"/>
                <a:gd name="connsiteX5" fmla="*/ 0 w 3532472"/>
                <a:gd name="connsiteY5" fmla="*/ 537632 h 537632"/>
                <a:gd name="connsiteX6" fmla="*/ 0 w 3532472"/>
                <a:gd name="connsiteY6" fmla="*/ 0 h 53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2472" h="537632">
                  <a:moveTo>
                    <a:pt x="0" y="0"/>
                  </a:moveTo>
                  <a:lnTo>
                    <a:pt x="3442865" y="0"/>
                  </a:lnTo>
                  <a:cubicBezTo>
                    <a:pt x="3492354" y="0"/>
                    <a:pt x="3532472" y="40118"/>
                    <a:pt x="3532472" y="89607"/>
                  </a:cubicBezTo>
                  <a:lnTo>
                    <a:pt x="3532472" y="448025"/>
                  </a:lnTo>
                  <a:cubicBezTo>
                    <a:pt x="3532472" y="497514"/>
                    <a:pt x="3492354" y="537632"/>
                    <a:pt x="3442865" y="537632"/>
                  </a:cubicBezTo>
                  <a:lnTo>
                    <a:pt x="0" y="5376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ZA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2488A2D-B417-B663-5766-0BDA64C8E300}"/>
                </a:ext>
              </a:extLst>
            </p:cNvPr>
            <p:cNvCxnSpPr/>
            <p:nvPr/>
          </p:nvCxnSpPr>
          <p:spPr>
            <a:xfrm>
              <a:off x="1588" y="488352"/>
              <a:ext cx="0" cy="654648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A5CCD67-3C54-6D54-0FD0-5BD519B59ED7}"/>
              </a:ext>
            </a:extLst>
          </p:cNvPr>
          <p:cNvSpPr txBox="1"/>
          <p:nvPr/>
        </p:nvSpPr>
        <p:spPr>
          <a:xfrm>
            <a:off x="1804032" y="2565304"/>
            <a:ext cx="274244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Remaining relevant</a:t>
            </a:r>
          </a:p>
        </p:txBody>
      </p:sp>
      <p:sp>
        <p:nvSpPr>
          <p:cNvPr id="13" name="Rectangle: Rounded Corners 3">
            <a:extLst>
              <a:ext uri="{FF2B5EF4-FFF2-40B4-BE49-F238E27FC236}">
                <a16:creationId xmlns:a16="http://schemas.microsoft.com/office/drawing/2014/main" id="{1AA1BA72-F8E8-7B6C-39A5-BDF60EA533A1}"/>
              </a:ext>
            </a:extLst>
          </p:cNvPr>
          <p:cNvSpPr/>
          <p:nvPr/>
        </p:nvSpPr>
        <p:spPr>
          <a:xfrm>
            <a:off x="1838216" y="4332876"/>
            <a:ext cx="8504929" cy="1220400"/>
          </a:xfrm>
          <a:prstGeom prst="roundRect">
            <a:avLst>
              <a:gd name="adj" fmla="val 2165"/>
            </a:avLst>
          </a:prstGeom>
          <a:solidFill>
            <a:srgbClr val="2B886D">
              <a:alpha val="6000"/>
            </a:srgbClr>
          </a:solidFill>
          <a:ln w="25400">
            <a:solidFill>
              <a:srgbClr val="2B886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707081-B4E5-1BDF-A44A-17E15CA62A7B}"/>
              </a:ext>
            </a:extLst>
          </p:cNvPr>
          <p:cNvGrpSpPr/>
          <p:nvPr/>
        </p:nvGrpSpPr>
        <p:grpSpPr>
          <a:xfrm>
            <a:off x="1829742" y="4175398"/>
            <a:ext cx="2937176" cy="357526"/>
            <a:chOff x="0" y="488352"/>
            <a:chExt cx="5905500" cy="654648"/>
          </a:xfrm>
          <a:solidFill>
            <a:srgbClr val="2B886D"/>
          </a:solidFill>
        </p:grpSpPr>
        <p:sp>
          <p:nvSpPr>
            <p:cNvPr id="16" name="Freeform 29">
              <a:extLst>
                <a:ext uri="{FF2B5EF4-FFF2-40B4-BE49-F238E27FC236}">
                  <a16:creationId xmlns:a16="http://schemas.microsoft.com/office/drawing/2014/main" id="{1721B6F5-DB56-9A84-FC95-4407019260D9}"/>
                </a:ext>
              </a:extLst>
            </p:cNvPr>
            <p:cNvSpPr/>
            <p:nvPr/>
          </p:nvSpPr>
          <p:spPr bwMode="auto">
            <a:xfrm>
              <a:off x="0" y="488352"/>
              <a:ext cx="5905500" cy="654648"/>
            </a:xfrm>
            <a:custGeom>
              <a:avLst/>
              <a:gdLst>
                <a:gd name="connsiteX0" fmla="*/ 0 w 3532472"/>
                <a:gd name="connsiteY0" fmla="*/ 0 h 537632"/>
                <a:gd name="connsiteX1" fmla="*/ 3442865 w 3532472"/>
                <a:gd name="connsiteY1" fmla="*/ 0 h 537632"/>
                <a:gd name="connsiteX2" fmla="*/ 3532472 w 3532472"/>
                <a:gd name="connsiteY2" fmla="*/ 89607 h 537632"/>
                <a:gd name="connsiteX3" fmla="*/ 3532472 w 3532472"/>
                <a:gd name="connsiteY3" fmla="*/ 448025 h 537632"/>
                <a:gd name="connsiteX4" fmla="*/ 3442865 w 3532472"/>
                <a:gd name="connsiteY4" fmla="*/ 537632 h 537632"/>
                <a:gd name="connsiteX5" fmla="*/ 0 w 3532472"/>
                <a:gd name="connsiteY5" fmla="*/ 537632 h 537632"/>
                <a:gd name="connsiteX6" fmla="*/ 0 w 3532472"/>
                <a:gd name="connsiteY6" fmla="*/ 0 h 53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2472" h="537632">
                  <a:moveTo>
                    <a:pt x="0" y="0"/>
                  </a:moveTo>
                  <a:lnTo>
                    <a:pt x="3442865" y="0"/>
                  </a:lnTo>
                  <a:cubicBezTo>
                    <a:pt x="3492354" y="0"/>
                    <a:pt x="3532472" y="40118"/>
                    <a:pt x="3532472" y="89607"/>
                  </a:cubicBezTo>
                  <a:lnTo>
                    <a:pt x="3532472" y="448025"/>
                  </a:lnTo>
                  <a:cubicBezTo>
                    <a:pt x="3532472" y="497514"/>
                    <a:pt x="3492354" y="537632"/>
                    <a:pt x="3442865" y="537632"/>
                  </a:cubicBezTo>
                  <a:lnTo>
                    <a:pt x="0" y="5376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ZA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34EE29E-7FF7-AE67-5980-943689D81B8E}"/>
                </a:ext>
              </a:extLst>
            </p:cNvPr>
            <p:cNvCxnSpPr/>
            <p:nvPr/>
          </p:nvCxnSpPr>
          <p:spPr>
            <a:xfrm>
              <a:off x="1588" y="488352"/>
              <a:ext cx="0" cy="654648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6D99352-D64C-DC88-6690-036EF4695C08}"/>
              </a:ext>
            </a:extLst>
          </p:cNvPr>
          <p:cNvSpPr txBox="1"/>
          <p:nvPr/>
        </p:nvSpPr>
        <p:spPr>
          <a:xfrm>
            <a:off x="1824979" y="4184055"/>
            <a:ext cx="2742442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Informing other indicators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3C5C97-F76C-4A52-9317-A225D0659013}"/>
              </a:ext>
            </a:extLst>
          </p:cNvPr>
          <p:cNvSpPr/>
          <p:nvPr/>
        </p:nvSpPr>
        <p:spPr>
          <a:xfrm>
            <a:off x="1823839" y="4580669"/>
            <a:ext cx="8474376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 data feed into other national indicators that are used to inform policy decisions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DEDEEE-2BF9-3DAB-14CA-28420CCC0A10}"/>
              </a:ext>
            </a:extLst>
          </p:cNvPr>
          <p:cNvSpPr/>
          <p:nvPr/>
        </p:nvSpPr>
        <p:spPr>
          <a:xfrm>
            <a:off x="1823839" y="2907828"/>
            <a:ext cx="8728374" cy="632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Economies are dynamic. The process of rebasing and benchmarking is essential to identify structural shifts in the economy</a:t>
            </a:r>
          </a:p>
        </p:txBody>
      </p:sp>
    </p:spTree>
    <p:extLst>
      <p:ext uri="{BB962C8B-B14F-4D97-AF65-F5344CB8AC3E}">
        <p14:creationId xmlns:p14="http://schemas.microsoft.com/office/powerpoint/2010/main" val="1382509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7653C-0FFD-BBD4-96AA-589EF1218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Hexagon 105">
            <a:extLst>
              <a:ext uri="{FF2B5EF4-FFF2-40B4-BE49-F238E27FC236}">
                <a16:creationId xmlns:a16="http://schemas.microsoft.com/office/drawing/2014/main" id="{F0FDEA88-1959-1DBD-0BD1-53DCC8818DA0}"/>
              </a:ext>
            </a:extLst>
          </p:cNvPr>
          <p:cNvSpPr/>
          <p:nvPr/>
        </p:nvSpPr>
        <p:spPr>
          <a:xfrm>
            <a:off x="10084593" y="761993"/>
            <a:ext cx="1257300" cy="1085850"/>
          </a:xfrm>
          <a:prstGeom prst="hexagon">
            <a:avLst/>
          </a:prstGeom>
          <a:solidFill>
            <a:srgbClr val="F1F7F2"/>
          </a:solidFill>
          <a:ln>
            <a:solidFill>
              <a:srgbClr val="67A6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2" name="Hexagon 101">
            <a:extLst>
              <a:ext uri="{FF2B5EF4-FFF2-40B4-BE49-F238E27FC236}">
                <a16:creationId xmlns:a16="http://schemas.microsoft.com/office/drawing/2014/main" id="{AEB985C1-D75B-88AF-98C6-AEA1283F2FC1}"/>
              </a:ext>
            </a:extLst>
          </p:cNvPr>
          <p:cNvSpPr/>
          <p:nvPr/>
        </p:nvSpPr>
        <p:spPr>
          <a:xfrm>
            <a:off x="7738260" y="761993"/>
            <a:ext cx="1257300" cy="1085850"/>
          </a:xfrm>
          <a:prstGeom prst="hexagon">
            <a:avLst/>
          </a:prstGeom>
          <a:solidFill>
            <a:srgbClr val="F9F0EE"/>
          </a:solidFill>
          <a:ln>
            <a:solidFill>
              <a:srgbClr val="BD5B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8" name="Hexagon 97">
            <a:extLst>
              <a:ext uri="{FF2B5EF4-FFF2-40B4-BE49-F238E27FC236}">
                <a16:creationId xmlns:a16="http://schemas.microsoft.com/office/drawing/2014/main" id="{1B99B759-6F94-6814-1226-343728B22629}"/>
              </a:ext>
            </a:extLst>
          </p:cNvPr>
          <p:cNvSpPr/>
          <p:nvPr/>
        </p:nvSpPr>
        <p:spPr>
          <a:xfrm>
            <a:off x="5342460" y="767394"/>
            <a:ext cx="1257300" cy="1085850"/>
          </a:xfrm>
          <a:prstGeom prst="hexagon">
            <a:avLst/>
          </a:prstGeom>
          <a:solidFill>
            <a:srgbClr val="EEEAF4"/>
          </a:solidFill>
          <a:ln>
            <a:solidFill>
              <a:srgbClr val="7D5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4" name="Hexagon 93">
            <a:extLst>
              <a:ext uri="{FF2B5EF4-FFF2-40B4-BE49-F238E27FC236}">
                <a16:creationId xmlns:a16="http://schemas.microsoft.com/office/drawing/2014/main" id="{BB5EF32F-C1FC-AD94-85B5-B05A23A8C792}"/>
              </a:ext>
            </a:extLst>
          </p:cNvPr>
          <p:cNvSpPr/>
          <p:nvPr/>
        </p:nvSpPr>
        <p:spPr>
          <a:xfrm>
            <a:off x="2998520" y="761993"/>
            <a:ext cx="1257300" cy="1085850"/>
          </a:xfrm>
          <a:prstGeom prst="hexagon">
            <a:avLst/>
          </a:prstGeom>
          <a:solidFill>
            <a:srgbClr val="E7F0ED"/>
          </a:solidFill>
          <a:ln>
            <a:solidFill>
              <a:srgbClr val="318B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A2D2C9-0E5D-9284-243D-464D5A3EC651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history of rebasing and benchmarking exercises in South Africa, by base year</a:t>
            </a:r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3984F6CF-E300-C262-36E5-2569949C3F8E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 algn="ctr"/>
              <a:t>4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60871A6-B163-026F-3C5E-A6BEA8C2F344}"/>
              </a:ext>
            </a:extLst>
          </p:cNvPr>
          <p:cNvCxnSpPr/>
          <p:nvPr/>
        </p:nvCxnSpPr>
        <p:spPr>
          <a:xfrm>
            <a:off x="390525" y="2314568"/>
            <a:ext cx="11306175" cy="0"/>
          </a:xfrm>
          <a:prstGeom prst="line">
            <a:avLst/>
          </a:prstGeom>
          <a:ln w="152400" cap="rnd">
            <a:gradFill flip="none" rotWithShape="1">
              <a:gsLst>
                <a:gs pos="0">
                  <a:srgbClr val="2F5597"/>
                </a:gs>
                <a:gs pos="32000">
                  <a:srgbClr val="318B71"/>
                </a:gs>
                <a:gs pos="49000">
                  <a:srgbClr val="8A68B8"/>
                </a:gs>
                <a:gs pos="90000">
                  <a:srgbClr val="67A66A"/>
                </a:gs>
                <a:gs pos="70000">
                  <a:srgbClr val="BD5B3D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Hexagon 28">
            <a:extLst>
              <a:ext uri="{FF2B5EF4-FFF2-40B4-BE49-F238E27FC236}">
                <a16:creationId xmlns:a16="http://schemas.microsoft.com/office/drawing/2014/main" id="{073DE9E5-8A7D-FAE4-DB71-0FE5BEB71758}"/>
              </a:ext>
            </a:extLst>
          </p:cNvPr>
          <p:cNvSpPr/>
          <p:nvPr/>
        </p:nvSpPr>
        <p:spPr>
          <a:xfrm>
            <a:off x="642143" y="761993"/>
            <a:ext cx="1257300" cy="1085850"/>
          </a:xfrm>
          <a:prstGeom prst="hexagon">
            <a:avLst/>
          </a:prstGeom>
          <a:solidFill>
            <a:srgbClr val="EAEDF2"/>
          </a:solidFill>
          <a:ln>
            <a:solidFill>
              <a:srgbClr val="2F55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40686810-4831-6EA7-2425-82C92440B165}"/>
              </a:ext>
            </a:extLst>
          </p:cNvPr>
          <p:cNvSpPr/>
          <p:nvPr/>
        </p:nvSpPr>
        <p:spPr>
          <a:xfrm>
            <a:off x="309563" y="2724143"/>
            <a:ext cx="1919287" cy="342887"/>
          </a:xfrm>
          <a:prstGeom prst="triangl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: Rounded Corners 3">
            <a:extLst>
              <a:ext uri="{FF2B5EF4-FFF2-40B4-BE49-F238E27FC236}">
                <a16:creationId xmlns:a16="http://schemas.microsoft.com/office/drawing/2014/main" id="{A2A85BE0-A6C6-44F1-B6E1-34982FB72271}"/>
              </a:ext>
            </a:extLst>
          </p:cNvPr>
          <p:cNvSpPr/>
          <p:nvPr/>
        </p:nvSpPr>
        <p:spPr>
          <a:xfrm>
            <a:off x="276225" y="3067030"/>
            <a:ext cx="1990725" cy="2667013"/>
          </a:xfrm>
          <a:prstGeom prst="roundRect">
            <a:avLst>
              <a:gd name="adj" fmla="val 2165"/>
            </a:avLst>
          </a:prstGeom>
          <a:solidFill>
            <a:srgbClr val="EAEDF2"/>
          </a:solidFill>
          <a:ln w="19050">
            <a:solidFill>
              <a:srgbClr val="2F559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0C03ACA-8A2C-4ADC-AFF3-D6A18595BB0C}"/>
              </a:ext>
            </a:extLst>
          </p:cNvPr>
          <p:cNvCxnSpPr>
            <a:cxnSpLocks/>
          </p:cNvCxnSpPr>
          <p:nvPr/>
        </p:nvCxnSpPr>
        <p:spPr>
          <a:xfrm>
            <a:off x="1270794" y="1847843"/>
            <a:ext cx="0" cy="1002506"/>
          </a:xfrm>
          <a:prstGeom prst="line">
            <a:avLst/>
          </a:prstGeom>
          <a:ln w="2540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Isosceles Triangle 94">
            <a:extLst>
              <a:ext uri="{FF2B5EF4-FFF2-40B4-BE49-F238E27FC236}">
                <a16:creationId xmlns:a16="http://schemas.microsoft.com/office/drawing/2014/main" id="{7D531D5D-7A1A-8455-8699-41CD57251650}"/>
              </a:ext>
            </a:extLst>
          </p:cNvPr>
          <p:cNvSpPr/>
          <p:nvPr/>
        </p:nvSpPr>
        <p:spPr>
          <a:xfrm>
            <a:off x="2665940" y="2724143"/>
            <a:ext cx="1919287" cy="342887"/>
          </a:xfrm>
          <a:prstGeom prst="triangle">
            <a:avLst/>
          </a:prstGeom>
          <a:solidFill>
            <a:srgbClr val="318B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: Rounded Corners 3">
            <a:extLst>
              <a:ext uri="{FF2B5EF4-FFF2-40B4-BE49-F238E27FC236}">
                <a16:creationId xmlns:a16="http://schemas.microsoft.com/office/drawing/2014/main" id="{3B8B8FCA-D8AA-35F7-A4D1-0E9ABD3E378F}"/>
              </a:ext>
            </a:extLst>
          </p:cNvPr>
          <p:cNvSpPr/>
          <p:nvPr/>
        </p:nvSpPr>
        <p:spPr>
          <a:xfrm>
            <a:off x="2632602" y="3067030"/>
            <a:ext cx="1990725" cy="2667013"/>
          </a:xfrm>
          <a:prstGeom prst="roundRect">
            <a:avLst>
              <a:gd name="adj" fmla="val 2165"/>
            </a:avLst>
          </a:prstGeom>
          <a:solidFill>
            <a:srgbClr val="E7F0ED"/>
          </a:solidFill>
          <a:ln w="19050">
            <a:solidFill>
              <a:srgbClr val="318B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A103353-6754-D626-2616-F4A6AB9562DB}"/>
              </a:ext>
            </a:extLst>
          </p:cNvPr>
          <p:cNvCxnSpPr>
            <a:cxnSpLocks/>
          </p:cNvCxnSpPr>
          <p:nvPr/>
        </p:nvCxnSpPr>
        <p:spPr>
          <a:xfrm>
            <a:off x="3627171" y="1847843"/>
            <a:ext cx="0" cy="1002506"/>
          </a:xfrm>
          <a:prstGeom prst="line">
            <a:avLst/>
          </a:prstGeom>
          <a:ln w="25400">
            <a:solidFill>
              <a:srgbClr val="318B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Isosceles Triangle 98">
            <a:extLst>
              <a:ext uri="{FF2B5EF4-FFF2-40B4-BE49-F238E27FC236}">
                <a16:creationId xmlns:a16="http://schemas.microsoft.com/office/drawing/2014/main" id="{BD699848-7A9A-F2BF-9CE1-A03D19A79B6D}"/>
              </a:ext>
            </a:extLst>
          </p:cNvPr>
          <p:cNvSpPr/>
          <p:nvPr/>
        </p:nvSpPr>
        <p:spPr>
          <a:xfrm>
            <a:off x="5022316" y="2724143"/>
            <a:ext cx="1919287" cy="342887"/>
          </a:xfrm>
          <a:prstGeom prst="triangle">
            <a:avLst/>
          </a:prstGeom>
          <a:solidFill>
            <a:srgbClr val="7D59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angle: Rounded Corners 3">
            <a:extLst>
              <a:ext uri="{FF2B5EF4-FFF2-40B4-BE49-F238E27FC236}">
                <a16:creationId xmlns:a16="http://schemas.microsoft.com/office/drawing/2014/main" id="{4322DD9F-4034-76E5-7F39-D61ED4A55608}"/>
              </a:ext>
            </a:extLst>
          </p:cNvPr>
          <p:cNvSpPr/>
          <p:nvPr/>
        </p:nvSpPr>
        <p:spPr>
          <a:xfrm>
            <a:off x="4988978" y="3067030"/>
            <a:ext cx="1990725" cy="2667013"/>
          </a:xfrm>
          <a:prstGeom prst="roundRect">
            <a:avLst>
              <a:gd name="adj" fmla="val 2165"/>
            </a:avLst>
          </a:prstGeom>
          <a:solidFill>
            <a:srgbClr val="EEEAF4"/>
          </a:solidFill>
          <a:ln w="19050">
            <a:solidFill>
              <a:srgbClr val="7D59A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56AD9667-CDAB-AB1C-3C3E-D767008799AF}"/>
              </a:ext>
            </a:extLst>
          </p:cNvPr>
          <p:cNvCxnSpPr>
            <a:cxnSpLocks/>
          </p:cNvCxnSpPr>
          <p:nvPr/>
        </p:nvCxnSpPr>
        <p:spPr>
          <a:xfrm>
            <a:off x="5983029" y="1846660"/>
            <a:ext cx="0" cy="1003689"/>
          </a:xfrm>
          <a:prstGeom prst="line">
            <a:avLst/>
          </a:prstGeom>
          <a:ln w="25400">
            <a:solidFill>
              <a:srgbClr val="7D5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Isosceles Triangle 102">
            <a:extLst>
              <a:ext uri="{FF2B5EF4-FFF2-40B4-BE49-F238E27FC236}">
                <a16:creationId xmlns:a16="http://schemas.microsoft.com/office/drawing/2014/main" id="{8317C693-6AAC-FE33-FA39-5FEF2C17ED99}"/>
              </a:ext>
            </a:extLst>
          </p:cNvPr>
          <p:cNvSpPr/>
          <p:nvPr/>
        </p:nvSpPr>
        <p:spPr>
          <a:xfrm>
            <a:off x="7412030" y="2724143"/>
            <a:ext cx="1919287" cy="342887"/>
          </a:xfrm>
          <a:prstGeom prst="triangle">
            <a:avLst/>
          </a:prstGeom>
          <a:solidFill>
            <a:srgbClr val="BD5B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: Rounded Corners 3">
            <a:extLst>
              <a:ext uri="{FF2B5EF4-FFF2-40B4-BE49-F238E27FC236}">
                <a16:creationId xmlns:a16="http://schemas.microsoft.com/office/drawing/2014/main" id="{8DDA0C36-608D-FBDC-FFE0-8854A08B8A48}"/>
              </a:ext>
            </a:extLst>
          </p:cNvPr>
          <p:cNvSpPr/>
          <p:nvPr/>
        </p:nvSpPr>
        <p:spPr>
          <a:xfrm>
            <a:off x="7378692" y="3067030"/>
            <a:ext cx="1990725" cy="2667013"/>
          </a:xfrm>
          <a:prstGeom prst="roundRect">
            <a:avLst>
              <a:gd name="adj" fmla="val 2165"/>
            </a:avLst>
          </a:prstGeom>
          <a:solidFill>
            <a:srgbClr val="F9F0EE"/>
          </a:solidFill>
          <a:ln w="19050">
            <a:solidFill>
              <a:srgbClr val="BD5B3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7929CA31-5460-BA5B-2B3A-88FA792A534E}"/>
              </a:ext>
            </a:extLst>
          </p:cNvPr>
          <p:cNvCxnSpPr>
            <a:cxnSpLocks/>
          </p:cNvCxnSpPr>
          <p:nvPr/>
        </p:nvCxnSpPr>
        <p:spPr>
          <a:xfrm>
            <a:off x="8366911" y="1847843"/>
            <a:ext cx="0" cy="876300"/>
          </a:xfrm>
          <a:prstGeom prst="line">
            <a:avLst/>
          </a:prstGeom>
          <a:ln w="25400">
            <a:solidFill>
              <a:srgbClr val="BD5B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Isosceles Triangle 106">
            <a:extLst>
              <a:ext uri="{FF2B5EF4-FFF2-40B4-BE49-F238E27FC236}">
                <a16:creationId xmlns:a16="http://schemas.microsoft.com/office/drawing/2014/main" id="{7919E526-D0E7-62BD-EDED-802A2FCB48DD}"/>
              </a:ext>
            </a:extLst>
          </p:cNvPr>
          <p:cNvSpPr/>
          <p:nvPr/>
        </p:nvSpPr>
        <p:spPr>
          <a:xfrm>
            <a:off x="9758363" y="2724143"/>
            <a:ext cx="1919287" cy="342887"/>
          </a:xfrm>
          <a:prstGeom prst="triangle">
            <a:avLst/>
          </a:prstGeom>
          <a:solidFill>
            <a:srgbClr val="67A6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angle: Rounded Corners 3">
            <a:extLst>
              <a:ext uri="{FF2B5EF4-FFF2-40B4-BE49-F238E27FC236}">
                <a16:creationId xmlns:a16="http://schemas.microsoft.com/office/drawing/2014/main" id="{1F186726-9F0B-14BF-BDEE-B51E648EDF85}"/>
              </a:ext>
            </a:extLst>
          </p:cNvPr>
          <p:cNvSpPr/>
          <p:nvPr/>
        </p:nvSpPr>
        <p:spPr>
          <a:xfrm>
            <a:off x="9725025" y="3067030"/>
            <a:ext cx="1990725" cy="2667013"/>
          </a:xfrm>
          <a:prstGeom prst="roundRect">
            <a:avLst>
              <a:gd name="adj" fmla="val 2165"/>
            </a:avLst>
          </a:prstGeom>
          <a:solidFill>
            <a:srgbClr val="F1F7F2"/>
          </a:solidFill>
          <a:ln w="19050">
            <a:solidFill>
              <a:srgbClr val="67A6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7BC9AEA8-4F36-B99C-B266-CE7CFF3C293D}"/>
              </a:ext>
            </a:extLst>
          </p:cNvPr>
          <p:cNvCxnSpPr>
            <a:cxnSpLocks/>
          </p:cNvCxnSpPr>
          <p:nvPr/>
        </p:nvCxnSpPr>
        <p:spPr>
          <a:xfrm>
            <a:off x="10713244" y="1847843"/>
            <a:ext cx="0" cy="876300"/>
          </a:xfrm>
          <a:prstGeom prst="line">
            <a:avLst/>
          </a:prstGeom>
          <a:ln w="25400">
            <a:solidFill>
              <a:srgbClr val="67A6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4A68AE3-80DE-E2CE-E709-7514395C548F}"/>
              </a:ext>
            </a:extLst>
          </p:cNvPr>
          <p:cNvSpPr>
            <a:spLocks noChangeAspect="1"/>
          </p:cNvSpPr>
          <p:nvPr/>
        </p:nvSpPr>
        <p:spPr>
          <a:xfrm>
            <a:off x="1199357" y="2240748"/>
            <a:ext cx="142875" cy="141759"/>
          </a:xfrm>
          <a:prstGeom prst="ellipse">
            <a:avLst/>
          </a:prstGeom>
          <a:solidFill>
            <a:srgbClr val="2F5597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4FC8E03-BCA5-FF58-70BE-4FDB855FEE56}"/>
              </a:ext>
            </a:extLst>
          </p:cNvPr>
          <p:cNvSpPr>
            <a:spLocks noChangeAspect="1"/>
          </p:cNvSpPr>
          <p:nvPr/>
        </p:nvSpPr>
        <p:spPr>
          <a:xfrm>
            <a:off x="3555733" y="2240748"/>
            <a:ext cx="142875" cy="141759"/>
          </a:xfrm>
          <a:prstGeom prst="ellipse">
            <a:avLst/>
          </a:prstGeom>
          <a:solidFill>
            <a:srgbClr val="318B7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5E3A196-F382-5854-C978-D4C1CE0A75A1}"/>
              </a:ext>
            </a:extLst>
          </p:cNvPr>
          <p:cNvSpPr>
            <a:spLocks noChangeAspect="1"/>
          </p:cNvSpPr>
          <p:nvPr/>
        </p:nvSpPr>
        <p:spPr>
          <a:xfrm>
            <a:off x="5911591" y="2240748"/>
            <a:ext cx="142875" cy="141759"/>
          </a:xfrm>
          <a:prstGeom prst="ellipse">
            <a:avLst/>
          </a:prstGeom>
          <a:solidFill>
            <a:srgbClr val="7D59AC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876B7426-EAC8-AC12-5C9A-8A96C4B399E1}"/>
              </a:ext>
            </a:extLst>
          </p:cNvPr>
          <p:cNvSpPr>
            <a:spLocks noChangeAspect="1"/>
          </p:cNvSpPr>
          <p:nvPr/>
        </p:nvSpPr>
        <p:spPr>
          <a:xfrm>
            <a:off x="8295473" y="2240748"/>
            <a:ext cx="142875" cy="141759"/>
          </a:xfrm>
          <a:prstGeom prst="ellipse">
            <a:avLst/>
          </a:prstGeom>
          <a:solidFill>
            <a:srgbClr val="D9864A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3EE92B8-5BCB-D9B9-A324-F609C8CE5BA7}"/>
              </a:ext>
            </a:extLst>
          </p:cNvPr>
          <p:cNvSpPr>
            <a:spLocks noChangeAspect="1"/>
          </p:cNvSpPr>
          <p:nvPr/>
        </p:nvSpPr>
        <p:spPr>
          <a:xfrm>
            <a:off x="10641806" y="2240748"/>
            <a:ext cx="142875" cy="141759"/>
          </a:xfrm>
          <a:prstGeom prst="ellipse">
            <a:avLst/>
          </a:prstGeom>
          <a:solidFill>
            <a:srgbClr val="67A66A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BBFF84-6EA3-19BE-CA67-1C784686EBC4}"/>
              </a:ext>
            </a:extLst>
          </p:cNvPr>
          <p:cNvSpPr txBox="1"/>
          <p:nvPr/>
        </p:nvSpPr>
        <p:spPr>
          <a:xfrm>
            <a:off x="314325" y="3086424"/>
            <a:ext cx="1809750" cy="1450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Published in 1999</a:t>
            </a:r>
          </a:p>
          <a:p>
            <a:pPr marL="17780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of 1993 SNA </a:t>
            </a:r>
          </a:p>
          <a:p>
            <a:pPr marL="17780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Inclusion of new sectors (informal sector and telecommunications)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714EBB-C465-B0E6-EE1F-EEF0BB735FC8}"/>
              </a:ext>
            </a:extLst>
          </p:cNvPr>
          <p:cNvSpPr txBox="1"/>
          <p:nvPr/>
        </p:nvSpPr>
        <p:spPr>
          <a:xfrm>
            <a:off x="2676654" y="3088009"/>
            <a:ext cx="1908573" cy="1682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Published in 2004</a:t>
            </a:r>
          </a:p>
          <a:p>
            <a:pPr marL="17780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taxation-based business register</a:t>
            </a:r>
          </a:p>
          <a:p>
            <a:pPr marL="17780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Introduced SUTs to calculate annual estimates (95 industries, 28 products)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5F1631-20D1-5998-D5BE-BB42083E09B3}"/>
              </a:ext>
            </a:extLst>
          </p:cNvPr>
          <p:cNvSpPr txBox="1"/>
          <p:nvPr/>
        </p:nvSpPr>
        <p:spPr>
          <a:xfrm>
            <a:off x="5043748" y="3088009"/>
            <a:ext cx="1729586" cy="1451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Published in 2009</a:t>
            </a: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Introduced the non-observed economy</a:t>
            </a: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Expansion of the SUT to 292 industries, 105 products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3F93E8-EEE0-1B7E-1DEF-A110D83CC3E7}"/>
              </a:ext>
            </a:extLst>
          </p:cNvPr>
          <p:cNvSpPr txBox="1"/>
          <p:nvPr/>
        </p:nvSpPr>
        <p:spPr>
          <a:xfrm>
            <a:off x="7402507" y="3059434"/>
            <a:ext cx="2035078" cy="2604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Published in 2014</a:t>
            </a:r>
          </a:p>
          <a:p>
            <a:pPr>
              <a:lnSpc>
                <a:spcPts val="1800"/>
              </a:lnSpc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Implemented SNA 2008</a:t>
            </a: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Capitalisation</a:t>
            </a: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R&amp;D and expenditure on weapons systems; employee stock options as COE; refined method to calculate FISIM</a:t>
            </a:r>
          </a:p>
          <a:p>
            <a:pPr>
              <a:lnSpc>
                <a:spcPts val="1800"/>
              </a:lnSpc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datasets included:</a:t>
            </a: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IES 2010/11; industry large-sample surveys; Census 2011; detailed price data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F88502-9DB5-5970-2D06-63E10F494BA3}"/>
              </a:ext>
            </a:extLst>
          </p:cNvPr>
          <p:cNvSpPr txBox="1"/>
          <p:nvPr/>
        </p:nvSpPr>
        <p:spPr>
          <a:xfrm>
            <a:off x="9774142" y="3088009"/>
            <a:ext cx="1922558" cy="2604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Published in 2021</a:t>
            </a:r>
          </a:p>
          <a:p>
            <a:pPr>
              <a:lnSpc>
                <a:spcPts val="1800"/>
              </a:lnSpc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methods</a:t>
            </a: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Refined industry and product classifications; new SUT framework; calendarization; taxes on products &amp; production; trade &amp; transport margins; trade services</a:t>
            </a:r>
          </a:p>
          <a:p>
            <a:pPr>
              <a:lnSpc>
                <a:spcPts val="1800"/>
              </a:lnSpc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range of new internal and external data sources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7602385-73EF-0BC2-17D9-A1119DD8F3DB}"/>
              </a:ext>
            </a:extLst>
          </p:cNvPr>
          <p:cNvSpPr/>
          <p:nvPr/>
        </p:nvSpPr>
        <p:spPr>
          <a:xfrm>
            <a:off x="901746" y="984337"/>
            <a:ext cx="738094" cy="35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6357AAD-5FD5-796D-CFBE-DEF1E0502DC6}"/>
              </a:ext>
            </a:extLst>
          </p:cNvPr>
          <p:cNvSpPr/>
          <p:nvPr/>
        </p:nvSpPr>
        <p:spPr>
          <a:xfrm>
            <a:off x="3230650" y="984337"/>
            <a:ext cx="793039" cy="35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5F0530E-0AD3-8215-622A-D119913792B5}"/>
              </a:ext>
            </a:extLst>
          </p:cNvPr>
          <p:cNvSpPr/>
          <p:nvPr/>
        </p:nvSpPr>
        <p:spPr>
          <a:xfrm>
            <a:off x="5574590" y="984337"/>
            <a:ext cx="793039" cy="35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5C28E76-FCF4-9659-CC27-528AE770DC9F}"/>
              </a:ext>
            </a:extLst>
          </p:cNvPr>
          <p:cNvSpPr/>
          <p:nvPr/>
        </p:nvSpPr>
        <p:spPr>
          <a:xfrm>
            <a:off x="7970391" y="984337"/>
            <a:ext cx="793039" cy="35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7C9D51-424F-939C-4DAE-0D3AE9F729C2}"/>
              </a:ext>
            </a:extLst>
          </p:cNvPr>
          <p:cNvSpPr/>
          <p:nvPr/>
        </p:nvSpPr>
        <p:spPr>
          <a:xfrm>
            <a:off x="10316724" y="984337"/>
            <a:ext cx="793039" cy="35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F0AB4A0-9843-E1F0-9860-092C03B32976}"/>
              </a:ext>
            </a:extLst>
          </p:cNvPr>
          <p:cNvSpPr txBox="1"/>
          <p:nvPr/>
        </p:nvSpPr>
        <p:spPr>
          <a:xfrm>
            <a:off x="876211" y="1256674"/>
            <a:ext cx="7970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+13,5%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DC7201F-5D80-EFE8-3295-3B6BBA0ADBAB}"/>
              </a:ext>
            </a:extLst>
          </p:cNvPr>
          <p:cNvSpPr txBox="1"/>
          <p:nvPr/>
        </p:nvSpPr>
        <p:spPr>
          <a:xfrm>
            <a:off x="3263232" y="1256674"/>
            <a:ext cx="84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+3,8%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5042667-69DA-FED6-84DD-61626C7C653D}"/>
              </a:ext>
            </a:extLst>
          </p:cNvPr>
          <p:cNvSpPr txBox="1"/>
          <p:nvPr/>
        </p:nvSpPr>
        <p:spPr>
          <a:xfrm>
            <a:off x="5606077" y="1256674"/>
            <a:ext cx="854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+1,8%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BFB05A7-0333-E1B0-3303-81BD88D38366}"/>
              </a:ext>
            </a:extLst>
          </p:cNvPr>
          <p:cNvSpPr txBox="1"/>
          <p:nvPr/>
        </p:nvSpPr>
        <p:spPr>
          <a:xfrm>
            <a:off x="8012726" y="1256674"/>
            <a:ext cx="793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+2,8%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5617C8A-9FE1-F930-375D-C122A8923B4B}"/>
              </a:ext>
            </a:extLst>
          </p:cNvPr>
          <p:cNvSpPr txBox="1"/>
          <p:nvPr/>
        </p:nvSpPr>
        <p:spPr>
          <a:xfrm>
            <a:off x="10380400" y="1256674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+9,2%</a:t>
            </a:r>
          </a:p>
        </p:txBody>
      </p:sp>
    </p:spTree>
    <p:extLst>
      <p:ext uri="{BB962C8B-B14F-4D97-AF65-F5344CB8AC3E}">
        <p14:creationId xmlns:p14="http://schemas.microsoft.com/office/powerpoint/2010/main" val="2302308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0871B-652D-ADFC-4015-3437DD9AD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0573278-88D2-925E-E897-2E61485BD6E4}"/>
              </a:ext>
            </a:extLst>
          </p:cNvPr>
          <p:cNvSpPr/>
          <p:nvPr/>
        </p:nvSpPr>
        <p:spPr>
          <a:xfrm>
            <a:off x="474501" y="1719529"/>
            <a:ext cx="5390507" cy="3260625"/>
          </a:xfrm>
          <a:prstGeom prst="roundRect">
            <a:avLst>
              <a:gd name="adj" fmla="val 2165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en-ZA" dirty="0"/>
              <a:t>Feature</a:t>
            </a:r>
          </a:p>
          <a:p>
            <a:pPr fontAlgn="ctr"/>
            <a:r>
              <a:rPr lang="en-ZA" dirty="0"/>
              <a:t>Rebasing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BB2A65-92E0-31D2-2EA8-051415DFF2F7}"/>
              </a:ext>
            </a:extLst>
          </p:cNvPr>
          <p:cNvSpPr/>
          <p:nvPr/>
        </p:nvSpPr>
        <p:spPr>
          <a:xfrm>
            <a:off x="6306193" y="1719529"/>
            <a:ext cx="5390507" cy="3256057"/>
          </a:xfrm>
          <a:prstGeom prst="roundRect">
            <a:avLst>
              <a:gd name="adj" fmla="val 2165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 dirty="0">
              <a:latin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062FD6-3823-3B21-E5D4-457ACC65E69A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Rebasing and benchmarking defined</a:t>
            </a:r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93DC9B69-48F9-6B25-DF4F-C5C384F00FEB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0848DDCC-8418-F3D0-D674-466187C4FB6B}"/>
              </a:ext>
            </a:extLst>
          </p:cNvPr>
          <p:cNvSpPr/>
          <p:nvPr/>
        </p:nvSpPr>
        <p:spPr>
          <a:xfrm>
            <a:off x="474500" y="4817508"/>
            <a:ext cx="5389200" cy="167614"/>
          </a:xfrm>
          <a:custGeom>
            <a:avLst/>
            <a:gdLst>
              <a:gd name="csX0" fmla="*/ 0 w 2631233"/>
              <a:gd name="csY0" fmla="*/ 0 h 167614"/>
              <a:gd name="csX1" fmla="*/ 2631233 w 2631233"/>
              <a:gd name="csY1" fmla="*/ 0 h 167614"/>
              <a:gd name="csX2" fmla="*/ 2631233 w 2631233"/>
              <a:gd name="csY2" fmla="*/ 113130 h 167614"/>
              <a:gd name="csX3" fmla="*/ 2576749 w 2631233"/>
              <a:gd name="csY3" fmla="*/ 167614 h 167614"/>
              <a:gd name="csX4" fmla="*/ 54484 w 2631233"/>
              <a:gd name="csY4" fmla="*/ 167614 h 167614"/>
              <a:gd name="csX5" fmla="*/ 0 w 2631233"/>
              <a:gd name="csY5" fmla="*/ 113130 h 167614"/>
              <a:gd name="csX6" fmla="*/ 0 w 2631233"/>
              <a:gd name="csY6" fmla="*/ 0 h 1676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631233" h="167614">
                <a:moveTo>
                  <a:pt x="0" y="0"/>
                </a:moveTo>
                <a:lnTo>
                  <a:pt x="2631233" y="0"/>
                </a:lnTo>
                <a:lnTo>
                  <a:pt x="2631233" y="113130"/>
                </a:lnTo>
                <a:cubicBezTo>
                  <a:pt x="2631233" y="143221"/>
                  <a:pt x="2606840" y="167614"/>
                  <a:pt x="2576749" y="167614"/>
                </a:cubicBezTo>
                <a:lnTo>
                  <a:pt x="54484" y="167614"/>
                </a:lnTo>
                <a:cubicBezTo>
                  <a:pt x="24393" y="167614"/>
                  <a:pt x="0" y="143221"/>
                  <a:pt x="0" y="113130"/>
                </a:cubicBezTo>
                <a:lnTo>
                  <a:pt x="0" y="0"/>
                </a:lnTo>
                <a:close/>
              </a:path>
            </a:pathLst>
          </a:cu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FC624A2-DC9A-9D3A-B80B-EC5E4F8C9FE1}"/>
              </a:ext>
            </a:extLst>
          </p:cNvPr>
          <p:cNvSpPr/>
          <p:nvPr/>
        </p:nvSpPr>
        <p:spPr>
          <a:xfrm>
            <a:off x="6304884" y="4822476"/>
            <a:ext cx="5389200" cy="157678"/>
          </a:xfrm>
          <a:custGeom>
            <a:avLst/>
            <a:gdLst>
              <a:gd name="csX0" fmla="*/ 0 w 2631233"/>
              <a:gd name="csY0" fmla="*/ 0 h 157678"/>
              <a:gd name="csX1" fmla="*/ 2631233 w 2631233"/>
              <a:gd name="csY1" fmla="*/ 0 h 157678"/>
              <a:gd name="csX2" fmla="*/ 2631233 w 2631233"/>
              <a:gd name="csY2" fmla="*/ 103194 h 157678"/>
              <a:gd name="csX3" fmla="*/ 2576749 w 2631233"/>
              <a:gd name="csY3" fmla="*/ 157678 h 157678"/>
              <a:gd name="csX4" fmla="*/ 54484 w 2631233"/>
              <a:gd name="csY4" fmla="*/ 157678 h 157678"/>
              <a:gd name="csX5" fmla="*/ 0 w 2631233"/>
              <a:gd name="csY5" fmla="*/ 103194 h 157678"/>
              <a:gd name="csX6" fmla="*/ 0 w 2631233"/>
              <a:gd name="csY6" fmla="*/ 0 h 1576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631233" h="157678">
                <a:moveTo>
                  <a:pt x="0" y="0"/>
                </a:moveTo>
                <a:lnTo>
                  <a:pt x="2631233" y="0"/>
                </a:lnTo>
                <a:lnTo>
                  <a:pt x="2631233" y="103194"/>
                </a:lnTo>
                <a:cubicBezTo>
                  <a:pt x="2631233" y="133285"/>
                  <a:pt x="2606840" y="157678"/>
                  <a:pt x="2576749" y="157678"/>
                </a:cubicBezTo>
                <a:lnTo>
                  <a:pt x="54484" y="157678"/>
                </a:lnTo>
                <a:cubicBezTo>
                  <a:pt x="24393" y="157678"/>
                  <a:pt x="0" y="133285"/>
                  <a:pt x="0" y="103194"/>
                </a:cubicBezTo>
                <a:lnTo>
                  <a:pt x="0" y="0"/>
                </a:lnTo>
                <a:close/>
              </a:path>
            </a:pathLst>
          </a:custGeom>
          <a:solidFill>
            <a:srgbClr val="BD5B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CF0BD6F-D4B8-8E2E-853B-431FEDC8D222}"/>
              </a:ext>
            </a:extLst>
          </p:cNvPr>
          <p:cNvSpPr txBox="1"/>
          <p:nvPr/>
        </p:nvSpPr>
        <p:spPr>
          <a:xfrm>
            <a:off x="1235001" y="2096768"/>
            <a:ext cx="1612974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90000"/>
              </a:lnSpc>
              <a:spcBef>
                <a:spcPts val="1200"/>
              </a:spcBef>
              <a:buClr>
                <a:srgbClr val="318B71"/>
              </a:buClr>
            </a:pPr>
            <a:r>
              <a:rPr lang="en-ZA" b="1" dirty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Rebasing</a:t>
            </a:r>
            <a:endParaRPr lang="en-US" sz="1600" b="1" dirty="0">
              <a:solidFill>
                <a:srgbClr val="2F55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Graphic 36" descr="Daily calendar with solid fill">
            <a:extLst>
              <a:ext uri="{FF2B5EF4-FFF2-40B4-BE49-F238E27FC236}">
                <a16:creationId xmlns:a16="http://schemas.microsoft.com/office/drawing/2014/main" id="{CC2B45D0-C1DA-D28F-CE74-EE41B6341E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142" y="1822451"/>
            <a:ext cx="732430" cy="732430"/>
          </a:xfrm>
          <a:prstGeom prst="rect">
            <a:avLst/>
          </a:prstGeom>
        </p:spPr>
      </p:pic>
      <p:pic>
        <p:nvPicPr>
          <p:cNvPr id="39" name="Graphic 38" descr="Pie chart with solid fill">
            <a:extLst>
              <a:ext uri="{FF2B5EF4-FFF2-40B4-BE49-F238E27FC236}">
                <a16:creationId xmlns:a16="http://schemas.microsoft.com/office/drawing/2014/main" id="{DD02DBED-7256-2F29-309B-3FCC2332D7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4085" y="1821466"/>
            <a:ext cx="734400" cy="73440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D1A40E1-A6A9-CEF3-D324-4A12F358FD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380553"/>
              </p:ext>
            </p:extLst>
          </p:nvPr>
        </p:nvGraphicFramePr>
        <p:xfrm>
          <a:off x="662784" y="2571894"/>
          <a:ext cx="5033166" cy="20778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5687">
                  <a:extLst>
                    <a:ext uri="{9D8B030D-6E8A-4147-A177-3AD203B41FA5}">
                      <a16:colId xmlns:a16="http://schemas.microsoft.com/office/drawing/2014/main" val="2127375119"/>
                    </a:ext>
                  </a:extLst>
                </a:gridCol>
                <a:gridCol w="3967479">
                  <a:extLst>
                    <a:ext uri="{9D8B030D-6E8A-4147-A177-3AD203B41FA5}">
                      <a16:colId xmlns:a16="http://schemas.microsoft.com/office/drawing/2014/main" val="1859511958"/>
                    </a:ext>
                  </a:extLst>
                </a:gridCol>
              </a:tblGrid>
              <a:tr h="8555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Core purpose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Updates the base year (e.g. changing the base from 2015 to 2022) to reflect modern economic structures and relative prices.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329209"/>
                  </a:ext>
                </a:extLst>
              </a:tr>
              <a:tr h="6111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it changes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Changes the reference point and weights.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449475"/>
                  </a:ext>
                </a:extLst>
              </a:tr>
              <a:tr h="6111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Conducted periodically, typically every 5 years.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135561"/>
                  </a:ext>
                </a:extLst>
              </a:tr>
            </a:tbl>
          </a:graphicData>
        </a:graphic>
      </p:graphicFrame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44D44DE-4375-F0FD-DAAA-4F22978E4C3F}"/>
              </a:ext>
            </a:extLst>
          </p:cNvPr>
          <p:cNvCxnSpPr>
            <a:cxnSpLocks/>
          </p:cNvCxnSpPr>
          <p:nvPr/>
        </p:nvCxnSpPr>
        <p:spPr>
          <a:xfrm>
            <a:off x="1323975" y="2439275"/>
            <a:ext cx="4371975" cy="0"/>
          </a:xfrm>
          <a:prstGeom prst="line">
            <a:avLst/>
          </a:prstGeom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C7388C6-845F-DDA7-A03B-A231BA5E0ABF}"/>
              </a:ext>
            </a:extLst>
          </p:cNvPr>
          <p:cNvSpPr txBox="1"/>
          <p:nvPr/>
        </p:nvSpPr>
        <p:spPr>
          <a:xfrm>
            <a:off x="7129910" y="2096768"/>
            <a:ext cx="250939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90000"/>
              </a:lnSpc>
              <a:spcBef>
                <a:spcPts val="1200"/>
              </a:spcBef>
              <a:buClr>
                <a:srgbClr val="318B71"/>
              </a:buClr>
            </a:pPr>
            <a:r>
              <a:rPr lang="en-ZA" b="1" dirty="0">
                <a:solidFill>
                  <a:srgbClr val="BD5B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Benchmarking</a:t>
            </a:r>
            <a:endParaRPr lang="en-US" sz="1600" b="1" dirty="0">
              <a:solidFill>
                <a:srgbClr val="BD5B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CF95E3E-591F-8E5A-173D-FE5D5E2DB343}"/>
              </a:ext>
            </a:extLst>
          </p:cNvPr>
          <p:cNvCxnSpPr>
            <a:cxnSpLocks/>
          </p:cNvCxnSpPr>
          <p:nvPr/>
        </p:nvCxnSpPr>
        <p:spPr>
          <a:xfrm>
            <a:off x="7218884" y="2439275"/>
            <a:ext cx="4273200" cy="0"/>
          </a:xfrm>
          <a:prstGeom prst="line">
            <a:avLst/>
          </a:prstGeom>
          <a:ln>
            <a:solidFill>
              <a:srgbClr val="BD5B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69772BF4-6108-5310-D0AB-F3EB9332C7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317268"/>
              </p:ext>
            </p:extLst>
          </p:nvPr>
        </p:nvGraphicFramePr>
        <p:xfrm>
          <a:off x="6482532" y="2571894"/>
          <a:ext cx="5033166" cy="20778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5687">
                  <a:extLst>
                    <a:ext uri="{9D8B030D-6E8A-4147-A177-3AD203B41FA5}">
                      <a16:colId xmlns:a16="http://schemas.microsoft.com/office/drawing/2014/main" val="2127375119"/>
                    </a:ext>
                  </a:extLst>
                </a:gridCol>
                <a:gridCol w="3967479">
                  <a:extLst>
                    <a:ext uri="{9D8B030D-6E8A-4147-A177-3AD203B41FA5}">
                      <a16:colId xmlns:a16="http://schemas.microsoft.com/office/drawing/2014/main" val="1859511958"/>
                    </a:ext>
                  </a:extLst>
                </a:gridCol>
              </a:tblGrid>
              <a:tr h="8781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Core purpose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2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Harmonises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discrepancies between high frequency and periodic data sets.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Improvements in methodology.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2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329209"/>
                  </a:ext>
                </a:extLst>
              </a:tr>
              <a:tr h="6272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it changes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2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Changes the values and growth rates of the historical data to ensure consistency.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2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449475"/>
                  </a:ext>
                </a:extLst>
              </a:tr>
              <a:tr h="5724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2D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Conducted periodically, typically every 5 years.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2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135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977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CD39A-8844-B91B-AE36-426A3080F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FF66B48-08E9-F61A-B2E3-A7BBB9DE1D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96421" y="-1"/>
            <a:ext cx="5111141" cy="5242377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4CFD07EF-012F-A09B-9291-2848AA44002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5958113"/>
          </a:xfrm>
          <a:custGeom>
            <a:avLst/>
            <a:gdLst>
              <a:gd name="csX0" fmla="*/ 0 w 12192000"/>
              <a:gd name="csY0" fmla="*/ 0 h 5958113"/>
              <a:gd name="csX1" fmla="*/ 8356174 w 12192000"/>
              <a:gd name="csY1" fmla="*/ 0 h 5958113"/>
              <a:gd name="csX2" fmla="*/ 8285530 w 12192000"/>
              <a:gd name="csY2" fmla="*/ 93370 h 5958113"/>
              <a:gd name="csX3" fmla="*/ 7721600 w 12192000"/>
              <a:gd name="csY3" fmla="*/ 1918052 h 5958113"/>
              <a:gd name="csX4" fmla="*/ 11023600 w 12192000"/>
              <a:gd name="csY4" fmla="*/ 5181601 h 5958113"/>
              <a:gd name="csX5" fmla="*/ 12005514 w 12192000"/>
              <a:gd name="csY5" fmla="*/ 5034878 h 5958113"/>
              <a:gd name="csX6" fmla="*/ 12192000 w 12192000"/>
              <a:gd name="csY6" fmla="*/ 4967418 h 5958113"/>
              <a:gd name="csX7" fmla="*/ 12192000 w 12192000"/>
              <a:gd name="csY7" fmla="*/ 5958113 h 5958113"/>
              <a:gd name="csX8" fmla="*/ 0 w 12192000"/>
              <a:gd name="csY8" fmla="*/ 5958113 h 59581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192000" h="5958113">
                <a:moveTo>
                  <a:pt x="0" y="0"/>
                </a:moveTo>
                <a:lnTo>
                  <a:pt x="8356174" y="0"/>
                </a:lnTo>
                <a:lnTo>
                  <a:pt x="8285530" y="93370"/>
                </a:lnTo>
                <a:cubicBezTo>
                  <a:pt x="7929494" y="614236"/>
                  <a:pt x="7721600" y="1242149"/>
                  <a:pt x="7721600" y="1918052"/>
                </a:cubicBezTo>
                <a:cubicBezTo>
                  <a:pt x="7721600" y="3720461"/>
                  <a:pt x="9199956" y="5181601"/>
                  <a:pt x="11023600" y="5181601"/>
                </a:cubicBezTo>
                <a:cubicBezTo>
                  <a:pt x="11365533" y="5181601"/>
                  <a:pt x="11695327" y="5130234"/>
                  <a:pt x="12005514" y="5034878"/>
                </a:cubicBezTo>
                <a:lnTo>
                  <a:pt x="12192000" y="4967418"/>
                </a:lnTo>
                <a:lnTo>
                  <a:pt x="12192000" y="5958113"/>
                </a:lnTo>
                <a:lnTo>
                  <a:pt x="0" y="5958113"/>
                </a:lnTo>
                <a:close/>
              </a:path>
            </a:pathLst>
          </a:custGeom>
        </p:spPr>
      </p:pic>
      <p:sp>
        <p:nvSpPr>
          <p:cNvPr id="143" name="Free-form: Shape 142">
            <a:extLst>
              <a:ext uri="{FF2B5EF4-FFF2-40B4-BE49-F238E27FC236}">
                <a16:creationId xmlns:a16="http://schemas.microsoft.com/office/drawing/2014/main" id="{D2EC9A89-D8EB-CC2C-4078-7948C8BCF265}"/>
              </a:ext>
            </a:extLst>
          </p:cNvPr>
          <p:cNvSpPr/>
          <p:nvPr/>
        </p:nvSpPr>
        <p:spPr>
          <a:xfrm>
            <a:off x="7237167" y="-4241"/>
            <a:ext cx="4963886" cy="5525133"/>
          </a:xfrm>
          <a:custGeom>
            <a:avLst/>
            <a:gdLst/>
            <a:ahLst/>
            <a:cxnLst/>
            <a:rect l="l" t="t" r="r" b="b"/>
            <a:pathLst>
              <a:path w="4963886" h="5602517">
                <a:moveTo>
                  <a:pt x="784738" y="0"/>
                </a:moveTo>
                <a:lnTo>
                  <a:pt x="1128060" y="0"/>
                </a:lnTo>
                <a:lnTo>
                  <a:pt x="1057416" y="94678"/>
                </a:lnTo>
                <a:cubicBezTo>
                  <a:pt x="701380" y="622839"/>
                  <a:pt x="493486" y="1259546"/>
                  <a:pt x="493486" y="1944916"/>
                </a:cubicBezTo>
                <a:cubicBezTo>
                  <a:pt x="493486" y="3772569"/>
                  <a:pt x="1971842" y="5254174"/>
                  <a:pt x="3795486" y="5254174"/>
                </a:cubicBezTo>
                <a:cubicBezTo>
                  <a:pt x="4137419" y="5254174"/>
                  <a:pt x="4467213" y="5202087"/>
                  <a:pt x="4777400" y="5105396"/>
                </a:cubicBezTo>
                <a:lnTo>
                  <a:pt x="4963886" y="5036991"/>
                </a:lnTo>
                <a:lnTo>
                  <a:pt x="4963886" y="5214867"/>
                </a:lnTo>
                <a:lnTo>
                  <a:pt x="4718353" y="5333905"/>
                </a:lnTo>
                <a:cubicBezTo>
                  <a:pt x="4312020" y="5506871"/>
                  <a:pt x="3865280" y="5602517"/>
                  <a:pt x="3396343" y="5602517"/>
                </a:cubicBezTo>
                <a:cubicBezTo>
                  <a:pt x="1520595" y="5602517"/>
                  <a:pt x="0" y="4072175"/>
                  <a:pt x="0" y="2184402"/>
                </a:cubicBezTo>
                <a:cubicBezTo>
                  <a:pt x="0" y="1358501"/>
                  <a:pt x="291052" y="601015"/>
                  <a:pt x="775560" y="10163"/>
                </a:cubicBezTo>
                <a:lnTo>
                  <a:pt x="784738" y="0"/>
                </a:lnTo>
                <a:close/>
              </a:path>
            </a:pathLst>
          </a:custGeom>
          <a:solidFill>
            <a:srgbClr val="363D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C9208BF4-272E-84B4-1CD0-DF7CAEAA704B}"/>
              </a:ext>
            </a:extLst>
          </p:cNvPr>
          <p:cNvSpPr>
            <a:spLocks noChangeAspect="1"/>
          </p:cNvSpPr>
          <p:nvPr/>
        </p:nvSpPr>
        <p:spPr>
          <a:xfrm>
            <a:off x="4977303" y="4385359"/>
            <a:ext cx="1252714" cy="1252706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7602DD98-5DE0-43AB-6BA9-3D877A862CB7}"/>
              </a:ext>
            </a:extLst>
          </p:cNvPr>
          <p:cNvSpPr>
            <a:spLocks noChangeAspect="1"/>
          </p:cNvSpPr>
          <p:nvPr/>
        </p:nvSpPr>
        <p:spPr>
          <a:xfrm>
            <a:off x="3648101" y="4061466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A2AFB52A-336A-6ABC-7C83-B403EA8D6E21}"/>
              </a:ext>
            </a:extLst>
          </p:cNvPr>
          <p:cNvSpPr>
            <a:spLocks noChangeAspect="1"/>
          </p:cNvSpPr>
          <p:nvPr/>
        </p:nvSpPr>
        <p:spPr>
          <a:xfrm>
            <a:off x="5244191" y="3289101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665D7A9B-2342-82C3-05BC-22AA92B3C542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513EF95D-5983-F177-8264-03B5B3B0CCE5}"/>
              </a:ext>
            </a:extLst>
          </p:cNvPr>
          <p:cNvSpPr/>
          <p:nvPr/>
        </p:nvSpPr>
        <p:spPr>
          <a:xfrm>
            <a:off x="-15562" y="5688229"/>
            <a:ext cx="384517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Photo: Pema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Gyamtsho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unsplash.com</a:t>
            </a:r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4AF6B5C1-07E5-AC70-845F-BB430C4D6546}"/>
              </a:ext>
            </a:extLst>
          </p:cNvPr>
          <p:cNvSpPr/>
          <p:nvPr/>
        </p:nvSpPr>
        <p:spPr>
          <a:xfrm>
            <a:off x="336846" y="1885949"/>
            <a:ext cx="6242010" cy="647701"/>
          </a:xfrm>
          <a:custGeom>
            <a:avLst/>
            <a:gdLst>
              <a:gd name="csX0" fmla="*/ 454118 w 6242010"/>
              <a:gd name="csY0" fmla="*/ 0 h 576382"/>
              <a:gd name="csX1" fmla="*/ 1763558 w 6242010"/>
              <a:gd name="csY1" fmla="*/ 0 h 576382"/>
              <a:gd name="csX2" fmla="*/ 2465798 w 6242010"/>
              <a:gd name="csY2" fmla="*/ 0 h 576382"/>
              <a:gd name="csX3" fmla="*/ 3849330 w 6242010"/>
              <a:gd name="csY3" fmla="*/ 0 h 576382"/>
              <a:gd name="csX4" fmla="*/ 4334742 w 6242010"/>
              <a:gd name="csY4" fmla="*/ 0 h 576382"/>
              <a:gd name="csX5" fmla="*/ 5861010 w 6242010"/>
              <a:gd name="csY5" fmla="*/ 0 h 576382"/>
              <a:gd name="csX6" fmla="*/ 5861010 w 6242010"/>
              <a:gd name="csY6" fmla="*/ 2 h 576382"/>
              <a:gd name="csX7" fmla="*/ 5961611 w 6242010"/>
              <a:gd name="csY7" fmla="*/ 2 h 576382"/>
              <a:gd name="csX8" fmla="*/ 6242010 w 6242010"/>
              <a:gd name="csY8" fmla="*/ 288192 h 576382"/>
              <a:gd name="csX9" fmla="*/ 5961611 w 6242010"/>
              <a:gd name="csY9" fmla="*/ 576382 h 576382"/>
              <a:gd name="csX10" fmla="*/ 5681212 w 6242010"/>
              <a:gd name="csY10" fmla="*/ 576382 h 576382"/>
              <a:gd name="csX11" fmla="*/ 5681212 w 6242010"/>
              <a:gd name="csY11" fmla="*/ 576381 h 576382"/>
              <a:gd name="csX12" fmla="*/ 4334742 w 6242010"/>
              <a:gd name="csY12" fmla="*/ 576381 h 576382"/>
              <a:gd name="csX13" fmla="*/ 4334742 w 6242010"/>
              <a:gd name="csY13" fmla="*/ 576382 h 576382"/>
              <a:gd name="csX14" fmla="*/ 3956010 w 6242010"/>
              <a:gd name="csY14" fmla="*/ 576382 h 576382"/>
              <a:gd name="csX15" fmla="*/ 3675611 w 6242010"/>
              <a:gd name="csY15" fmla="*/ 576382 h 576382"/>
              <a:gd name="csX16" fmla="*/ 2566399 w 6242010"/>
              <a:gd name="csY16" fmla="*/ 576382 h 576382"/>
              <a:gd name="csX17" fmla="*/ 2286000 w 6242010"/>
              <a:gd name="csY17" fmla="*/ 576382 h 576382"/>
              <a:gd name="csX18" fmla="*/ 1763558 w 6242010"/>
              <a:gd name="csY18" fmla="*/ 576382 h 576382"/>
              <a:gd name="csX19" fmla="*/ 1763558 w 6242010"/>
              <a:gd name="csY19" fmla="*/ 576381 h 576382"/>
              <a:gd name="csX20" fmla="*/ 560798 w 6242010"/>
              <a:gd name="csY20" fmla="*/ 576381 h 576382"/>
              <a:gd name="csX21" fmla="*/ 560798 w 6242010"/>
              <a:gd name="csY21" fmla="*/ 576382 h 576382"/>
              <a:gd name="csX22" fmla="*/ 280399 w 6242010"/>
              <a:gd name="csY22" fmla="*/ 576382 h 576382"/>
              <a:gd name="csX23" fmla="*/ 0 w 6242010"/>
              <a:gd name="csY23" fmla="*/ 288192 h 576382"/>
              <a:gd name="csX24" fmla="*/ 280399 w 6242010"/>
              <a:gd name="csY24" fmla="*/ 2 h 576382"/>
              <a:gd name="csX25" fmla="*/ 454118 w 6242010"/>
              <a:gd name="csY25" fmla="*/ 2 h 576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242010" h="576382">
                <a:moveTo>
                  <a:pt x="454118" y="0"/>
                </a:moveTo>
                <a:lnTo>
                  <a:pt x="1763558" y="0"/>
                </a:lnTo>
                <a:lnTo>
                  <a:pt x="2465798" y="0"/>
                </a:lnTo>
                <a:lnTo>
                  <a:pt x="3849330" y="0"/>
                </a:lnTo>
                <a:lnTo>
                  <a:pt x="4334742" y="0"/>
                </a:lnTo>
                <a:lnTo>
                  <a:pt x="5861010" y="0"/>
                </a:lnTo>
                <a:lnTo>
                  <a:pt x="5861010" y="2"/>
                </a:lnTo>
                <a:lnTo>
                  <a:pt x="5961611" y="2"/>
                </a:lnTo>
                <a:cubicBezTo>
                  <a:pt x="6116471" y="2"/>
                  <a:pt x="6242010" y="129029"/>
                  <a:pt x="6242010" y="288192"/>
                </a:cubicBezTo>
                <a:cubicBezTo>
                  <a:pt x="6242010" y="447355"/>
                  <a:pt x="6116471" y="576382"/>
                  <a:pt x="5961611" y="576382"/>
                </a:cubicBezTo>
                <a:lnTo>
                  <a:pt x="5681212" y="576382"/>
                </a:lnTo>
                <a:lnTo>
                  <a:pt x="5681212" y="576381"/>
                </a:lnTo>
                <a:lnTo>
                  <a:pt x="4334742" y="576381"/>
                </a:lnTo>
                <a:lnTo>
                  <a:pt x="4334742" y="576382"/>
                </a:lnTo>
                <a:lnTo>
                  <a:pt x="3956010" y="576382"/>
                </a:lnTo>
                <a:lnTo>
                  <a:pt x="3675611" y="576382"/>
                </a:lnTo>
                <a:lnTo>
                  <a:pt x="2566399" y="576382"/>
                </a:lnTo>
                <a:lnTo>
                  <a:pt x="2286000" y="576382"/>
                </a:lnTo>
                <a:lnTo>
                  <a:pt x="1763558" y="576382"/>
                </a:lnTo>
                <a:lnTo>
                  <a:pt x="1763558" y="576381"/>
                </a:lnTo>
                <a:lnTo>
                  <a:pt x="560798" y="576381"/>
                </a:lnTo>
                <a:lnTo>
                  <a:pt x="560798" y="576382"/>
                </a:lnTo>
                <a:lnTo>
                  <a:pt x="280399" y="576382"/>
                </a:lnTo>
                <a:cubicBezTo>
                  <a:pt x="125539" y="576382"/>
                  <a:pt x="0" y="447355"/>
                  <a:pt x="0" y="288192"/>
                </a:cubicBezTo>
                <a:cubicBezTo>
                  <a:pt x="0" y="129029"/>
                  <a:pt x="125539" y="2"/>
                  <a:pt x="280399" y="2"/>
                </a:cubicBezTo>
                <a:lnTo>
                  <a:pt x="454118" y="2"/>
                </a:lnTo>
                <a:close/>
              </a:path>
            </a:pathLst>
          </a:custGeom>
          <a:solidFill>
            <a:srgbClr val="BD5B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923724-3E9A-F746-3391-A7A56E78BEFA}"/>
              </a:ext>
            </a:extLst>
          </p:cNvPr>
          <p:cNvSpPr txBox="1"/>
          <p:nvPr/>
        </p:nvSpPr>
        <p:spPr>
          <a:xfrm>
            <a:off x="94740" y="1940722"/>
            <a:ext cx="66648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Improvements made</a:t>
            </a:r>
          </a:p>
        </p:txBody>
      </p:sp>
    </p:spTree>
    <p:extLst>
      <p:ext uri="{BB962C8B-B14F-4D97-AF65-F5344CB8AC3E}">
        <p14:creationId xmlns:p14="http://schemas.microsoft.com/office/powerpoint/2010/main" val="2355649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C168C-495D-B4C2-9715-41BBC3FAA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0C3A67A-6B9D-4A5A-7DDB-A92071E038BA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Rebasing</a:t>
            </a:r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57029F16-FC89-2D45-321B-6CD03AF41D78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32EBE5-AE9A-B04F-FF28-4DF26191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94" y="1997976"/>
            <a:ext cx="5972928" cy="22861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D0A8C7-69DA-8F01-81FF-A7CC75F80980}"/>
              </a:ext>
            </a:extLst>
          </p:cNvPr>
          <p:cNvSpPr txBox="1"/>
          <p:nvPr/>
        </p:nvSpPr>
        <p:spPr>
          <a:xfrm>
            <a:off x="6307667" y="1994565"/>
            <a:ext cx="3550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1900"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</a:lstStyle>
          <a:p>
            <a:r>
              <a:rPr lang="en-ZA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base (reference) year has been changed from 2015 to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4101D4-72AC-728E-F15B-2C54E968D60B}"/>
              </a:ext>
            </a:extLst>
          </p:cNvPr>
          <p:cNvSpPr txBox="1"/>
          <p:nvPr/>
        </p:nvSpPr>
        <p:spPr>
          <a:xfrm>
            <a:off x="6299200" y="3152413"/>
            <a:ext cx="512233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The SNA states that a benchmark year must be an economically “normal” year. Because the COVID-19 pandemic severely distorted economic data in 2020 and 2021, Stats SA pushed the traditional timeline out and selected 2022 as the new, stable base year</a:t>
            </a:r>
            <a:endParaRPr lang="en-Z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69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614DF-05E7-5A24-FD3D-13979783D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FA64CD0-101E-BE17-26C8-EC7B86E70A12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Benchmarking: New and improved data sources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126A7657-BA96-AA0E-E87C-7F1849BA8685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C9C692-8DCC-E112-9BCF-2A64015D5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64" y="1373724"/>
            <a:ext cx="11769487" cy="414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57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A85F2-C3C9-D97B-C818-A7BC90801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DB5424-CE78-51BE-56C2-07D94DF09900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Benchmarking: New methodology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3616F6B8-F21E-2EA7-EE57-A20839E3E994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4E807C-AACA-DD41-F5AC-3B443D1D3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602852"/>
            <a:ext cx="10629900" cy="526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605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E94DE-9819-C4CE-20F8-56B4510E2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5D484C6-8B9F-2036-D4B3-7BBB187D80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325316" y="-4240"/>
            <a:ext cx="4882246" cy="5692470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7DFA2CF1-734D-C333-DF94-310EAF6CC42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5958113"/>
          </a:xfrm>
          <a:custGeom>
            <a:avLst/>
            <a:gdLst>
              <a:gd name="csX0" fmla="*/ 0 w 12192000"/>
              <a:gd name="csY0" fmla="*/ 0 h 5958113"/>
              <a:gd name="csX1" fmla="*/ 8356174 w 12192000"/>
              <a:gd name="csY1" fmla="*/ 0 h 5958113"/>
              <a:gd name="csX2" fmla="*/ 8285530 w 12192000"/>
              <a:gd name="csY2" fmla="*/ 93370 h 5958113"/>
              <a:gd name="csX3" fmla="*/ 7721600 w 12192000"/>
              <a:gd name="csY3" fmla="*/ 1918052 h 5958113"/>
              <a:gd name="csX4" fmla="*/ 11023600 w 12192000"/>
              <a:gd name="csY4" fmla="*/ 5181601 h 5958113"/>
              <a:gd name="csX5" fmla="*/ 12005514 w 12192000"/>
              <a:gd name="csY5" fmla="*/ 5034878 h 5958113"/>
              <a:gd name="csX6" fmla="*/ 12192000 w 12192000"/>
              <a:gd name="csY6" fmla="*/ 4967418 h 5958113"/>
              <a:gd name="csX7" fmla="*/ 12192000 w 12192000"/>
              <a:gd name="csY7" fmla="*/ 5958113 h 5958113"/>
              <a:gd name="csX8" fmla="*/ 0 w 12192000"/>
              <a:gd name="csY8" fmla="*/ 5958113 h 59581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192000" h="5958113">
                <a:moveTo>
                  <a:pt x="0" y="0"/>
                </a:moveTo>
                <a:lnTo>
                  <a:pt x="8356174" y="0"/>
                </a:lnTo>
                <a:lnTo>
                  <a:pt x="8285530" y="93370"/>
                </a:lnTo>
                <a:cubicBezTo>
                  <a:pt x="7929494" y="614236"/>
                  <a:pt x="7721600" y="1242149"/>
                  <a:pt x="7721600" y="1918052"/>
                </a:cubicBezTo>
                <a:cubicBezTo>
                  <a:pt x="7721600" y="3720461"/>
                  <a:pt x="9199956" y="5181601"/>
                  <a:pt x="11023600" y="5181601"/>
                </a:cubicBezTo>
                <a:cubicBezTo>
                  <a:pt x="11365533" y="5181601"/>
                  <a:pt x="11695327" y="5130234"/>
                  <a:pt x="12005514" y="5034878"/>
                </a:cubicBezTo>
                <a:lnTo>
                  <a:pt x="12192000" y="4967418"/>
                </a:lnTo>
                <a:lnTo>
                  <a:pt x="12192000" y="5958113"/>
                </a:lnTo>
                <a:lnTo>
                  <a:pt x="0" y="5958113"/>
                </a:lnTo>
                <a:close/>
              </a:path>
            </a:pathLst>
          </a:custGeom>
        </p:spPr>
      </p:pic>
      <p:sp>
        <p:nvSpPr>
          <p:cNvPr id="143" name="Free-form: Shape 142">
            <a:extLst>
              <a:ext uri="{FF2B5EF4-FFF2-40B4-BE49-F238E27FC236}">
                <a16:creationId xmlns:a16="http://schemas.microsoft.com/office/drawing/2014/main" id="{0683783E-8A29-4C8D-C4D2-A926E658A6F2}"/>
              </a:ext>
            </a:extLst>
          </p:cNvPr>
          <p:cNvSpPr/>
          <p:nvPr/>
        </p:nvSpPr>
        <p:spPr>
          <a:xfrm>
            <a:off x="7237167" y="-4241"/>
            <a:ext cx="4963886" cy="5525133"/>
          </a:xfrm>
          <a:custGeom>
            <a:avLst/>
            <a:gdLst/>
            <a:ahLst/>
            <a:cxnLst/>
            <a:rect l="l" t="t" r="r" b="b"/>
            <a:pathLst>
              <a:path w="4963886" h="5602517">
                <a:moveTo>
                  <a:pt x="784738" y="0"/>
                </a:moveTo>
                <a:lnTo>
                  <a:pt x="1128060" y="0"/>
                </a:lnTo>
                <a:lnTo>
                  <a:pt x="1057416" y="94678"/>
                </a:lnTo>
                <a:cubicBezTo>
                  <a:pt x="701380" y="622839"/>
                  <a:pt x="493486" y="1259546"/>
                  <a:pt x="493486" y="1944916"/>
                </a:cubicBezTo>
                <a:cubicBezTo>
                  <a:pt x="493486" y="3772569"/>
                  <a:pt x="1971842" y="5254174"/>
                  <a:pt x="3795486" y="5254174"/>
                </a:cubicBezTo>
                <a:cubicBezTo>
                  <a:pt x="4137419" y="5254174"/>
                  <a:pt x="4467213" y="5202087"/>
                  <a:pt x="4777400" y="5105396"/>
                </a:cubicBezTo>
                <a:lnTo>
                  <a:pt x="4963886" y="5036991"/>
                </a:lnTo>
                <a:lnTo>
                  <a:pt x="4963886" y="5214867"/>
                </a:lnTo>
                <a:lnTo>
                  <a:pt x="4718353" y="5333905"/>
                </a:lnTo>
                <a:cubicBezTo>
                  <a:pt x="4312020" y="5506871"/>
                  <a:pt x="3865280" y="5602517"/>
                  <a:pt x="3396343" y="5602517"/>
                </a:cubicBezTo>
                <a:cubicBezTo>
                  <a:pt x="1520595" y="5602517"/>
                  <a:pt x="0" y="4072175"/>
                  <a:pt x="0" y="2184402"/>
                </a:cubicBezTo>
                <a:cubicBezTo>
                  <a:pt x="0" y="1358501"/>
                  <a:pt x="291052" y="601015"/>
                  <a:pt x="775560" y="10163"/>
                </a:cubicBezTo>
                <a:lnTo>
                  <a:pt x="784738" y="0"/>
                </a:lnTo>
                <a:close/>
              </a:path>
            </a:pathLst>
          </a:custGeom>
          <a:solidFill>
            <a:srgbClr val="363D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E74AD6F8-260C-6BE9-EA2B-AF9D719C4E58}"/>
              </a:ext>
            </a:extLst>
          </p:cNvPr>
          <p:cNvSpPr>
            <a:spLocks noChangeAspect="1"/>
          </p:cNvSpPr>
          <p:nvPr/>
        </p:nvSpPr>
        <p:spPr>
          <a:xfrm>
            <a:off x="4977303" y="4385359"/>
            <a:ext cx="1252714" cy="1252706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C9CDF901-7118-D9B4-2CCD-036C3C087CEA}"/>
              </a:ext>
            </a:extLst>
          </p:cNvPr>
          <p:cNvSpPr>
            <a:spLocks noChangeAspect="1"/>
          </p:cNvSpPr>
          <p:nvPr/>
        </p:nvSpPr>
        <p:spPr>
          <a:xfrm>
            <a:off x="3648101" y="4061466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413F1D4D-217F-E0B4-872E-771BF6E79929}"/>
              </a:ext>
            </a:extLst>
          </p:cNvPr>
          <p:cNvSpPr>
            <a:spLocks noChangeAspect="1"/>
          </p:cNvSpPr>
          <p:nvPr/>
        </p:nvSpPr>
        <p:spPr>
          <a:xfrm>
            <a:off x="5244191" y="3289101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8E27F107-4842-C991-0138-F0F8DD11DE21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10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9C41DE95-0289-A74C-B109-CBEA3BF53538}"/>
              </a:ext>
            </a:extLst>
          </p:cNvPr>
          <p:cNvSpPr/>
          <p:nvPr/>
        </p:nvSpPr>
        <p:spPr>
          <a:xfrm>
            <a:off x="-15562" y="5688229"/>
            <a:ext cx="384517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Photo: Jakub Pabis, unsplash.com</a:t>
            </a:r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B02258AA-B175-A1AE-39F9-678C73D59424}"/>
              </a:ext>
            </a:extLst>
          </p:cNvPr>
          <p:cNvSpPr/>
          <p:nvPr/>
        </p:nvSpPr>
        <p:spPr>
          <a:xfrm>
            <a:off x="336846" y="1885949"/>
            <a:ext cx="6242010" cy="647701"/>
          </a:xfrm>
          <a:custGeom>
            <a:avLst/>
            <a:gdLst>
              <a:gd name="csX0" fmla="*/ 454118 w 6242010"/>
              <a:gd name="csY0" fmla="*/ 0 h 576382"/>
              <a:gd name="csX1" fmla="*/ 1763558 w 6242010"/>
              <a:gd name="csY1" fmla="*/ 0 h 576382"/>
              <a:gd name="csX2" fmla="*/ 2465798 w 6242010"/>
              <a:gd name="csY2" fmla="*/ 0 h 576382"/>
              <a:gd name="csX3" fmla="*/ 3849330 w 6242010"/>
              <a:gd name="csY3" fmla="*/ 0 h 576382"/>
              <a:gd name="csX4" fmla="*/ 4334742 w 6242010"/>
              <a:gd name="csY4" fmla="*/ 0 h 576382"/>
              <a:gd name="csX5" fmla="*/ 5861010 w 6242010"/>
              <a:gd name="csY5" fmla="*/ 0 h 576382"/>
              <a:gd name="csX6" fmla="*/ 5861010 w 6242010"/>
              <a:gd name="csY6" fmla="*/ 2 h 576382"/>
              <a:gd name="csX7" fmla="*/ 5961611 w 6242010"/>
              <a:gd name="csY7" fmla="*/ 2 h 576382"/>
              <a:gd name="csX8" fmla="*/ 6242010 w 6242010"/>
              <a:gd name="csY8" fmla="*/ 288192 h 576382"/>
              <a:gd name="csX9" fmla="*/ 5961611 w 6242010"/>
              <a:gd name="csY9" fmla="*/ 576382 h 576382"/>
              <a:gd name="csX10" fmla="*/ 5681212 w 6242010"/>
              <a:gd name="csY10" fmla="*/ 576382 h 576382"/>
              <a:gd name="csX11" fmla="*/ 5681212 w 6242010"/>
              <a:gd name="csY11" fmla="*/ 576381 h 576382"/>
              <a:gd name="csX12" fmla="*/ 4334742 w 6242010"/>
              <a:gd name="csY12" fmla="*/ 576381 h 576382"/>
              <a:gd name="csX13" fmla="*/ 4334742 w 6242010"/>
              <a:gd name="csY13" fmla="*/ 576382 h 576382"/>
              <a:gd name="csX14" fmla="*/ 3956010 w 6242010"/>
              <a:gd name="csY14" fmla="*/ 576382 h 576382"/>
              <a:gd name="csX15" fmla="*/ 3675611 w 6242010"/>
              <a:gd name="csY15" fmla="*/ 576382 h 576382"/>
              <a:gd name="csX16" fmla="*/ 2566399 w 6242010"/>
              <a:gd name="csY16" fmla="*/ 576382 h 576382"/>
              <a:gd name="csX17" fmla="*/ 2286000 w 6242010"/>
              <a:gd name="csY17" fmla="*/ 576382 h 576382"/>
              <a:gd name="csX18" fmla="*/ 1763558 w 6242010"/>
              <a:gd name="csY18" fmla="*/ 576382 h 576382"/>
              <a:gd name="csX19" fmla="*/ 1763558 w 6242010"/>
              <a:gd name="csY19" fmla="*/ 576381 h 576382"/>
              <a:gd name="csX20" fmla="*/ 560798 w 6242010"/>
              <a:gd name="csY20" fmla="*/ 576381 h 576382"/>
              <a:gd name="csX21" fmla="*/ 560798 w 6242010"/>
              <a:gd name="csY21" fmla="*/ 576382 h 576382"/>
              <a:gd name="csX22" fmla="*/ 280399 w 6242010"/>
              <a:gd name="csY22" fmla="*/ 576382 h 576382"/>
              <a:gd name="csX23" fmla="*/ 0 w 6242010"/>
              <a:gd name="csY23" fmla="*/ 288192 h 576382"/>
              <a:gd name="csX24" fmla="*/ 280399 w 6242010"/>
              <a:gd name="csY24" fmla="*/ 2 h 576382"/>
              <a:gd name="csX25" fmla="*/ 454118 w 6242010"/>
              <a:gd name="csY25" fmla="*/ 2 h 576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242010" h="576382">
                <a:moveTo>
                  <a:pt x="454118" y="0"/>
                </a:moveTo>
                <a:lnTo>
                  <a:pt x="1763558" y="0"/>
                </a:lnTo>
                <a:lnTo>
                  <a:pt x="2465798" y="0"/>
                </a:lnTo>
                <a:lnTo>
                  <a:pt x="3849330" y="0"/>
                </a:lnTo>
                <a:lnTo>
                  <a:pt x="4334742" y="0"/>
                </a:lnTo>
                <a:lnTo>
                  <a:pt x="5861010" y="0"/>
                </a:lnTo>
                <a:lnTo>
                  <a:pt x="5861010" y="2"/>
                </a:lnTo>
                <a:lnTo>
                  <a:pt x="5961611" y="2"/>
                </a:lnTo>
                <a:cubicBezTo>
                  <a:pt x="6116471" y="2"/>
                  <a:pt x="6242010" y="129029"/>
                  <a:pt x="6242010" y="288192"/>
                </a:cubicBezTo>
                <a:cubicBezTo>
                  <a:pt x="6242010" y="447355"/>
                  <a:pt x="6116471" y="576382"/>
                  <a:pt x="5961611" y="576382"/>
                </a:cubicBezTo>
                <a:lnTo>
                  <a:pt x="5681212" y="576382"/>
                </a:lnTo>
                <a:lnTo>
                  <a:pt x="5681212" y="576381"/>
                </a:lnTo>
                <a:lnTo>
                  <a:pt x="4334742" y="576381"/>
                </a:lnTo>
                <a:lnTo>
                  <a:pt x="4334742" y="576382"/>
                </a:lnTo>
                <a:lnTo>
                  <a:pt x="3956010" y="576382"/>
                </a:lnTo>
                <a:lnTo>
                  <a:pt x="3675611" y="576382"/>
                </a:lnTo>
                <a:lnTo>
                  <a:pt x="2566399" y="576382"/>
                </a:lnTo>
                <a:lnTo>
                  <a:pt x="2286000" y="576382"/>
                </a:lnTo>
                <a:lnTo>
                  <a:pt x="1763558" y="576382"/>
                </a:lnTo>
                <a:lnTo>
                  <a:pt x="1763558" y="576381"/>
                </a:lnTo>
                <a:lnTo>
                  <a:pt x="560798" y="576381"/>
                </a:lnTo>
                <a:lnTo>
                  <a:pt x="560798" y="576382"/>
                </a:lnTo>
                <a:lnTo>
                  <a:pt x="280399" y="576382"/>
                </a:lnTo>
                <a:cubicBezTo>
                  <a:pt x="125539" y="576382"/>
                  <a:pt x="0" y="447355"/>
                  <a:pt x="0" y="288192"/>
                </a:cubicBezTo>
                <a:cubicBezTo>
                  <a:pt x="0" y="129029"/>
                  <a:pt x="125539" y="2"/>
                  <a:pt x="280399" y="2"/>
                </a:cubicBezTo>
                <a:lnTo>
                  <a:pt x="454118" y="2"/>
                </a:lnTo>
                <a:close/>
              </a:path>
            </a:pathLst>
          </a:custGeom>
          <a:solidFill>
            <a:srgbClr val="BD5B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BC02D8-F068-E7FB-F8B6-D071D4B15F80}"/>
              </a:ext>
            </a:extLst>
          </p:cNvPr>
          <p:cNvSpPr txBox="1"/>
          <p:nvPr/>
        </p:nvSpPr>
        <p:spPr>
          <a:xfrm>
            <a:off x="125433" y="1963578"/>
            <a:ext cx="66648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Results of 2022 benchmarking</a:t>
            </a:r>
          </a:p>
        </p:txBody>
      </p:sp>
    </p:spTree>
    <p:extLst>
      <p:ext uri="{BB962C8B-B14F-4D97-AF65-F5344CB8AC3E}">
        <p14:creationId xmlns:p14="http://schemas.microsoft.com/office/powerpoint/2010/main" val="3734665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58D9A-54B3-41F4-F8CD-9A204B774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BDCA93-C8B5-41AF-5529-2A9C83C9D40C}"/>
              </a:ext>
            </a:extLst>
          </p:cNvPr>
          <p:cNvSpPr/>
          <p:nvPr/>
        </p:nvSpPr>
        <p:spPr>
          <a:xfrm>
            <a:off x="4413250" y="1384300"/>
            <a:ext cx="4533900" cy="4102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458EB62-3C33-1E21-6419-692411D03F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811002"/>
              </p:ext>
            </p:extLst>
          </p:nvPr>
        </p:nvGraphicFramePr>
        <p:xfrm>
          <a:off x="941686" y="1038574"/>
          <a:ext cx="10034307" cy="4725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68B0DE14-144B-AA58-0F0B-8FBA26BBF98A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11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CF94564-5EBD-7F36-BDDF-D2FC04800875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 production: Levels in current prices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B9347-7B23-E0B5-E602-5B9D86FBE912}"/>
              </a:ext>
            </a:extLst>
          </p:cNvPr>
          <p:cNvSpPr txBox="1"/>
          <p:nvPr/>
        </p:nvSpPr>
        <p:spPr>
          <a:xfrm>
            <a:off x="759" y="573539"/>
            <a:ext cx="51155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economy is </a:t>
            </a:r>
            <a:r>
              <a:rPr lang="en-US" sz="1600" b="1" dirty="0">
                <a:solidFill>
                  <a:srgbClr val="D163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4,9%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larger in the base year of 2022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A07AC0-11C1-4BE0-6679-B607C110FBEB}"/>
              </a:ext>
            </a:extLst>
          </p:cNvPr>
          <p:cNvSpPr txBox="1"/>
          <p:nvPr/>
        </p:nvSpPr>
        <p:spPr>
          <a:xfrm>
            <a:off x="7611843" y="2234773"/>
            <a:ext cx="804161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BB4A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+4,9%</a:t>
            </a:r>
          </a:p>
          <a:p>
            <a:pPr algn="ctr"/>
            <a:r>
              <a:rPr lang="en-US" sz="800" b="1" dirty="0">
                <a:solidFill>
                  <a:srgbClr val="BB4A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R6 990 billion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CAD1DC-F108-7CC9-424F-6932D4840703}"/>
              </a:ext>
            </a:extLst>
          </p:cNvPr>
          <p:cNvSpPr txBox="1"/>
          <p:nvPr/>
        </p:nvSpPr>
        <p:spPr>
          <a:xfrm>
            <a:off x="5394737" y="5203026"/>
            <a:ext cx="2570927" cy="261610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Benchmarked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EF4E7C-A82C-8A70-216C-43D95612E769}"/>
              </a:ext>
            </a:extLst>
          </p:cNvPr>
          <p:cNvSpPr txBox="1"/>
          <p:nvPr/>
        </p:nvSpPr>
        <p:spPr>
          <a:xfrm>
            <a:off x="2586662" y="5203026"/>
            <a:ext cx="914033" cy="2616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Backcasted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A31044-3CD0-16B4-6238-3788E030CA84}"/>
              </a:ext>
            </a:extLst>
          </p:cNvPr>
          <p:cNvSpPr txBox="1"/>
          <p:nvPr/>
        </p:nvSpPr>
        <p:spPr>
          <a:xfrm>
            <a:off x="8630777" y="2154199"/>
            <a:ext cx="5962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+4,6%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4B699F-55EF-2397-3F6B-444CEDB86257}"/>
              </a:ext>
            </a:extLst>
          </p:cNvPr>
          <p:cNvSpPr txBox="1"/>
          <p:nvPr/>
        </p:nvSpPr>
        <p:spPr>
          <a:xfrm>
            <a:off x="9508756" y="1843303"/>
            <a:ext cx="6829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+4,8%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47C748-AEDA-CBBB-9348-D8972E4D2EF3}"/>
              </a:ext>
            </a:extLst>
          </p:cNvPr>
          <p:cNvSpPr txBox="1"/>
          <p:nvPr/>
        </p:nvSpPr>
        <p:spPr>
          <a:xfrm>
            <a:off x="5840107" y="3532991"/>
            <a:ext cx="6829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+4,3%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6EE34D-4D41-C54C-F60D-7C68DA5878F0}"/>
              </a:ext>
            </a:extLst>
          </p:cNvPr>
          <p:cNvSpPr txBox="1"/>
          <p:nvPr/>
        </p:nvSpPr>
        <p:spPr>
          <a:xfrm>
            <a:off x="5040769" y="3541754"/>
            <a:ext cx="6829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+3,9%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0021224-AC92-66E5-78CA-A39A4C567D83}"/>
              </a:ext>
            </a:extLst>
          </p:cNvPr>
          <p:cNvSpPr txBox="1"/>
          <p:nvPr/>
        </p:nvSpPr>
        <p:spPr>
          <a:xfrm>
            <a:off x="4105033" y="3809978"/>
            <a:ext cx="6829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+3,5%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DB2D56-1051-0ED7-C0B1-0271023FDC90}"/>
              </a:ext>
            </a:extLst>
          </p:cNvPr>
          <p:cNvSpPr txBox="1"/>
          <p:nvPr/>
        </p:nvSpPr>
        <p:spPr>
          <a:xfrm>
            <a:off x="3219208" y="4031339"/>
            <a:ext cx="6829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+3,7%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D0D91C-F444-AB8C-9669-7A6CC3B45ECF}"/>
              </a:ext>
            </a:extLst>
          </p:cNvPr>
          <p:cNvSpPr txBox="1"/>
          <p:nvPr/>
        </p:nvSpPr>
        <p:spPr>
          <a:xfrm>
            <a:off x="2294902" y="4337663"/>
            <a:ext cx="6829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+3,7%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D3039BB-C1F0-9DE3-BE24-FCC308AD1FDB}"/>
              </a:ext>
            </a:extLst>
          </p:cNvPr>
          <p:cNvSpPr txBox="1"/>
          <p:nvPr/>
        </p:nvSpPr>
        <p:spPr>
          <a:xfrm>
            <a:off x="1625143" y="4571556"/>
            <a:ext cx="5694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+3,5%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E2287F-14C4-6A3C-15F6-D5E6A9603C0A}"/>
              </a:ext>
            </a:extLst>
          </p:cNvPr>
          <p:cNvSpPr txBox="1"/>
          <p:nvPr/>
        </p:nvSpPr>
        <p:spPr>
          <a:xfrm>
            <a:off x="6743458" y="2953871"/>
            <a:ext cx="6829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+4,3%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9F3DEC-55C4-50D3-5982-62E31193E6DF}"/>
              </a:ext>
            </a:extLst>
          </p:cNvPr>
          <p:cNvSpPr txBox="1"/>
          <p:nvPr/>
        </p:nvSpPr>
        <p:spPr>
          <a:xfrm>
            <a:off x="9038928" y="5203026"/>
            <a:ext cx="15753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1161DD-CF2D-3021-6414-9AF89A1FFE23}"/>
              </a:ext>
            </a:extLst>
          </p:cNvPr>
          <p:cNvSpPr txBox="1"/>
          <p:nvPr/>
        </p:nvSpPr>
        <p:spPr>
          <a:xfrm>
            <a:off x="7800340" y="3121937"/>
            <a:ext cx="530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4B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R6 667 billion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3DDBFE-7DC5-CDC5-B837-1C1875038A8B}"/>
              </a:ext>
            </a:extLst>
          </p:cNvPr>
          <p:cNvSpPr txBox="1"/>
          <p:nvPr/>
        </p:nvSpPr>
        <p:spPr>
          <a:xfrm>
            <a:off x="10596343" y="1489918"/>
            <a:ext cx="1087657" cy="3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BB4A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+5,3%</a:t>
            </a:r>
          </a:p>
          <a:p>
            <a:pPr algn="ctr"/>
            <a:r>
              <a:rPr lang="en-US" sz="800" b="1" dirty="0">
                <a:solidFill>
                  <a:srgbClr val="BB4A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R8 044 billion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63BBBDE-CCBA-5C6E-C9E7-502B8137019E}"/>
              </a:ext>
            </a:extLst>
          </p:cNvPr>
          <p:cNvSpPr txBox="1"/>
          <p:nvPr/>
        </p:nvSpPr>
        <p:spPr>
          <a:xfrm>
            <a:off x="10709275" y="2031007"/>
            <a:ext cx="8596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4B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R7 642 billion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6E880D-2791-81A9-2775-6C81CD0AEB17}"/>
              </a:ext>
            </a:extLst>
          </p:cNvPr>
          <p:cNvCxnSpPr/>
          <p:nvPr/>
        </p:nvCxnSpPr>
        <p:spPr>
          <a:xfrm flipV="1">
            <a:off x="10747375" y="1813768"/>
            <a:ext cx="0" cy="323007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684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955C0-5447-5735-D0E4-AC2FD87DE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D3B40CA-776E-A9BA-5877-F6DFC476D80D}"/>
              </a:ext>
            </a:extLst>
          </p:cNvPr>
          <p:cNvSpPr/>
          <p:nvPr/>
        </p:nvSpPr>
        <p:spPr>
          <a:xfrm>
            <a:off x="3971926" y="1273811"/>
            <a:ext cx="5695950" cy="40995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F812ED95-C681-C029-F7E5-B83C892F6376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12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2CE1222-E687-32B6-A95D-4B97C281F623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 production: Real GDP growth rates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DA5EC8-70F7-6539-4A3B-2F01A7406C8A}"/>
              </a:ext>
            </a:extLst>
          </p:cNvPr>
          <p:cNvSpPr txBox="1"/>
          <p:nvPr/>
        </p:nvSpPr>
        <p:spPr>
          <a:xfrm>
            <a:off x="759" y="573539"/>
            <a:ext cx="7992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revised growth rate in 2022 is </a:t>
            </a:r>
            <a:r>
              <a:rPr lang="en-US" sz="1600" b="1" dirty="0">
                <a:solidFill>
                  <a:srgbClr val="D163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2,2%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higher than the previous rate of 2,1%</a:t>
            </a:r>
            <a:endParaRPr 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694EDA-C4B5-46D0-76C5-96D42FBF9B2B}"/>
              </a:ext>
            </a:extLst>
          </p:cNvPr>
          <p:cNvSpPr/>
          <p:nvPr/>
        </p:nvSpPr>
        <p:spPr>
          <a:xfrm>
            <a:off x="-25087" y="5711089"/>
            <a:ext cx="62068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GDP measured by production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B523BD2-FDE6-4305-859A-CBA6FB6A0C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3405863"/>
              </p:ext>
            </p:extLst>
          </p:nvPr>
        </p:nvGraphicFramePr>
        <p:xfrm>
          <a:off x="255270" y="932688"/>
          <a:ext cx="11558778" cy="471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BF8A5A4-4835-BABB-F77A-1EF02497DFFF}"/>
              </a:ext>
            </a:extLst>
          </p:cNvPr>
          <p:cNvSpPr txBox="1"/>
          <p:nvPr/>
        </p:nvSpPr>
        <p:spPr>
          <a:xfrm>
            <a:off x="5522296" y="5097437"/>
            <a:ext cx="2570927" cy="261610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Benchmarked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89CBF6-292E-BB08-D784-50B604F2D7A1}"/>
              </a:ext>
            </a:extLst>
          </p:cNvPr>
          <p:cNvSpPr txBox="1"/>
          <p:nvPr/>
        </p:nvSpPr>
        <p:spPr>
          <a:xfrm>
            <a:off x="9827822" y="5097437"/>
            <a:ext cx="15753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DB82F3-D02F-1495-32D5-198AF05147A5}"/>
              </a:ext>
            </a:extLst>
          </p:cNvPr>
          <p:cNvSpPr txBox="1"/>
          <p:nvPr/>
        </p:nvSpPr>
        <p:spPr>
          <a:xfrm>
            <a:off x="2126728" y="5097437"/>
            <a:ext cx="914033" cy="2616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Backcasted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816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7F823-68AB-AEE7-AEB2-12CDD8F12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D6DD43D4-26C0-3EF8-4A20-B5F00A886AEA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13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8A6A3D1-AEC0-B755-3F0C-389D3F5F094C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revised estimate of the economy’s size was mainly driven by data improvements and better coverage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840A602-056A-C108-89AC-AB38D5D1698D}"/>
              </a:ext>
            </a:extLst>
          </p:cNvPr>
          <p:cNvSpPr/>
          <p:nvPr/>
        </p:nvSpPr>
        <p:spPr>
          <a:xfrm rot="5400000">
            <a:off x="2912618" y="2021430"/>
            <a:ext cx="266700" cy="3556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B4FCFBCE-01EB-A0ED-9148-E5359698CB61}"/>
              </a:ext>
            </a:extLst>
          </p:cNvPr>
          <p:cNvSpPr/>
          <p:nvPr/>
        </p:nvSpPr>
        <p:spPr>
          <a:xfrm rot="5400000">
            <a:off x="2912618" y="4564605"/>
            <a:ext cx="266700" cy="3556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6D36AF-2779-6D0B-BAD6-2A31A8CDE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050" y="628098"/>
            <a:ext cx="6334125" cy="5270459"/>
          </a:xfrm>
          <a:prstGeom prst="rect">
            <a:avLst/>
          </a:prstGeom>
        </p:spPr>
      </p:pic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D65786B-1E13-6E0D-1BEC-DA33F4FB23AA}"/>
              </a:ext>
            </a:extLst>
          </p:cNvPr>
          <p:cNvSpPr/>
          <p:nvPr/>
        </p:nvSpPr>
        <p:spPr>
          <a:xfrm rot="5400000">
            <a:off x="2711450" y="2003142"/>
            <a:ext cx="266700" cy="3556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67CEE83B-D819-EEB6-AA03-975CAD897504}"/>
              </a:ext>
            </a:extLst>
          </p:cNvPr>
          <p:cNvSpPr/>
          <p:nvPr/>
        </p:nvSpPr>
        <p:spPr>
          <a:xfrm rot="5400000">
            <a:off x="8886824" y="2422261"/>
            <a:ext cx="266700" cy="355600"/>
          </a:xfrm>
          <a:prstGeom prst="triangle">
            <a:avLst/>
          </a:prstGeom>
          <a:solidFill>
            <a:srgbClr val="5996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115C9B44-77AA-08F3-B0CD-A77301DD417A}"/>
              </a:ext>
            </a:extLst>
          </p:cNvPr>
          <p:cNvSpPr/>
          <p:nvPr/>
        </p:nvSpPr>
        <p:spPr>
          <a:xfrm rot="5400000">
            <a:off x="2711450" y="5460717"/>
            <a:ext cx="266700" cy="3556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1E7D56-4AF2-761B-5A0A-7B1BB7257BF5}"/>
              </a:ext>
            </a:extLst>
          </p:cNvPr>
          <p:cNvSpPr txBox="1"/>
          <p:nvPr/>
        </p:nvSpPr>
        <p:spPr>
          <a:xfrm>
            <a:off x="511677" y="1947770"/>
            <a:ext cx="2225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89%</a:t>
            </a:r>
          </a:p>
          <a:p>
            <a:pPr algn="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data</a:t>
            </a:r>
            <a:endParaRPr lang="en-US" sz="105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55CC9D-06D2-C488-E090-27F11C7A4C4A}"/>
              </a:ext>
            </a:extLst>
          </p:cNvPr>
          <p:cNvSpPr txBox="1"/>
          <p:nvPr/>
        </p:nvSpPr>
        <p:spPr>
          <a:xfrm>
            <a:off x="521202" y="5392193"/>
            <a:ext cx="2225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</a:p>
          <a:p>
            <a:pPr algn="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Methodological changes</a:t>
            </a:r>
            <a:endParaRPr lang="en-US" sz="105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4B8954-F018-6B50-7EEF-178C46471983}"/>
              </a:ext>
            </a:extLst>
          </p:cNvPr>
          <p:cNvSpPr txBox="1"/>
          <p:nvPr/>
        </p:nvSpPr>
        <p:spPr>
          <a:xfrm>
            <a:off x="9188952" y="2267370"/>
            <a:ext cx="1650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to an upward shift in the size of the economy</a:t>
            </a:r>
            <a:endParaRPr lang="en-US" sz="105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C79B7F-C0BD-D713-7FC6-53617912321F}"/>
              </a:ext>
            </a:extLst>
          </p:cNvPr>
          <p:cNvSpPr txBox="1"/>
          <p:nvPr/>
        </p:nvSpPr>
        <p:spPr>
          <a:xfrm>
            <a:off x="6385240" y="2191170"/>
            <a:ext cx="2056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economy is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4,9%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larger in the base year of 2022 </a:t>
            </a:r>
          </a:p>
        </p:txBody>
      </p:sp>
    </p:spTree>
    <p:extLst>
      <p:ext uri="{BB962C8B-B14F-4D97-AF65-F5344CB8AC3E}">
        <p14:creationId xmlns:p14="http://schemas.microsoft.com/office/powerpoint/2010/main" val="3417256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2F83F-1342-8B46-0779-162E6B31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1FB31C88-AD21-0B4D-A312-9E14745DB9AC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14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2F13CC-D1E1-DBFD-BED5-3D8A46794048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 production: Estimates of industry levels of value added in the 2022 base year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5CD1569-02B8-8566-A2F9-9D5356B87E42}"/>
              </a:ext>
            </a:extLst>
          </p:cNvPr>
          <p:cNvSpPr txBox="1"/>
          <p:nvPr/>
        </p:nvSpPr>
        <p:spPr>
          <a:xfrm>
            <a:off x="758" y="573539"/>
            <a:ext cx="11651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between previous and revised estimates. Finance recorded the largest upward revision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7A5BF13C-847E-13DD-0759-9DF0DB40D175}"/>
              </a:ext>
            </a:extLst>
          </p:cNvPr>
          <p:cNvSpPr/>
          <p:nvPr/>
        </p:nvSpPr>
        <p:spPr>
          <a:xfrm>
            <a:off x="-25087" y="5711089"/>
            <a:ext cx="62068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current prices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6E61DD5-C282-ED89-11AD-4951F93610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2411565"/>
              </p:ext>
            </p:extLst>
          </p:nvPr>
        </p:nvGraphicFramePr>
        <p:xfrm>
          <a:off x="2556932" y="863600"/>
          <a:ext cx="6967631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A9B6F11-5BB4-6CC8-E0CD-A84CB2236EAA}"/>
              </a:ext>
            </a:extLst>
          </p:cNvPr>
          <p:cNvCxnSpPr>
            <a:cxnSpLocks/>
          </p:cNvCxnSpPr>
          <p:nvPr/>
        </p:nvCxnSpPr>
        <p:spPr>
          <a:xfrm>
            <a:off x="4586416" y="1071033"/>
            <a:ext cx="0" cy="4631589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126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79E9F-B6F3-3078-C159-EB82F07C4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06DEAB69-66A9-C96B-5C62-29A81E56DDFF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15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2AC304C-79B8-9E83-DE13-0EE0B7C88C36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 production: Reasons for upward revision of finance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DA6DFDE-DFF2-45FD-3FBD-CDE33955B400}"/>
              </a:ext>
            </a:extLst>
          </p:cNvPr>
          <p:cNvSpPr txBox="1"/>
          <p:nvPr/>
        </p:nvSpPr>
        <p:spPr>
          <a:xfrm>
            <a:off x="9963696" y="2370133"/>
            <a:ext cx="2225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+R127bn</a:t>
            </a:r>
          </a:p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Upward revision</a:t>
            </a:r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3C56E1E-9D44-3949-47A2-26F1BB9A078E}"/>
              </a:ext>
            </a:extLst>
          </p:cNvPr>
          <p:cNvGrpSpPr/>
          <p:nvPr/>
        </p:nvGrpSpPr>
        <p:grpSpPr>
          <a:xfrm>
            <a:off x="3467216" y="670790"/>
            <a:ext cx="6372110" cy="5143500"/>
            <a:chOff x="3111614" y="670790"/>
            <a:chExt cx="6372110" cy="5143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8B7E08-DAE8-92FA-F836-AC249D575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9610" y="670790"/>
              <a:ext cx="6206274" cy="5143500"/>
            </a:xfrm>
            <a:prstGeom prst="rect">
              <a:avLst/>
            </a:prstGeom>
          </p:spPr>
        </p:pic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F9875EE9-34CA-5676-146A-F8BDFBCACC48}"/>
                </a:ext>
              </a:extLst>
            </p:cNvPr>
            <p:cNvSpPr/>
            <p:nvPr/>
          </p:nvSpPr>
          <p:spPr>
            <a:xfrm rot="5400000">
              <a:off x="3189401" y="1869792"/>
              <a:ext cx="266700" cy="3556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D988B784-B2AB-7B97-2130-353D6188E8B0}"/>
                </a:ext>
              </a:extLst>
            </p:cNvPr>
            <p:cNvSpPr/>
            <p:nvPr/>
          </p:nvSpPr>
          <p:spPr>
            <a:xfrm rot="5400000">
              <a:off x="3189401" y="3871814"/>
              <a:ext cx="266700" cy="3556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6E482A69-932F-732A-B8A4-547E2D09EE76}"/>
                </a:ext>
              </a:extLst>
            </p:cNvPr>
            <p:cNvSpPr/>
            <p:nvPr/>
          </p:nvSpPr>
          <p:spPr>
            <a:xfrm rot="5400000">
              <a:off x="3156064" y="4640304"/>
              <a:ext cx="266700" cy="3556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2AD0976A-54CE-83AD-9546-3276CBC4C3B2}"/>
                </a:ext>
              </a:extLst>
            </p:cNvPr>
            <p:cNvSpPr/>
            <p:nvPr/>
          </p:nvSpPr>
          <p:spPr>
            <a:xfrm rot="5400000">
              <a:off x="9172574" y="2412736"/>
              <a:ext cx="266700" cy="355600"/>
            </a:xfrm>
            <a:prstGeom prst="triangle">
              <a:avLst/>
            </a:prstGeom>
            <a:solidFill>
              <a:srgbClr val="5996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CAA2EB62-8DEA-E01A-5916-DF9EA647F800}"/>
                </a:ext>
              </a:extLst>
            </p:cNvPr>
            <p:cNvSpPr/>
            <p:nvPr/>
          </p:nvSpPr>
          <p:spPr>
            <a:xfrm rot="5400000">
              <a:off x="3189401" y="5390398"/>
              <a:ext cx="266700" cy="3556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46" name="Freeform 26">
            <a:extLst>
              <a:ext uri="{FF2B5EF4-FFF2-40B4-BE49-F238E27FC236}">
                <a16:creationId xmlns:a16="http://schemas.microsoft.com/office/drawing/2014/main" id="{093661FB-1D80-D4A7-6EAC-780E2149ED6B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11022305" y="4761202"/>
            <a:ext cx="1169696" cy="1165729"/>
          </a:xfrm>
          <a:custGeom>
            <a:avLst/>
            <a:gdLst>
              <a:gd name="connsiteX0" fmla="*/ 898 w 683568"/>
              <a:gd name="connsiteY0" fmla="*/ 0 h 681250"/>
              <a:gd name="connsiteX1" fmla="*/ 683568 w 683568"/>
              <a:gd name="connsiteY1" fmla="*/ 0 h 681250"/>
              <a:gd name="connsiteX2" fmla="*/ 683568 w 683568"/>
              <a:gd name="connsiteY2" fmla="*/ 680206 h 681250"/>
              <a:gd name="connsiteX3" fmla="*/ 673200 w 683568"/>
              <a:gd name="connsiteY3" fmla="*/ 681250 h 681250"/>
              <a:gd name="connsiteX4" fmla="*/ 0 w 683568"/>
              <a:gd name="connsiteY4" fmla="*/ 8900 h 68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568" h="681250">
                <a:moveTo>
                  <a:pt x="898" y="0"/>
                </a:moveTo>
                <a:lnTo>
                  <a:pt x="683568" y="0"/>
                </a:lnTo>
                <a:lnTo>
                  <a:pt x="683568" y="680206"/>
                </a:lnTo>
                <a:lnTo>
                  <a:pt x="673200" y="681250"/>
                </a:lnTo>
                <a:cubicBezTo>
                  <a:pt x="301402" y="681250"/>
                  <a:pt x="0" y="380229"/>
                  <a:pt x="0" y="890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Graphic 47" descr="Bank with solid fill">
            <a:extLst>
              <a:ext uri="{FF2B5EF4-FFF2-40B4-BE49-F238E27FC236}">
                <a16:creationId xmlns:a16="http://schemas.microsoft.com/office/drawing/2014/main" id="{C4D5E3E9-3F22-EABC-E8AF-1A1C44EFF840}"/>
              </a:ext>
            </a:extLst>
          </p:cNvPr>
          <p:cNvSpPr/>
          <p:nvPr/>
        </p:nvSpPr>
        <p:spPr>
          <a:xfrm>
            <a:off x="11421732" y="5164069"/>
            <a:ext cx="661060" cy="626268"/>
          </a:xfrm>
          <a:custGeom>
            <a:avLst/>
            <a:gdLst>
              <a:gd name="csX0" fmla="*/ 600174 w 661060"/>
              <a:gd name="csY0" fmla="*/ 547985 h 626268"/>
              <a:gd name="csX1" fmla="*/ 600174 w 661060"/>
              <a:gd name="csY1" fmla="*/ 530588 h 626268"/>
              <a:gd name="csX2" fmla="*/ 565381 w 661060"/>
              <a:gd name="csY2" fmla="*/ 530588 h 626268"/>
              <a:gd name="csX3" fmla="*/ 565381 w 661060"/>
              <a:gd name="csY3" fmla="*/ 234851 h 626268"/>
              <a:gd name="csX4" fmla="*/ 600174 w 661060"/>
              <a:gd name="csY4" fmla="*/ 234851 h 626268"/>
              <a:gd name="csX5" fmla="*/ 600174 w 661060"/>
              <a:gd name="csY5" fmla="*/ 217454 h 626268"/>
              <a:gd name="csX6" fmla="*/ 626268 w 661060"/>
              <a:gd name="csY6" fmla="*/ 217454 h 626268"/>
              <a:gd name="csX7" fmla="*/ 626268 w 661060"/>
              <a:gd name="csY7" fmla="*/ 165265 h 626268"/>
              <a:gd name="csX8" fmla="*/ 600174 w 661060"/>
              <a:gd name="csY8" fmla="*/ 165265 h 626268"/>
              <a:gd name="csX9" fmla="*/ 330530 w 661060"/>
              <a:gd name="csY9" fmla="*/ 0 h 626268"/>
              <a:gd name="csX10" fmla="*/ 60887 w 661060"/>
              <a:gd name="csY10" fmla="*/ 165265 h 626268"/>
              <a:gd name="csX11" fmla="*/ 34793 w 661060"/>
              <a:gd name="csY11" fmla="*/ 165265 h 626268"/>
              <a:gd name="csX12" fmla="*/ 34793 w 661060"/>
              <a:gd name="csY12" fmla="*/ 217454 h 626268"/>
              <a:gd name="csX13" fmla="*/ 60887 w 661060"/>
              <a:gd name="csY13" fmla="*/ 217454 h 626268"/>
              <a:gd name="csX14" fmla="*/ 60887 w 661060"/>
              <a:gd name="csY14" fmla="*/ 234851 h 626268"/>
              <a:gd name="csX15" fmla="*/ 95680 w 661060"/>
              <a:gd name="csY15" fmla="*/ 234851 h 626268"/>
              <a:gd name="csX16" fmla="*/ 95680 w 661060"/>
              <a:gd name="csY16" fmla="*/ 530588 h 626268"/>
              <a:gd name="csX17" fmla="*/ 60887 w 661060"/>
              <a:gd name="csY17" fmla="*/ 530588 h 626268"/>
              <a:gd name="csX18" fmla="*/ 60887 w 661060"/>
              <a:gd name="csY18" fmla="*/ 547985 h 626268"/>
              <a:gd name="csX19" fmla="*/ 0 w 661060"/>
              <a:gd name="csY19" fmla="*/ 591475 h 626268"/>
              <a:gd name="csX20" fmla="*/ 0 w 661060"/>
              <a:gd name="csY20" fmla="*/ 626268 h 626268"/>
              <a:gd name="csX21" fmla="*/ 330530 w 661060"/>
              <a:gd name="csY21" fmla="*/ 626268 h 626268"/>
              <a:gd name="csX22" fmla="*/ 661061 w 661060"/>
              <a:gd name="csY22" fmla="*/ 626268 h 626268"/>
              <a:gd name="csX23" fmla="*/ 661061 w 661060"/>
              <a:gd name="csY23" fmla="*/ 591475 h 626268"/>
              <a:gd name="csX24" fmla="*/ 600174 w 661060"/>
              <a:gd name="csY24" fmla="*/ 547985 h 626268"/>
              <a:gd name="csX25" fmla="*/ 200058 w 661060"/>
              <a:gd name="csY25" fmla="*/ 530588 h 626268"/>
              <a:gd name="csX26" fmla="*/ 147869 w 661060"/>
              <a:gd name="csY26" fmla="*/ 530588 h 626268"/>
              <a:gd name="csX27" fmla="*/ 147869 w 661060"/>
              <a:gd name="csY27" fmla="*/ 234851 h 626268"/>
              <a:gd name="csX28" fmla="*/ 200058 w 661060"/>
              <a:gd name="csY28" fmla="*/ 234851 h 626268"/>
              <a:gd name="csX29" fmla="*/ 200058 w 661060"/>
              <a:gd name="csY29" fmla="*/ 530588 h 626268"/>
              <a:gd name="csX30" fmla="*/ 304436 w 661060"/>
              <a:gd name="csY30" fmla="*/ 530588 h 626268"/>
              <a:gd name="csX31" fmla="*/ 252247 w 661060"/>
              <a:gd name="csY31" fmla="*/ 530588 h 626268"/>
              <a:gd name="csX32" fmla="*/ 252247 w 661060"/>
              <a:gd name="csY32" fmla="*/ 234851 h 626268"/>
              <a:gd name="csX33" fmla="*/ 304436 w 661060"/>
              <a:gd name="csY33" fmla="*/ 234851 h 626268"/>
              <a:gd name="csX34" fmla="*/ 304436 w 661060"/>
              <a:gd name="csY34" fmla="*/ 530588 h 626268"/>
              <a:gd name="csX35" fmla="*/ 321832 w 661060"/>
              <a:gd name="csY35" fmla="*/ 147869 h 626268"/>
              <a:gd name="csX36" fmla="*/ 287040 w 661060"/>
              <a:gd name="csY36" fmla="*/ 113076 h 626268"/>
              <a:gd name="csX37" fmla="*/ 321832 w 661060"/>
              <a:gd name="csY37" fmla="*/ 78284 h 626268"/>
              <a:gd name="csX38" fmla="*/ 356625 w 661060"/>
              <a:gd name="csY38" fmla="*/ 113076 h 626268"/>
              <a:gd name="csX39" fmla="*/ 321832 w 661060"/>
              <a:gd name="csY39" fmla="*/ 147869 h 626268"/>
              <a:gd name="csX40" fmla="*/ 408814 w 661060"/>
              <a:gd name="csY40" fmla="*/ 530588 h 626268"/>
              <a:gd name="csX41" fmla="*/ 356625 w 661060"/>
              <a:gd name="csY41" fmla="*/ 530588 h 626268"/>
              <a:gd name="csX42" fmla="*/ 356625 w 661060"/>
              <a:gd name="csY42" fmla="*/ 234851 h 626268"/>
              <a:gd name="csX43" fmla="*/ 408814 w 661060"/>
              <a:gd name="csY43" fmla="*/ 234851 h 626268"/>
              <a:gd name="csX44" fmla="*/ 408814 w 661060"/>
              <a:gd name="csY44" fmla="*/ 530588 h 626268"/>
              <a:gd name="csX45" fmla="*/ 513192 w 661060"/>
              <a:gd name="csY45" fmla="*/ 530588 h 626268"/>
              <a:gd name="csX46" fmla="*/ 461003 w 661060"/>
              <a:gd name="csY46" fmla="*/ 530588 h 626268"/>
              <a:gd name="csX47" fmla="*/ 461003 w 661060"/>
              <a:gd name="csY47" fmla="*/ 234851 h 626268"/>
              <a:gd name="csX48" fmla="*/ 513192 w 661060"/>
              <a:gd name="csY48" fmla="*/ 234851 h 626268"/>
              <a:gd name="csX49" fmla="*/ 513192 w 661060"/>
              <a:gd name="csY49" fmla="*/ 530588 h 6262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661060" h="626268">
                <a:moveTo>
                  <a:pt x="600174" y="547985"/>
                </a:moveTo>
                <a:lnTo>
                  <a:pt x="600174" y="530588"/>
                </a:lnTo>
                <a:lnTo>
                  <a:pt x="565381" y="530588"/>
                </a:lnTo>
                <a:lnTo>
                  <a:pt x="565381" y="234851"/>
                </a:lnTo>
                <a:lnTo>
                  <a:pt x="600174" y="234851"/>
                </a:lnTo>
                <a:lnTo>
                  <a:pt x="600174" y="217454"/>
                </a:lnTo>
                <a:lnTo>
                  <a:pt x="626268" y="217454"/>
                </a:lnTo>
                <a:lnTo>
                  <a:pt x="626268" y="165265"/>
                </a:lnTo>
                <a:lnTo>
                  <a:pt x="600174" y="165265"/>
                </a:lnTo>
                <a:lnTo>
                  <a:pt x="330530" y="0"/>
                </a:lnTo>
                <a:lnTo>
                  <a:pt x="60887" y="165265"/>
                </a:lnTo>
                <a:lnTo>
                  <a:pt x="34793" y="165265"/>
                </a:lnTo>
                <a:lnTo>
                  <a:pt x="34793" y="217454"/>
                </a:lnTo>
                <a:lnTo>
                  <a:pt x="60887" y="217454"/>
                </a:lnTo>
                <a:lnTo>
                  <a:pt x="60887" y="234851"/>
                </a:lnTo>
                <a:lnTo>
                  <a:pt x="95680" y="234851"/>
                </a:lnTo>
                <a:lnTo>
                  <a:pt x="95680" y="530588"/>
                </a:lnTo>
                <a:lnTo>
                  <a:pt x="60887" y="530588"/>
                </a:lnTo>
                <a:lnTo>
                  <a:pt x="60887" y="547985"/>
                </a:lnTo>
                <a:lnTo>
                  <a:pt x="0" y="591475"/>
                </a:lnTo>
                <a:lnTo>
                  <a:pt x="0" y="626268"/>
                </a:lnTo>
                <a:lnTo>
                  <a:pt x="330530" y="626268"/>
                </a:lnTo>
                <a:lnTo>
                  <a:pt x="661061" y="626268"/>
                </a:lnTo>
                <a:lnTo>
                  <a:pt x="661061" y="591475"/>
                </a:lnTo>
                <a:lnTo>
                  <a:pt x="600174" y="547985"/>
                </a:lnTo>
                <a:close/>
                <a:moveTo>
                  <a:pt x="200058" y="530588"/>
                </a:moveTo>
                <a:lnTo>
                  <a:pt x="147869" y="530588"/>
                </a:lnTo>
                <a:lnTo>
                  <a:pt x="147869" y="234851"/>
                </a:lnTo>
                <a:lnTo>
                  <a:pt x="200058" y="234851"/>
                </a:lnTo>
                <a:lnTo>
                  <a:pt x="200058" y="530588"/>
                </a:lnTo>
                <a:close/>
                <a:moveTo>
                  <a:pt x="304436" y="530588"/>
                </a:moveTo>
                <a:lnTo>
                  <a:pt x="252247" y="530588"/>
                </a:lnTo>
                <a:lnTo>
                  <a:pt x="252247" y="234851"/>
                </a:lnTo>
                <a:lnTo>
                  <a:pt x="304436" y="234851"/>
                </a:lnTo>
                <a:lnTo>
                  <a:pt x="304436" y="530588"/>
                </a:lnTo>
                <a:close/>
                <a:moveTo>
                  <a:pt x="321832" y="147869"/>
                </a:moveTo>
                <a:cubicBezTo>
                  <a:pt x="302696" y="147869"/>
                  <a:pt x="287040" y="132212"/>
                  <a:pt x="287040" y="113076"/>
                </a:cubicBezTo>
                <a:cubicBezTo>
                  <a:pt x="287040" y="93940"/>
                  <a:pt x="302696" y="78284"/>
                  <a:pt x="321832" y="78284"/>
                </a:cubicBezTo>
                <a:cubicBezTo>
                  <a:pt x="340968" y="78284"/>
                  <a:pt x="356625" y="93940"/>
                  <a:pt x="356625" y="113076"/>
                </a:cubicBezTo>
                <a:cubicBezTo>
                  <a:pt x="356625" y="132212"/>
                  <a:pt x="340968" y="147869"/>
                  <a:pt x="321832" y="147869"/>
                </a:cubicBezTo>
                <a:close/>
                <a:moveTo>
                  <a:pt x="408814" y="530588"/>
                </a:moveTo>
                <a:lnTo>
                  <a:pt x="356625" y="530588"/>
                </a:lnTo>
                <a:lnTo>
                  <a:pt x="356625" y="234851"/>
                </a:lnTo>
                <a:lnTo>
                  <a:pt x="408814" y="234851"/>
                </a:lnTo>
                <a:lnTo>
                  <a:pt x="408814" y="530588"/>
                </a:lnTo>
                <a:close/>
                <a:moveTo>
                  <a:pt x="513192" y="530588"/>
                </a:moveTo>
                <a:lnTo>
                  <a:pt x="461003" y="530588"/>
                </a:lnTo>
                <a:lnTo>
                  <a:pt x="461003" y="234851"/>
                </a:lnTo>
                <a:lnTo>
                  <a:pt x="513192" y="234851"/>
                </a:lnTo>
                <a:lnTo>
                  <a:pt x="513192" y="53058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8632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EC105E-7AAF-6F4E-801D-75E726BD9B9B}"/>
              </a:ext>
            </a:extLst>
          </p:cNvPr>
          <p:cNvSpPr txBox="1"/>
          <p:nvPr/>
        </p:nvSpPr>
        <p:spPr>
          <a:xfrm>
            <a:off x="143935" y="3655283"/>
            <a:ext cx="349191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+R20bn</a:t>
            </a:r>
          </a:p>
          <a:p>
            <a:pPr algn="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intermediation, insurance &amp; business</a:t>
            </a:r>
          </a:p>
          <a:p>
            <a:pPr algn="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improvement (70%)</a:t>
            </a:r>
          </a:p>
          <a:p>
            <a:pPr algn="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05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etter </a:t>
            </a:r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coverage (30%)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806AD-1DC9-3069-9BE5-8CDB5B798BED}"/>
              </a:ext>
            </a:extLst>
          </p:cNvPr>
          <p:cNvSpPr txBox="1"/>
          <p:nvPr/>
        </p:nvSpPr>
        <p:spPr>
          <a:xfrm>
            <a:off x="1410204" y="1601243"/>
            <a:ext cx="2225644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+R118bn</a:t>
            </a:r>
          </a:p>
          <a:p>
            <a:pPr algn="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 estate services</a:t>
            </a:r>
          </a:p>
          <a:p>
            <a:pPr algn="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Owner-occupied housing</a:t>
            </a:r>
          </a:p>
          <a:p>
            <a:pPr algn="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improvement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1826C62-98BC-70B5-0097-A22BE0F0D4CD}"/>
              </a:ext>
            </a:extLst>
          </p:cNvPr>
          <p:cNvSpPr txBox="1"/>
          <p:nvPr/>
        </p:nvSpPr>
        <p:spPr>
          <a:xfrm>
            <a:off x="1410204" y="4511391"/>
            <a:ext cx="2225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+R5bn</a:t>
            </a:r>
          </a:p>
          <a:p>
            <a:pPr algn="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Non-observed economy</a:t>
            </a:r>
          </a:p>
          <a:p>
            <a:pPr algn="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improvement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920BF0-2215-8133-2A20-A077ECB81074}"/>
              </a:ext>
            </a:extLst>
          </p:cNvPr>
          <p:cNvSpPr txBox="1"/>
          <p:nvPr/>
        </p:nvSpPr>
        <p:spPr>
          <a:xfrm>
            <a:off x="1410204" y="5245445"/>
            <a:ext cx="22256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rgbClr val="D54F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-R16bn</a:t>
            </a:r>
          </a:p>
          <a:p>
            <a:pPr algn="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business services</a:t>
            </a:r>
          </a:p>
          <a:p>
            <a:pPr algn="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coverage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9DB727-A429-1E0F-7F68-BE444E35ADAA}"/>
              </a:ext>
            </a:extLst>
          </p:cNvPr>
          <p:cNvSpPr/>
          <p:nvPr/>
        </p:nvSpPr>
        <p:spPr>
          <a:xfrm>
            <a:off x="7791449" y="5711089"/>
            <a:ext cx="320992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Figures have been rounded and may not sum to total</a:t>
            </a:r>
          </a:p>
        </p:txBody>
      </p:sp>
    </p:spTree>
    <p:extLst>
      <p:ext uri="{BB962C8B-B14F-4D97-AF65-F5344CB8AC3E}">
        <p14:creationId xmlns:p14="http://schemas.microsoft.com/office/powerpoint/2010/main" val="2136592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FE36F-A735-9481-EBBB-CE4622509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C9EA899A-2D63-DD2B-F211-141BE77CF020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16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A34ED5-E1D4-6694-5C77-49ACB9180580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 production: Reasons for upward revision of trade</a:t>
            </a:r>
          </a:p>
        </p:txBody>
      </p:sp>
      <p:sp>
        <p:nvSpPr>
          <p:cNvPr id="3" name="Freeform 26">
            <a:extLst>
              <a:ext uri="{FF2B5EF4-FFF2-40B4-BE49-F238E27FC236}">
                <a16:creationId xmlns:a16="http://schemas.microsoft.com/office/drawing/2014/main" id="{D4D5F161-A2F6-88AB-47E7-E4892404D279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11022305" y="4761202"/>
            <a:ext cx="1169696" cy="1165729"/>
          </a:xfrm>
          <a:custGeom>
            <a:avLst/>
            <a:gdLst>
              <a:gd name="connsiteX0" fmla="*/ 898 w 683568"/>
              <a:gd name="connsiteY0" fmla="*/ 0 h 681250"/>
              <a:gd name="connsiteX1" fmla="*/ 683568 w 683568"/>
              <a:gd name="connsiteY1" fmla="*/ 0 h 681250"/>
              <a:gd name="connsiteX2" fmla="*/ 683568 w 683568"/>
              <a:gd name="connsiteY2" fmla="*/ 680206 h 681250"/>
              <a:gd name="connsiteX3" fmla="*/ 673200 w 683568"/>
              <a:gd name="connsiteY3" fmla="*/ 681250 h 681250"/>
              <a:gd name="connsiteX4" fmla="*/ 0 w 683568"/>
              <a:gd name="connsiteY4" fmla="*/ 8900 h 68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568" h="681250">
                <a:moveTo>
                  <a:pt x="898" y="0"/>
                </a:moveTo>
                <a:lnTo>
                  <a:pt x="683568" y="0"/>
                </a:lnTo>
                <a:lnTo>
                  <a:pt x="683568" y="680206"/>
                </a:lnTo>
                <a:lnTo>
                  <a:pt x="673200" y="681250"/>
                </a:lnTo>
                <a:cubicBezTo>
                  <a:pt x="301402" y="681250"/>
                  <a:pt x="0" y="380229"/>
                  <a:pt x="0" y="890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433CA6FC-D3F3-DA23-9A60-C322826A3E0C}"/>
              </a:ext>
            </a:extLst>
          </p:cNvPr>
          <p:cNvSpPr/>
          <p:nvPr/>
        </p:nvSpPr>
        <p:spPr>
          <a:xfrm>
            <a:off x="11442763" y="5186713"/>
            <a:ext cx="581981" cy="534793"/>
          </a:xfrm>
          <a:custGeom>
            <a:avLst/>
            <a:gdLst>
              <a:gd name="csX0" fmla="*/ 180886 w 581981"/>
              <a:gd name="csY0" fmla="*/ 180886 h 534793"/>
              <a:gd name="csX1" fmla="*/ 94375 w 581981"/>
              <a:gd name="csY1" fmla="*/ 180886 h 534793"/>
              <a:gd name="csX2" fmla="*/ 94375 w 581981"/>
              <a:gd name="csY2" fmla="*/ 125834 h 534793"/>
              <a:gd name="csX3" fmla="*/ 180886 w 581981"/>
              <a:gd name="csY3" fmla="*/ 125834 h 534793"/>
              <a:gd name="csX4" fmla="*/ 180886 w 581981"/>
              <a:gd name="csY4" fmla="*/ 180886 h 534793"/>
              <a:gd name="csX5" fmla="*/ 298855 w 581981"/>
              <a:gd name="csY5" fmla="*/ 125834 h 534793"/>
              <a:gd name="csX6" fmla="*/ 298855 w 581981"/>
              <a:gd name="csY6" fmla="*/ 180886 h 534793"/>
              <a:gd name="csX7" fmla="*/ 212345 w 581981"/>
              <a:gd name="csY7" fmla="*/ 180886 h 534793"/>
              <a:gd name="csX8" fmla="*/ 212345 w 581981"/>
              <a:gd name="csY8" fmla="*/ 125834 h 534793"/>
              <a:gd name="csX9" fmla="*/ 298855 w 581981"/>
              <a:gd name="csY9" fmla="*/ 125834 h 534793"/>
              <a:gd name="csX10" fmla="*/ 416825 w 581981"/>
              <a:gd name="csY10" fmla="*/ 125834 h 534793"/>
              <a:gd name="csX11" fmla="*/ 416825 w 581981"/>
              <a:gd name="csY11" fmla="*/ 180886 h 534793"/>
              <a:gd name="csX12" fmla="*/ 330314 w 581981"/>
              <a:gd name="csY12" fmla="*/ 180886 h 534793"/>
              <a:gd name="csX13" fmla="*/ 330314 w 581981"/>
              <a:gd name="csY13" fmla="*/ 125834 h 534793"/>
              <a:gd name="csX14" fmla="*/ 416825 w 581981"/>
              <a:gd name="csY14" fmla="*/ 125834 h 534793"/>
              <a:gd name="csX15" fmla="*/ 534794 w 581981"/>
              <a:gd name="csY15" fmla="*/ 125834 h 534793"/>
              <a:gd name="csX16" fmla="*/ 534794 w 581981"/>
              <a:gd name="csY16" fmla="*/ 180886 h 534793"/>
              <a:gd name="csX17" fmla="*/ 448283 w 581981"/>
              <a:gd name="csY17" fmla="*/ 180886 h 534793"/>
              <a:gd name="csX18" fmla="*/ 448283 w 581981"/>
              <a:gd name="csY18" fmla="*/ 125834 h 534793"/>
              <a:gd name="csX19" fmla="*/ 534794 w 581981"/>
              <a:gd name="csY19" fmla="*/ 125834 h 534793"/>
              <a:gd name="csX20" fmla="*/ 534794 w 581981"/>
              <a:gd name="csY20" fmla="*/ 267397 h 534793"/>
              <a:gd name="csX21" fmla="*/ 448283 w 581981"/>
              <a:gd name="csY21" fmla="*/ 267397 h 534793"/>
              <a:gd name="csX22" fmla="*/ 448283 w 581981"/>
              <a:gd name="csY22" fmla="*/ 212345 h 534793"/>
              <a:gd name="csX23" fmla="*/ 534794 w 581981"/>
              <a:gd name="csY23" fmla="*/ 212345 h 534793"/>
              <a:gd name="csX24" fmla="*/ 534794 w 581981"/>
              <a:gd name="csY24" fmla="*/ 267397 h 534793"/>
              <a:gd name="csX25" fmla="*/ 534794 w 581981"/>
              <a:gd name="csY25" fmla="*/ 334246 h 534793"/>
              <a:gd name="csX26" fmla="*/ 448283 w 581981"/>
              <a:gd name="csY26" fmla="*/ 342111 h 534793"/>
              <a:gd name="csX27" fmla="*/ 448283 w 581981"/>
              <a:gd name="csY27" fmla="*/ 298855 h 534793"/>
              <a:gd name="csX28" fmla="*/ 534794 w 581981"/>
              <a:gd name="csY28" fmla="*/ 298855 h 534793"/>
              <a:gd name="csX29" fmla="*/ 534794 w 581981"/>
              <a:gd name="csY29" fmla="*/ 334246 h 534793"/>
              <a:gd name="csX30" fmla="*/ 180886 w 581981"/>
              <a:gd name="csY30" fmla="*/ 298855 h 534793"/>
              <a:gd name="csX31" fmla="*/ 180886 w 581981"/>
              <a:gd name="csY31" fmla="*/ 365705 h 534793"/>
              <a:gd name="csX32" fmla="*/ 94375 w 581981"/>
              <a:gd name="csY32" fmla="*/ 373569 h 534793"/>
              <a:gd name="csX33" fmla="*/ 94375 w 581981"/>
              <a:gd name="csY33" fmla="*/ 298855 h 534793"/>
              <a:gd name="csX34" fmla="*/ 180886 w 581981"/>
              <a:gd name="csY34" fmla="*/ 298855 h 534793"/>
              <a:gd name="csX35" fmla="*/ 180886 w 581981"/>
              <a:gd name="csY35" fmla="*/ 267397 h 534793"/>
              <a:gd name="csX36" fmla="*/ 94375 w 581981"/>
              <a:gd name="csY36" fmla="*/ 267397 h 534793"/>
              <a:gd name="csX37" fmla="*/ 94375 w 581981"/>
              <a:gd name="csY37" fmla="*/ 212345 h 534793"/>
              <a:gd name="csX38" fmla="*/ 180886 w 581981"/>
              <a:gd name="csY38" fmla="*/ 212345 h 534793"/>
              <a:gd name="csX39" fmla="*/ 180886 w 581981"/>
              <a:gd name="csY39" fmla="*/ 267397 h 534793"/>
              <a:gd name="csX40" fmla="*/ 298855 w 581981"/>
              <a:gd name="csY40" fmla="*/ 267397 h 534793"/>
              <a:gd name="csX41" fmla="*/ 212345 w 581981"/>
              <a:gd name="csY41" fmla="*/ 267397 h 534793"/>
              <a:gd name="csX42" fmla="*/ 212345 w 581981"/>
              <a:gd name="csY42" fmla="*/ 212345 h 534793"/>
              <a:gd name="csX43" fmla="*/ 298855 w 581981"/>
              <a:gd name="csY43" fmla="*/ 212345 h 534793"/>
              <a:gd name="csX44" fmla="*/ 298855 w 581981"/>
              <a:gd name="csY44" fmla="*/ 267397 h 534793"/>
              <a:gd name="csX45" fmla="*/ 330314 w 581981"/>
              <a:gd name="csY45" fmla="*/ 267397 h 534793"/>
              <a:gd name="csX46" fmla="*/ 330314 w 581981"/>
              <a:gd name="csY46" fmla="*/ 212345 h 534793"/>
              <a:gd name="csX47" fmla="*/ 416825 w 581981"/>
              <a:gd name="csY47" fmla="*/ 212345 h 534793"/>
              <a:gd name="csX48" fmla="*/ 416825 w 581981"/>
              <a:gd name="csY48" fmla="*/ 267397 h 534793"/>
              <a:gd name="csX49" fmla="*/ 330314 w 581981"/>
              <a:gd name="csY49" fmla="*/ 267397 h 534793"/>
              <a:gd name="csX50" fmla="*/ 298855 w 581981"/>
              <a:gd name="csY50" fmla="*/ 355481 h 534793"/>
              <a:gd name="csX51" fmla="*/ 212345 w 581981"/>
              <a:gd name="csY51" fmla="*/ 363345 h 534793"/>
              <a:gd name="csX52" fmla="*/ 212345 w 581981"/>
              <a:gd name="csY52" fmla="*/ 298855 h 534793"/>
              <a:gd name="csX53" fmla="*/ 298855 w 581981"/>
              <a:gd name="csY53" fmla="*/ 298855 h 534793"/>
              <a:gd name="csX54" fmla="*/ 298855 w 581981"/>
              <a:gd name="csY54" fmla="*/ 355481 h 534793"/>
              <a:gd name="csX55" fmla="*/ 330314 w 581981"/>
              <a:gd name="csY55" fmla="*/ 298855 h 534793"/>
              <a:gd name="csX56" fmla="*/ 416825 w 581981"/>
              <a:gd name="csY56" fmla="*/ 298855 h 534793"/>
              <a:gd name="csX57" fmla="*/ 416825 w 581981"/>
              <a:gd name="csY57" fmla="*/ 344470 h 534793"/>
              <a:gd name="csX58" fmla="*/ 330314 w 581981"/>
              <a:gd name="csY58" fmla="*/ 352335 h 534793"/>
              <a:gd name="csX59" fmla="*/ 330314 w 581981"/>
              <a:gd name="csY59" fmla="*/ 298855 h 534793"/>
              <a:gd name="csX60" fmla="*/ 581982 w 581981"/>
              <a:gd name="csY60" fmla="*/ 377502 h 534793"/>
              <a:gd name="csX61" fmla="*/ 581982 w 581981"/>
              <a:gd name="csY61" fmla="*/ 78646 h 534793"/>
              <a:gd name="csX62" fmla="*/ 94375 w 581981"/>
              <a:gd name="csY62" fmla="*/ 78646 h 534793"/>
              <a:gd name="csX63" fmla="*/ 94375 w 581981"/>
              <a:gd name="csY63" fmla="*/ 70782 h 534793"/>
              <a:gd name="csX64" fmla="*/ 23594 w 581981"/>
              <a:gd name="csY64" fmla="*/ 0 h 534793"/>
              <a:gd name="csX65" fmla="*/ 0 w 581981"/>
              <a:gd name="csY65" fmla="*/ 23594 h 534793"/>
              <a:gd name="csX66" fmla="*/ 23594 w 581981"/>
              <a:gd name="csY66" fmla="*/ 47188 h 534793"/>
              <a:gd name="csX67" fmla="*/ 47188 w 581981"/>
              <a:gd name="csY67" fmla="*/ 70782 h 534793"/>
              <a:gd name="csX68" fmla="*/ 47188 w 581981"/>
              <a:gd name="csY68" fmla="*/ 464012 h 534793"/>
              <a:gd name="csX69" fmla="*/ 117969 w 581981"/>
              <a:gd name="csY69" fmla="*/ 534794 h 534793"/>
              <a:gd name="csX70" fmla="*/ 141563 w 581981"/>
              <a:gd name="csY70" fmla="*/ 534794 h 534793"/>
              <a:gd name="csX71" fmla="*/ 487606 w 581981"/>
              <a:gd name="csY71" fmla="*/ 534794 h 534793"/>
              <a:gd name="csX72" fmla="*/ 558388 w 581981"/>
              <a:gd name="csY72" fmla="*/ 534794 h 534793"/>
              <a:gd name="csX73" fmla="*/ 581982 w 581981"/>
              <a:gd name="csY73" fmla="*/ 511200 h 534793"/>
              <a:gd name="csX74" fmla="*/ 558388 w 581981"/>
              <a:gd name="csY74" fmla="*/ 487606 h 534793"/>
              <a:gd name="csX75" fmla="*/ 117969 w 581981"/>
              <a:gd name="csY75" fmla="*/ 487606 h 534793"/>
              <a:gd name="csX76" fmla="*/ 94375 w 581981"/>
              <a:gd name="csY76" fmla="*/ 464012 h 534793"/>
              <a:gd name="csX77" fmla="*/ 94375 w 581981"/>
              <a:gd name="csY77" fmla="*/ 420757 h 534793"/>
              <a:gd name="csX78" fmla="*/ 581982 w 581981"/>
              <a:gd name="csY78" fmla="*/ 377502 h 5347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</a:cxnLst>
            <a:rect l="l" t="t" r="r" b="b"/>
            <a:pathLst>
              <a:path w="581981" h="534793">
                <a:moveTo>
                  <a:pt x="180886" y="180886"/>
                </a:moveTo>
                <a:lnTo>
                  <a:pt x="94375" y="180886"/>
                </a:lnTo>
                <a:lnTo>
                  <a:pt x="94375" y="125834"/>
                </a:lnTo>
                <a:lnTo>
                  <a:pt x="180886" y="125834"/>
                </a:lnTo>
                <a:lnTo>
                  <a:pt x="180886" y="180886"/>
                </a:lnTo>
                <a:close/>
                <a:moveTo>
                  <a:pt x="298855" y="125834"/>
                </a:moveTo>
                <a:lnTo>
                  <a:pt x="298855" y="180886"/>
                </a:lnTo>
                <a:lnTo>
                  <a:pt x="212345" y="180886"/>
                </a:lnTo>
                <a:lnTo>
                  <a:pt x="212345" y="125834"/>
                </a:lnTo>
                <a:lnTo>
                  <a:pt x="298855" y="125834"/>
                </a:lnTo>
                <a:close/>
                <a:moveTo>
                  <a:pt x="416825" y="125834"/>
                </a:moveTo>
                <a:lnTo>
                  <a:pt x="416825" y="180886"/>
                </a:lnTo>
                <a:lnTo>
                  <a:pt x="330314" y="180886"/>
                </a:lnTo>
                <a:lnTo>
                  <a:pt x="330314" y="125834"/>
                </a:lnTo>
                <a:lnTo>
                  <a:pt x="416825" y="125834"/>
                </a:lnTo>
                <a:close/>
                <a:moveTo>
                  <a:pt x="534794" y="125834"/>
                </a:moveTo>
                <a:lnTo>
                  <a:pt x="534794" y="180886"/>
                </a:lnTo>
                <a:lnTo>
                  <a:pt x="448283" y="180886"/>
                </a:lnTo>
                <a:lnTo>
                  <a:pt x="448283" y="125834"/>
                </a:lnTo>
                <a:lnTo>
                  <a:pt x="534794" y="125834"/>
                </a:lnTo>
                <a:close/>
                <a:moveTo>
                  <a:pt x="534794" y="267397"/>
                </a:moveTo>
                <a:lnTo>
                  <a:pt x="448283" y="267397"/>
                </a:lnTo>
                <a:lnTo>
                  <a:pt x="448283" y="212345"/>
                </a:lnTo>
                <a:lnTo>
                  <a:pt x="534794" y="212345"/>
                </a:lnTo>
                <a:lnTo>
                  <a:pt x="534794" y="267397"/>
                </a:lnTo>
                <a:close/>
                <a:moveTo>
                  <a:pt x="534794" y="334246"/>
                </a:moveTo>
                <a:lnTo>
                  <a:pt x="448283" y="342111"/>
                </a:lnTo>
                <a:lnTo>
                  <a:pt x="448283" y="298855"/>
                </a:lnTo>
                <a:lnTo>
                  <a:pt x="534794" y="298855"/>
                </a:lnTo>
                <a:lnTo>
                  <a:pt x="534794" y="334246"/>
                </a:lnTo>
                <a:close/>
                <a:moveTo>
                  <a:pt x="180886" y="298855"/>
                </a:moveTo>
                <a:lnTo>
                  <a:pt x="180886" y="365705"/>
                </a:lnTo>
                <a:lnTo>
                  <a:pt x="94375" y="373569"/>
                </a:lnTo>
                <a:lnTo>
                  <a:pt x="94375" y="298855"/>
                </a:lnTo>
                <a:lnTo>
                  <a:pt x="180886" y="298855"/>
                </a:lnTo>
                <a:close/>
                <a:moveTo>
                  <a:pt x="180886" y="267397"/>
                </a:moveTo>
                <a:lnTo>
                  <a:pt x="94375" y="267397"/>
                </a:lnTo>
                <a:lnTo>
                  <a:pt x="94375" y="212345"/>
                </a:lnTo>
                <a:lnTo>
                  <a:pt x="180886" y="212345"/>
                </a:lnTo>
                <a:lnTo>
                  <a:pt x="180886" y="267397"/>
                </a:lnTo>
                <a:close/>
                <a:moveTo>
                  <a:pt x="298855" y="267397"/>
                </a:moveTo>
                <a:lnTo>
                  <a:pt x="212345" y="267397"/>
                </a:lnTo>
                <a:lnTo>
                  <a:pt x="212345" y="212345"/>
                </a:lnTo>
                <a:lnTo>
                  <a:pt x="298855" y="212345"/>
                </a:lnTo>
                <a:lnTo>
                  <a:pt x="298855" y="267397"/>
                </a:lnTo>
                <a:close/>
                <a:moveTo>
                  <a:pt x="330314" y="267397"/>
                </a:moveTo>
                <a:lnTo>
                  <a:pt x="330314" y="212345"/>
                </a:lnTo>
                <a:lnTo>
                  <a:pt x="416825" y="212345"/>
                </a:lnTo>
                <a:lnTo>
                  <a:pt x="416825" y="267397"/>
                </a:lnTo>
                <a:lnTo>
                  <a:pt x="330314" y="267397"/>
                </a:lnTo>
                <a:close/>
                <a:moveTo>
                  <a:pt x="298855" y="355481"/>
                </a:moveTo>
                <a:lnTo>
                  <a:pt x="212345" y="363345"/>
                </a:lnTo>
                <a:lnTo>
                  <a:pt x="212345" y="298855"/>
                </a:lnTo>
                <a:lnTo>
                  <a:pt x="298855" y="298855"/>
                </a:lnTo>
                <a:lnTo>
                  <a:pt x="298855" y="355481"/>
                </a:lnTo>
                <a:close/>
                <a:moveTo>
                  <a:pt x="330314" y="298855"/>
                </a:moveTo>
                <a:lnTo>
                  <a:pt x="416825" y="298855"/>
                </a:lnTo>
                <a:lnTo>
                  <a:pt x="416825" y="344470"/>
                </a:lnTo>
                <a:lnTo>
                  <a:pt x="330314" y="352335"/>
                </a:lnTo>
                <a:lnTo>
                  <a:pt x="330314" y="298855"/>
                </a:lnTo>
                <a:close/>
                <a:moveTo>
                  <a:pt x="581982" y="377502"/>
                </a:moveTo>
                <a:lnTo>
                  <a:pt x="581982" y="78646"/>
                </a:lnTo>
                <a:lnTo>
                  <a:pt x="94375" y="78646"/>
                </a:lnTo>
                <a:lnTo>
                  <a:pt x="94375" y="70782"/>
                </a:lnTo>
                <a:cubicBezTo>
                  <a:pt x="94375" y="31458"/>
                  <a:pt x="62917" y="0"/>
                  <a:pt x="23594" y="0"/>
                </a:cubicBezTo>
                <a:cubicBezTo>
                  <a:pt x="10224" y="0"/>
                  <a:pt x="0" y="10224"/>
                  <a:pt x="0" y="23594"/>
                </a:cubicBezTo>
                <a:cubicBezTo>
                  <a:pt x="0" y="36964"/>
                  <a:pt x="10224" y="47188"/>
                  <a:pt x="23594" y="47188"/>
                </a:cubicBezTo>
                <a:cubicBezTo>
                  <a:pt x="36964" y="47188"/>
                  <a:pt x="47188" y="57412"/>
                  <a:pt x="47188" y="70782"/>
                </a:cubicBezTo>
                <a:lnTo>
                  <a:pt x="47188" y="464012"/>
                </a:lnTo>
                <a:cubicBezTo>
                  <a:pt x="47188" y="503335"/>
                  <a:pt x="78646" y="534794"/>
                  <a:pt x="117969" y="534794"/>
                </a:cubicBezTo>
                <a:lnTo>
                  <a:pt x="141563" y="534794"/>
                </a:lnTo>
                <a:lnTo>
                  <a:pt x="487606" y="534794"/>
                </a:lnTo>
                <a:lnTo>
                  <a:pt x="558388" y="534794"/>
                </a:lnTo>
                <a:cubicBezTo>
                  <a:pt x="571757" y="534794"/>
                  <a:pt x="581982" y="524570"/>
                  <a:pt x="581982" y="511200"/>
                </a:cubicBezTo>
                <a:cubicBezTo>
                  <a:pt x="581982" y="497830"/>
                  <a:pt x="571757" y="487606"/>
                  <a:pt x="558388" y="487606"/>
                </a:cubicBezTo>
                <a:lnTo>
                  <a:pt x="117969" y="487606"/>
                </a:lnTo>
                <a:cubicBezTo>
                  <a:pt x="104599" y="487606"/>
                  <a:pt x="94375" y="477382"/>
                  <a:pt x="94375" y="464012"/>
                </a:cubicBezTo>
                <a:lnTo>
                  <a:pt x="94375" y="420757"/>
                </a:lnTo>
                <a:lnTo>
                  <a:pt x="581982" y="377502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7103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781A048-31A6-73AE-67BD-DD46B435B86B}"/>
              </a:ext>
            </a:extLst>
          </p:cNvPr>
          <p:cNvSpPr/>
          <p:nvPr/>
        </p:nvSpPr>
        <p:spPr>
          <a:xfrm>
            <a:off x="11537139" y="5721507"/>
            <a:ext cx="94375" cy="9437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7103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8628833-8697-BA4A-3835-227322D6084E}"/>
              </a:ext>
            </a:extLst>
          </p:cNvPr>
          <p:cNvSpPr/>
          <p:nvPr/>
        </p:nvSpPr>
        <p:spPr>
          <a:xfrm>
            <a:off x="11883182" y="5721507"/>
            <a:ext cx="94375" cy="9437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7103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B9EF0B32-6C52-043D-3698-036E812B69B5}"/>
              </a:ext>
            </a:extLst>
          </p:cNvPr>
          <p:cNvSpPr/>
          <p:nvPr/>
        </p:nvSpPr>
        <p:spPr>
          <a:xfrm rot="5400000">
            <a:off x="9052660" y="3034240"/>
            <a:ext cx="266700" cy="355600"/>
          </a:xfrm>
          <a:prstGeom prst="triangle">
            <a:avLst/>
          </a:prstGeom>
          <a:solidFill>
            <a:srgbClr val="5996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C7BB7F-6A7F-2E3A-646F-048BAA040AD8}"/>
              </a:ext>
            </a:extLst>
          </p:cNvPr>
          <p:cNvSpPr txBox="1"/>
          <p:nvPr/>
        </p:nvSpPr>
        <p:spPr>
          <a:xfrm>
            <a:off x="9339277" y="2995608"/>
            <a:ext cx="2225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+R61bn</a:t>
            </a:r>
          </a:p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Upward revision</a:t>
            </a:r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EA430F-2D14-F89F-E3BC-B346B14945E6}"/>
              </a:ext>
            </a:extLst>
          </p:cNvPr>
          <p:cNvSpPr/>
          <p:nvPr/>
        </p:nvSpPr>
        <p:spPr>
          <a:xfrm>
            <a:off x="7791449" y="5711089"/>
            <a:ext cx="320992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Figures have been rounded and may not sum to total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6B0321-038F-C274-DE81-9232CF635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742950"/>
            <a:ext cx="5887810" cy="4939175"/>
          </a:xfrm>
          <a:prstGeom prst="rect">
            <a:avLst/>
          </a:prstGeom>
        </p:spPr>
      </p:pic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7FF279D9-B328-5834-B4E2-8224A4E6EABD}"/>
              </a:ext>
            </a:extLst>
          </p:cNvPr>
          <p:cNvSpPr/>
          <p:nvPr/>
        </p:nvSpPr>
        <p:spPr>
          <a:xfrm rot="5400000">
            <a:off x="3231240" y="1308348"/>
            <a:ext cx="266700" cy="3556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A39DA939-620B-B740-665E-6CD834202273}"/>
              </a:ext>
            </a:extLst>
          </p:cNvPr>
          <p:cNvSpPr/>
          <p:nvPr/>
        </p:nvSpPr>
        <p:spPr>
          <a:xfrm rot="5400000">
            <a:off x="3227951" y="4503422"/>
            <a:ext cx="266700" cy="3556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C59F16-E462-9060-1467-0140E3C224B5}"/>
              </a:ext>
            </a:extLst>
          </p:cNvPr>
          <p:cNvSpPr txBox="1"/>
          <p:nvPr/>
        </p:nvSpPr>
        <p:spPr>
          <a:xfrm>
            <a:off x="1085774" y="1086317"/>
            <a:ext cx="2225644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+R27bn</a:t>
            </a:r>
          </a:p>
          <a:p>
            <a:pPr algn="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Wholesale, retail &amp; accommodation</a:t>
            </a:r>
          </a:p>
          <a:p>
            <a:pPr algn="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coverage</a:t>
            </a:r>
            <a:endParaRPr lang="en-US" sz="9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2C7A4C-DC55-789E-75C9-8B7D5BD867A8}"/>
              </a:ext>
            </a:extLst>
          </p:cNvPr>
          <p:cNvSpPr txBox="1"/>
          <p:nvPr/>
        </p:nvSpPr>
        <p:spPr>
          <a:xfrm>
            <a:off x="618898" y="4374377"/>
            <a:ext cx="269252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+R34bn</a:t>
            </a:r>
          </a:p>
          <a:p>
            <a:pPr algn="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Non-observed economy</a:t>
            </a:r>
          </a:p>
          <a:p>
            <a:pPr algn="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improvement</a:t>
            </a:r>
          </a:p>
        </p:txBody>
      </p:sp>
    </p:spTree>
    <p:extLst>
      <p:ext uri="{BB962C8B-B14F-4D97-AF65-F5344CB8AC3E}">
        <p14:creationId xmlns:p14="http://schemas.microsoft.com/office/powerpoint/2010/main" val="3176440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D86D6-05AA-1A66-96F3-F947A53D5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1ECBCDAC-2934-1AFB-3145-AFAEB592A425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17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3DF81D-9614-B507-E9BF-AAF31AA6F007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 production: Real industry growth rates, 2015–2025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49361A-94D3-FDE9-3861-CCCF51703E54}"/>
              </a:ext>
            </a:extLst>
          </p:cNvPr>
          <p:cNvSpPr txBox="1"/>
          <p:nvPr/>
        </p:nvSpPr>
        <p:spPr>
          <a:xfrm>
            <a:off x="429768" y="1542954"/>
            <a:ext cx="8829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C3ACC5A-469C-C897-4820-13EAE12E6DF9}"/>
              </a:ext>
            </a:extLst>
          </p:cNvPr>
          <p:cNvSpPr txBox="1"/>
          <p:nvPr/>
        </p:nvSpPr>
        <p:spPr>
          <a:xfrm>
            <a:off x="1590040" y="1542954"/>
            <a:ext cx="8829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A923B6-20B6-E71B-6E81-58C2B4FC2815}"/>
              </a:ext>
            </a:extLst>
          </p:cNvPr>
          <p:cNvSpPr txBox="1"/>
          <p:nvPr/>
        </p:nvSpPr>
        <p:spPr>
          <a:xfrm>
            <a:off x="2670727" y="1546801"/>
            <a:ext cx="1018032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CFB3A0-2B28-2B3B-35C9-CD6920E680E5}"/>
              </a:ext>
            </a:extLst>
          </p:cNvPr>
          <p:cNvSpPr txBox="1"/>
          <p:nvPr/>
        </p:nvSpPr>
        <p:spPr>
          <a:xfrm>
            <a:off x="3599560" y="1546801"/>
            <a:ext cx="1510792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DF5D1A-FA03-8BF2-7BA1-FC4E1EDE9795}"/>
              </a:ext>
            </a:extLst>
          </p:cNvPr>
          <p:cNvSpPr txBox="1"/>
          <p:nvPr/>
        </p:nvSpPr>
        <p:spPr>
          <a:xfrm>
            <a:off x="5010576" y="1546801"/>
            <a:ext cx="1018032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65DE6C5-4867-D57B-38FB-21AF6BC5C6B2}"/>
              </a:ext>
            </a:extLst>
          </p:cNvPr>
          <p:cNvSpPr txBox="1"/>
          <p:nvPr/>
        </p:nvSpPr>
        <p:spPr>
          <a:xfrm>
            <a:off x="6195694" y="1546801"/>
            <a:ext cx="1018032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167CF74-405E-727C-562F-1AAC1A43D7E2}"/>
              </a:ext>
            </a:extLst>
          </p:cNvPr>
          <p:cNvSpPr txBox="1"/>
          <p:nvPr/>
        </p:nvSpPr>
        <p:spPr>
          <a:xfrm>
            <a:off x="7383153" y="1546801"/>
            <a:ext cx="1018032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74BEE4-0F58-76D0-48F2-7B44C6816E74}"/>
              </a:ext>
            </a:extLst>
          </p:cNvPr>
          <p:cNvSpPr txBox="1"/>
          <p:nvPr/>
        </p:nvSpPr>
        <p:spPr>
          <a:xfrm>
            <a:off x="8585879" y="1546801"/>
            <a:ext cx="1018032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2972EC9-AB26-0E96-DF29-BBDF66084F96}"/>
              </a:ext>
            </a:extLst>
          </p:cNvPr>
          <p:cNvSpPr txBox="1"/>
          <p:nvPr/>
        </p:nvSpPr>
        <p:spPr>
          <a:xfrm>
            <a:off x="9689636" y="1546801"/>
            <a:ext cx="1218521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services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34D2CA-1AB8-C67F-1AC3-0F3272640315}"/>
              </a:ext>
            </a:extLst>
          </p:cNvPr>
          <p:cNvSpPr txBox="1"/>
          <p:nvPr/>
        </p:nvSpPr>
        <p:spPr>
          <a:xfrm>
            <a:off x="10919374" y="1546801"/>
            <a:ext cx="111861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711816-48EF-7A03-7C6F-F5F4D3391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41" y="1681837"/>
            <a:ext cx="12073592" cy="37622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B2B5EC-BA07-E5CA-86CB-BE60BC29450F}"/>
              </a:ext>
            </a:extLst>
          </p:cNvPr>
          <p:cNvSpPr txBox="1"/>
          <p:nvPr/>
        </p:nvSpPr>
        <p:spPr>
          <a:xfrm>
            <a:off x="3346062" y="986570"/>
            <a:ext cx="48903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lang="en-US" sz="11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▬</a:t>
            </a:r>
            <a:r>
              <a: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Previous (based on 2015 prices)    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⋯</a:t>
            </a:r>
            <a:r>
              <a: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Revised (based on 2022 prices)</a:t>
            </a:r>
          </a:p>
        </p:txBody>
      </p:sp>
    </p:spTree>
    <p:extLst>
      <p:ext uri="{BB962C8B-B14F-4D97-AF65-F5344CB8AC3E}">
        <p14:creationId xmlns:p14="http://schemas.microsoft.com/office/powerpoint/2010/main" val="3974455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297DF-2132-112A-4A70-1C6894228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30A70A57-908A-E614-9B51-EB5BB89FC4D8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18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1D9875-67A1-D9E1-F70D-78F7EB802081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Expenditure on GDP: Previous and revised estimates of component levels in the 2022 base year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2521AF-C295-B6A9-856A-B80CD151764D}"/>
              </a:ext>
            </a:extLst>
          </p:cNvPr>
          <p:cNvSpPr txBox="1"/>
          <p:nvPr/>
        </p:nvSpPr>
        <p:spPr>
          <a:xfrm>
            <a:off x="758" y="573539"/>
            <a:ext cx="12360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between previous and revised estimates. Household final consumption expenditure registered the largest upward revision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3AF956-ED49-C579-2955-B3ED6B5C6C64}"/>
              </a:ext>
            </a:extLst>
          </p:cNvPr>
          <p:cNvSpPr/>
          <p:nvPr/>
        </p:nvSpPr>
        <p:spPr>
          <a:xfrm>
            <a:off x="-25087" y="5711089"/>
            <a:ext cx="62068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current prices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42009D0-ADCD-46FA-9298-E3837E0460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3509133"/>
              </p:ext>
            </p:extLst>
          </p:nvPr>
        </p:nvGraphicFramePr>
        <p:xfrm>
          <a:off x="2646051" y="986367"/>
          <a:ext cx="6967631" cy="4931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EBE1DF-22D1-1BD7-AF70-7F998CFD4195}"/>
              </a:ext>
            </a:extLst>
          </p:cNvPr>
          <p:cNvCxnSpPr>
            <a:cxnSpLocks/>
          </p:cNvCxnSpPr>
          <p:nvPr/>
        </p:nvCxnSpPr>
        <p:spPr>
          <a:xfrm>
            <a:off x="5255283" y="1270064"/>
            <a:ext cx="0" cy="4360269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56169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0A1D0-B5C2-8443-84DB-6D8412BF7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Free-form: Shape 89">
            <a:extLst>
              <a:ext uri="{FF2B5EF4-FFF2-40B4-BE49-F238E27FC236}">
                <a16:creationId xmlns:a16="http://schemas.microsoft.com/office/drawing/2014/main" id="{D0FD6815-79BF-52C6-A248-E07791CCD36B}"/>
              </a:ext>
            </a:extLst>
          </p:cNvPr>
          <p:cNvSpPr/>
          <p:nvPr/>
        </p:nvSpPr>
        <p:spPr>
          <a:xfrm>
            <a:off x="5460424" y="4604337"/>
            <a:ext cx="3926" cy="8270"/>
          </a:xfrm>
          <a:custGeom>
            <a:avLst/>
            <a:gdLst>
              <a:gd name="csX0" fmla="*/ 0 w 3926"/>
              <a:gd name="csY0" fmla="*/ 0 h 8270"/>
              <a:gd name="csX1" fmla="*/ 3926 w 3926"/>
              <a:gd name="csY1" fmla="*/ 0 h 827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926" h="8270">
                <a:moveTo>
                  <a:pt x="0" y="0"/>
                </a:moveTo>
                <a:lnTo>
                  <a:pt x="3926" y="0"/>
                </a:lnTo>
              </a:path>
            </a:pathLst>
          </a:custGeom>
          <a:noFill/>
          <a:ln w="14045" cap="flat">
            <a:solidFill>
              <a:srgbClr val="A6A6A6"/>
            </a:solidFill>
            <a:prstDash val="solid"/>
            <a:round/>
          </a:ln>
        </p:spPr>
        <p:txBody>
          <a:bodyPr/>
          <a:lstStyle/>
          <a:p>
            <a:endParaRPr lang="en-ZA"/>
          </a:p>
        </p:txBody>
      </p:sp>
      <p:sp>
        <p:nvSpPr>
          <p:cNvPr id="86" name="Free-form: Shape 85">
            <a:extLst>
              <a:ext uri="{FF2B5EF4-FFF2-40B4-BE49-F238E27FC236}">
                <a16:creationId xmlns:a16="http://schemas.microsoft.com/office/drawing/2014/main" id="{A801B146-E53D-2EA4-36C1-5893EEC4E46E}"/>
              </a:ext>
            </a:extLst>
          </p:cNvPr>
          <p:cNvSpPr/>
          <p:nvPr/>
        </p:nvSpPr>
        <p:spPr>
          <a:xfrm>
            <a:off x="5764156" y="3898627"/>
            <a:ext cx="4816" cy="8270"/>
          </a:xfrm>
          <a:custGeom>
            <a:avLst/>
            <a:gdLst>
              <a:gd name="csX0" fmla="*/ 4817 w 4816"/>
              <a:gd name="csY0" fmla="*/ 0 h 8270"/>
              <a:gd name="csX1" fmla="*/ 0 w 4816"/>
              <a:gd name="csY1" fmla="*/ 0 h 827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816" h="8270">
                <a:moveTo>
                  <a:pt x="4817" y="0"/>
                </a:moveTo>
                <a:lnTo>
                  <a:pt x="0" y="0"/>
                </a:lnTo>
              </a:path>
            </a:pathLst>
          </a:custGeom>
          <a:noFill/>
          <a:ln w="14045" cap="flat">
            <a:solidFill>
              <a:srgbClr val="A6A6A6"/>
            </a:solidFill>
            <a:prstDash val="solid"/>
            <a:round/>
          </a:ln>
        </p:spPr>
        <p:txBody>
          <a:bodyPr/>
          <a:lstStyle/>
          <a:p>
            <a:endParaRPr lang="en-ZA"/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52AC03F2-DAA7-9D64-BC2A-A823A7310609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19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BD8F33A-91BA-8956-3655-4171240B8785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Expenditure on GDP: Reasons for upward revision in household final consumption expenditure </a:t>
            </a:r>
          </a:p>
        </p:txBody>
      </p:sp>
      <p:sp>
        <p:nvSpPr>
          <p:cNvPr id="82" name="Free-form: Shape 81">
            <a:extLst>
              <a:ext uri="{FF2B5EF4-FFF2-40B4-BE49-F238E27FC236}">
                <a16:creationId xmlns:a16="http://schemas.microsoft.com/office/drawing/2014/main" id="{52C03089-8175-C030-A6C4-D9F3272BDFF9}"/>
              </a:ext>
            </a:extLst>
          </p:cNvPr>
          <p:cNvSpPr/>
          <p:nvPr/>
        </p:nvSpPr>
        <p:spPr>
          <a:xfrm>
            <a:off x="6617563" y="3192917"/>
            <a:ext cx="6106" cy="8270"/>
          </a:xfrm>
          <a:custGeom>
            <a:avLst/>
            <a:gdLst>
              <a:gd name="csX0" fmla="*/ 0 w 6106"/>
              <a:gd name="csY0" fmla="*/ 0 h 8270"/>
              <a:gd name="csX1" fmla="*/ 6107 w 6106"/>
              <a:gd name="csY1" fmla="*/ 0 h 827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106" h="8270">
                <a:moveTo>
                  <a:pt x="0" y="0"/>
                </a:moveTo>
                <a:lnTo>
                  <a:pt x="6107" y="0"/>
                </a:lnTo>
              </a:path>
            </a:pathLst>
          </a:custGeom>
          <a:noFill/>
          <a:ln w="14045" cap="flat">
            <a:solidFill>
              <a:srgbClr val="A6A6A6"/>
            </a:solidFill>
            <a:prstDash val="solid"/>
            <a:round/>
          </a:ln>
        </p:spPr>
        <p:txBody>
          <a:bodyPr/>
          <a:lstStyle/>
          <a:p>
            <a:endParaRPr lang="en-ZA"/>
          </a:p>
        </p:txBody>
      </p:sp>
      <p:sp>
        <p:nvSpPr>
          <p:cNvPr id="94" name="Free-form: Shape 93">
            <a:extLst>
              <a:ext uri="{FF2B5EF4-FFF2-40B4-BE49-F238E27FC236}">
                <a16:creationId xmlns:a16="http://schemas.microsoft.com/office/drawing/2014/main" id="{5334FC3E-810B-1A44-6681-EAF9DF70E2D6}"/>
              </a:ext>
            </a:extLst>
          </p:cNvPr>
          <p:cNvSpPr/>
          <p:nvPr/>
        </p:nvSpPr>
        <p:spPr>
          <a:xfrm>
            <a:off x="4649226" y="5310047"/>
            <a:ext cx="8899" cy="8270"/>
          </a:xfrm>
          <a:custGeom>
            <a:avLst/>
            <a:gdLst>
              <a:gd name="csX0" fmla="*/ 0 w 8899"/>
              <a:gd name="csY0" fmla="*/ 0 h 8270"/>
              <a:gd name="csX1" fmla="*/ 8900 w 8899"/>
              <a:gd name="csY1" fmla="*/ 0 h 827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8899" h="8270">
                <a:moveTo>
                  <a:pt x="0" y="0"/>
                </a:moveTo>
                <a:lnTo>
                  <a:pt x="8900" y="0"/>
                </a:lnTo>
              </a:path>
            </a:pathLst>
          </a:custGeom>
          <a:noFill/>
          <a:ln w="14045" cap="flat">
            <a:solidFill>
              <a:srgbClr val="A6A6A6"/>
            </a:solidFill>
            <a:prstDash val="solid"/>
            <a:round/>
          </a:ln>
        </p:spPr>
        <p:txBody>
          <a:bodyPr/>
          <a:lstStyle/>
          <a:p>
            <a:endParaRPr lang="en-ZA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C13A53A7-E580-DF94-B093-A19D45B9BB6C}"/>
              </a:ext>
            </a:extLst>
          </p:cNvPr>
          <p:cNvSpPr/>
          <p:nvPr/>
        </p:nvSpPr>
        <p:spPr>
          <a:xfrm rot="5400000">
            <a:off x="9010327" y="3069166"/>
            <a:ext cx="266700" cy="355600"/>
          </a:xfrm>
          <a:prstGeom prst="triangle">
            <a:avLst/>
          </a:prstGeom>
          <a:solidFill>
            <a:srgbClr val="5996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3E50ECA-B2CF-754E-DCAC-861570AD1175}"/>
              </a:ext>
            </a:extLst>
          </p:cNvPr>
          <p:cNvSpPr txBox="1"/>
          <p:nvPr/>
        </p:nvSpPr>
        <p:spPr>
          <a:xfrm>
            <a:off x="9321477" y="3055217"/>
            <a:ext cx="2225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+R315bn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Upward revision</a:t>
            </a:r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6E117E-2443-857E-5134-5F2D7D88D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981" y="723900"/>
            <a:ext cx="5905485" cy="5029200"/>
          </a:xfrm>
          <a:prstGeom prst="rect">
            <a:avLst/>
          </a:prstGeom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2D44CA21-BA51-B48D-620D-484C362D34B0}"/>
              </a:ext>
            </a:extLst>
          </p:cNvPr>
          <p:cNvSpPr/>
          <p:nvPr/>
        </p:nvSpPr>
        <p:spPr>
          <a:xfrm rot="5400000">
            <a:off x="3178324" y="1317874"/>
            <a:ext cx="266700" cy="3556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E91FC31D-2B9D-E609-2D25-35EE1A494998}"/>
              </a:ext>
            </a:extLst>
          </p:cNvPr>
          <p:cNvSpPr/>
          <p:nvPr/>
        </p:nvSpPr>
        <p:spPr>
          <a:xfrm rot="5400000">
            <a:off x="3178324" y="4975514"/>
            <a:ext cx="266700" cy="3556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6EFCDF6-FDE9-06DA-A388-E6303CD50206}"/>
              </a:ext>
            </a:extLst>
          </p:cNvPr>
          <p:cNvSpPr/>
          <p:nvPr/>
        </p:nvSpPr>
        <p:spPr>
          <a:xfrm rot="5400000">
            <a:off x="3178324" y="3187913"/>
            <a:ext cx="266700" cy="3556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0EDB03D-CC71-DC5F-5781-6D7039D21F30}"/>
              </a:ext>
            </a:extLst>
          </p:cNvPr>
          <p:cNvSpPr txBox="1"/>
          <p:nvPr/>
        </p:nvSpPr>
        <p:spPr>
          <a:xfrm>
            <a:off x="958774" y="4926240"/>
            <a:ext cx="2225644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+R101bn</a:t>
            </a:r>
          </a:p>
          <a:p>
            <a:pPr algn="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 occupied</a:t>
            </a:r>
          </a:p>
          <a:p>
            <a:pPr algn="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change</a:t>
            </a:r>
            <a:endParaRPr lang="en-US" sz="9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C80B82-B483-FE3F-A050-92D7613A12FE}"/>
              </a:ext>
            </a:extLst>
          </p:cNvPr>
          <p:cNvSpPr txBox="1"/>
          <p:nvPr/>
        </p:nvSpPr>
        <p:spPr>
          <a:xfrm>
            <a:off x="504598" y="1152523"/>
            <a:ext cx="269252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+R125bn</a:t>
            </a:r>
          </a:p>
          <a:p>
            <a:pPr algn="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Income and Expenditure Survey</a:t>
            </a:r>
          </a:p>
          <a:p>
            <a:pPr algn="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data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E60EF7-5EAE-4578-0CFA-D2709FFF6338}"/>
              </a:ext>
            </a:extLst>
          </p:cNvPr>
          <p:cNvSpPr txBox="1"/>
          <p:nvPr/>
        </p:nvSpPr>
        <p:spPr>
          <a:xfrm>
            <a:off x="533604" y="3028689"/>
            <a:ext cx="269252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+R89bn</a:t>
            </a:r>
          </a:p>
          <a:p>
            <a:pPr algn="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Non-observed economy</a:t>
            </a:r>
          </a:p>
          <a:p>
            <a:pPr algn="r"/>
            <a:r>
              <a: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methodology</a:t>
            </a:r>
          </a:p>
        </p:txBody>
      </p:sp>
    </p:spTree>
    <p:extLst>
      <p:ext uri="{BB962C8B-B14F-4D97-AF65-F5344CB8AC3E}">
        <p14:creationId xmlns:p14="http://schemas.microsoft.com/office/powerpoint/2010/main" val="2463739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C5E77-C96C-DE4D-F923-3B1D04B7D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DDDE30E1-758F-2193-3D6E-C8225469C6B4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20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7DF355-A1EF-809A-3400-ED56AA595C55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Expenditure on GDP: Household consumption expenditure in the 2022 base year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516B19-D9D1-040E-3E74-3AE7F4D19FC1}"/>
              </a:ext>
            </a:extLst>
          </p:cNvPr>
          <p:cNvSpPr txBox="1"/>
          <p:nvPr/>
        </p:nvSpPr>
        <p:spPr>
          <a:xfrm>
            <a:off x="758" y="573539"/>
            <a:ext cx="117467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between previous and revised estimates for household consumption expenditure components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F5D813-1477-2A82-1BB4-C8EFC6F48D28}"/>
              </a:ext>
            </a:extLst>
          </p:cNvPr>
          <p:cNvSpPr/>
          <p:nvPr/>
        </p:nvSpPr>
        <p:spPr>
          <a:xfrm>
            <a:off x="-25087" y="5711089"/>
            <a:ext cx="62068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current prices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000000-0008-0000-04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9023847"/>
              </p:ext>
            </p:extLst>
          </p:nvPr>
        </p:nvGraphicFramePr>
        <p:xfrm>
          <a:off x="1028857" y="772458"/>
          <a:ext cx="9609354" cy="5245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0000000-0008-0000-0400-000007000000}"/>
              </a:ext>
            </a:extLst>
          </p:cNvPr>
          <p:cNvCxnSpPr>
            <a:cxnSpLocks/>
          </p:cNvCxnSpPr>
          <p:nvPr/>
        </p:nvCxnSpPr>
        <p:spPr>
          <a:xfrm>
            <a:off x="5832497" y="992219"/>
            <a:ext cx="0" cy="4842362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576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16CE6-2C2F-C32F-6E87-6A10A9EF9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84E3266C-8DD0-7020-E793-6E0F1A6275EE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21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0E8FB8-5CCA-E04D-6998-D8F1E5CA0C5D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 by expenditure: Component growth rates, 2015–2025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EB0DA3-14C1-E15B-A703-AF69F28575EA}"/>
              </a:ext>
            </a:extLst>
          </p:cNvPr>
          <p:cNvSpPr txBox="1"/>
          <p:nvPr/>
        </p:nvSpPr>
        <p:spPr>
          <a:xfrm>
            <a:off x="2513243" y="1211079"/>
            <a:ext cx="1044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Household consumption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2870CB-5C32-69C3-2182-1D36A1BB332C}"/>
              </a:ext>
            </a:extLst>
          </p:cNvPr>
          <p:cNvSpPr txBox="1"/>
          <p:nvPr/>
        </p:nvSpPr>
        <p:spPr>
          <a:xfrm>
            <a:off x="3855505" y="1211079"/>
            <a:ext cx="1044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 consumption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AF818A5-471E-D373-A478-CAB8381A0B04}"/>
              </a:ext>
            </a:extLst>
          </p:cNvPr>
          <p:cNvSpPr txBox="1"/>
          <p:nvPr/>
        </p:nvSpPr>
        <p:spPr>
          <a:xfrm>
            <a:off x="5278457" y="1211079"/>
            <a:ext cx="101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Capital formation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5B8783-23E1-8E9E-DEB7-C2E763DFA460}"/>
              </a:ext>
            </a:extLst>
          </p:cNvPr>
          <p:cNvSpPr txBox="1"/>
          <p:nvPr/>
        </p:nvSpPr>
        <p:spPr>
          <a:xfrm>
            <a:off x="6627451" y="1349579"/>
            <a:ext cx="10708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5EAF8F1-0486-0461-0682-6DA04E28457A}"/>
              </a:ext>
            </a:extLst>
          </p:cNvPr>
          <p:cNvSpPr txBox="1"/>
          <p:nvPr/>
        </p:nvSpPr>
        <p:spPr>
          <a:xfrm>
            <a:off x="8050106" y="1349579"/>
            <a:ext cx="1018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BAF315-0257-6E6A-DF39-5772F01B10F6}"/>
              </a:ext>
            </a:extLst>
          </p:cNvPr>
          <p:cNvSpPr txBox="1"/>
          <p:nvPr/>
        </p:nvSpPr>
        <p:spPr>
          <a:xfrm>
            <a:off x="3312195" y="825703"/>
            <a:ext cx="48903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lang="en-US" sz="11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▬</a:t>
            </a:r>
            <a:r>
              <a: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Previous (based on 2015 prices)    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⋯</a:t>
            </a:r>
            <a:r>
              <a:rPr 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Revised (based on 2022 prices)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BF1FBC-4295-7E72-5E2C-D2524FA68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330" y="1448602"/>
            <a:ext cx="7230534" cy="439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49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6C66F-23B3-A8CE-7DA2-A2E492497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41170F-9352-F918-150D-060017A51B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4314" y="-1"/>
            <a:ext cx="5353247" cy="5554879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C3A9D07F-0110-CE03-0F97-775782F7077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5958113"/>
          </a:xfrm>
          <a:custGeom>
            <a:avLst/>
            <a:gdLst>
              <a:gd name="csX0" fmla="*/ 0 w 12192000"/>
              <a:gd name="csY0" fmla="*/ 0 h 5958113"/>
              <a:gd name="csX1" fmla="*/ 8356174 w 12192000"/>
              <a:gd name="csY1" fmla="*/ 0 h 5958113"/>
              <a:gd name="csX2" fmla="*/ 8285530 w 12192000"/>
              <a:gd name="csY2" fmla="*/ 93370 h 5958113"/>
              <a:gd name="csX3" fmla="*/ 7721600 w 12192000"/>
              <a:gd name="csY3" fmla="*/ 1918052 h 5958113"/>
              <a:gd name="csX4" fmla="*/ 11023600 w 12192000"/>
              <a:gd name="csY4" fmla="*/ 5181601 h 5958113"/>
              <a:gd name="csX5" fmla="*/ 12005514 w 12192000"/>
              <a:gd name="csY5" fmla="*/ 5034878 h 5958113"/>
              <a:gd name="csX6" fmla="*/ 12192000 w 12192000"/>
              <a:gd name="csY6" fmla="*/ 4967418 h 5958113"/>
              <a:gd name="csX7" fmla="*/ 12192000 w 12192000"/>
              <a:gd name="csY7" fmla="*/ 5958113 h 5958113"/>
              <a:gd name="csX8" fmla="*/ 0 w 12192000"/>
              <a:gd name="csY8" fmla="*/ 5958113 h 59581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192000" h="5958113">
                <a:moveTo>
                  <a:pt x="0" y="0"/>
                </a:moveTo>
                <a:lnTo>
                  <a:pt x="8356174" y="0"/>
                </a:lnTo>
                <a:lnTo>
                  <a:pt x="8285530" y="93370"/>
                </a:lnTo>
                <a:cubicBezTo>
                  <a:pt x="7929494" y="614236"/>
                  <a:pt x="7721600" y="1242149"/>
                  <a:pt x="7721600" y="1918052"/>
                </a:cubicBezTo>
                <a:cubicBezTo>
                  <a:pt x="7721600" y="3720461"/>
                  <a:pt x="9199956" y="5181601"/>
                  <a:pt x="11023600" y="5181601"/>
                </a:cubicBezTo>
                <a:cubicBezTo>
                  <a:pt x="11365533" y="5181601"/>
                  <a:pt x="11695327" y="5130234"/>
                  <a:pt x="12005514" y="5034878"/>
                </a:cubicBezTo>
                <a:lnTo>
                  <a:pt x="12192000" y="4967418"/>
                </a:lnTo>
                <a:lnTo>
                  <a:pt x="12192000" y="5958113"/>
                </a:lnTo>
                <a:lnTo>
                  <a:pt x="0" y="5958113"/>
                </a:lnTo>
                <a:close/>
              </a:path>
            </a:pathLst>
          </a:custGeom>
        </p:spPr>
      </p:pic>
      <p:sp>
        <p:nvSpPr>
          <p:cNvPr id="143" name="Free-form: Shape 142">
            <a:extLst>
              <a:ext uri="{FF2B5EF4-FFF2-40B4-BE49-F238E27FC236}">
                <a16:creationId xmlns:a16="http://schemas.microsoft.com/office/drawing/2014/main" id="{0BE039E3-09C1-C0DC-4419-CD08E7E411B2}"/>
              </a:ext>
            </a:extLst>
          </p:cNvPr>
          <p:cNvSpPr/>
          <p:nvPr/>
        </p:nvSpPr>
        <p:spPr>
          <a:xfrm>
            <a:off x="7237167" y="-4241"/>
            <a:ext cx="4963886" cy="5525133"/>
          </a:xfrm>
          <a:custGeom>
            <a:avLst/>
            <a:gdLst/>
            <a:ahLst/>
            <a:cxnLst/>
            <a:rect l="l" t="t" r="r" b="b"/>
            <a:pathLst>
              <a:path w="4963886" h="5602517">
                <a:moveTo>
                  <a:pt x="784738" y="0"/>
                </a:moveTo>
                <a:lnTo>
                  <a:pt x="1128060" y="0"/>
                </a:lnTo>
                <a:lnTo>
                  <a:pt x="1057416" y="94678"/>
                </a:lnTo>
                <a:cubicBezTo>
                  <a:pt x="701380" y="622839"/>
                  <a:pt x="493486" y="1259546"/>
                  <a:pt x="493486" y="1944916"/>
                </a:cubicBezTo>
                <a:cubicBezTo>
                  <a:pt x="493486" y="3772569"/>
                  <a:pt x="1971842" y="5254174"/>
                  <a:pt x="3795486" y="5254174"/>
                </a:cubicBezTo>
                <a:cubicBezTo>
                  <a:pt x="4137419" y="5254174"/>
                  <a:pt x="4467213" y="5202087"/>
                  <a:pt x="4777400" y="5105396"/>
                </a:cubicBezTo>
                <a:lnTo>
                  <a:pt x="4963886" y="5036991"/>
                </a:lnTo>
                <a:lnTo>
                  <a:pt x="4963886" y="5214867"/>
                </a:lnTo>
                <a:lnTo>
                  <a:pt x="4718353" y="5333905"/>
                </a:lnTo>
                <a:cubicBezTo>
                  <a:pt x="4312020" y="5506871"/>
                  <a:pt x="3865280" y="5602517"/>
                  <a:pt x="3396343" y="5602517"/>
                </a:cubicBezTo>
                <a:cubicBezTo>
                  <a:pt x="1520595" y="5602517"/>
                  <a:pt x="0" y="4072175"/>
                  <a:pt x="0" y="2184402"/>
                </a:cubicBezTo>
                <a:cubicBezTo>
                  <a:pt x="0" y="1358501"/>
                  <a:pt x="291052" y="601015"/>
                  <a:pt x="775560" y="10163"/>
                </a:cubicBezTo>
                <a:lnTo>
                  <a:pt x="784738" y="0"/>
                </a:lnTo>
                <a:close/>
              </a:path>
            </a:pathLst>
          </a:custGeom>
          <a:solidFill>
            <a:srgbClr val="363D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A9861B6B-4279-BB92-AB3D-259C8DD0BB91}"/>
              </a:ext>
            </a:extLst>
          </p:cNvPr>
          <p:cNvSpPr>
            <a:spLocks noChangeAspect="1"/>
          </p:cNvSpPr>
          <p:nvPr/>
        </p:nvSpPr>
        <p:spPr>
          <a:xfrm>
            <a:off x="4977303" y="4385359"/>
            <a:ext cx="1252714" cy="1252706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84FA8EBB-6B7B-6A01-A2C8-555F0D991A0C}"/>
              </a:ext>
            </a:extLst>
          </p:cNvPr>
          <p:cNvSpPr>
            <a:spLocks noChangeAspect="1"/>
          </p:cNvSpPr>
          <p:nvPr/>
        </p:nvSpPr>
        <p:spPr>
          <a:xfrm>
            <a:off x="3648101" y="4061466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B4F3798C-02EE-FFD8-38EE-6CBF611F1066}"/>
              </a:ext>
            </a:extLst>
          </p:cNvPr>
          <p:cNvSpPr>
            <a:spLocks noChangeAspect="1"/>
          </p:cNvSpPr>
          <p:nvPr/>
        </p:nvSpPr>
        <p:spPr>
          <a:xfrm>
            <a:off x="5244191" y="3289101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B9E641C9-5A34-533F-38A7-809A2D603ED1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22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8E6E572-5B2D-614C-F755-9829738AA2B3}"/>
              </a:ext>
            </a:extLst>
          </p:cNvPr>
          <p:cNvSpPr/>
          <p:nvPr/>
        </p:nvSpPr>
        <p:spPr>
          <a:xfrm>
            <a:off x="-15562" y="5688229"/>
            <a:ext cx="384517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Photo: Tanya Paquet, unsplash.com</a:t>
            </a:r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A3402A60-A231-9E5B-5F10-98270B28D95A}"/>
              </a:ext>
            </a:extLst>
          </p:cNvPr>
          <p:cNvSpPr/>
          <p:nvPr/>
        </p:nvSpPr>
        <p:spPr>
          <a:xfrm>
            <a:off x="336846" y="1885949"/>
            <a:ext cx="6242010" cy="647701"/>
          </a:xfrm>
          <a:custGeom>
            <a:avLst/>
            <a:gdLst>
              <a:gd name="csX0" fmla="*/ 454118 w 6242010"/>
              <a:gd name="csY0" fmla="*/ 0 h 576382"/>
              <a:gd name="csX1" fmla="*/ 1763558 w 6242010"/>
              <a:gd name="csY1" fmla="*/ 0 h 576382"/>
              <a:gd name="csX2" fmla="*/ 2465798 w 6242010"/>
              <a:gd name="csY2" fmla="*/ 0 h 576382"/>
              <a:gd name="csX3" fmla="*/ 3849330 w 6242010"/>
              <a:gd name="csY3" fmla="*/ 0 h 576382"/>
              <a:gd name="csX4" fmla="*/ 4334742 w 6242010"/>
              <a:gd name="csY4" fmla="*/ 0 h 576382"/>
              <a:gd name="csX5" fmla="*/ 5861010 w 6242010"/>
              <a:gd name="csY5" fmla="*/ 0 h 576382"/>
              <a:gd name="csX6" fmla="*/ 5861010 w 6242010"/>
              <a:gd name="csY6" fmla="*/ 2 h 576382"/>
              <a:gd name="csX7" fmla="*/ 5961611 w 6242010"/>
              <a:gd name="csY7" fmla="*/ 2 h 576382"/>
              <a:gd name="csX8" fmla="*/ 6242010 w 6242010"/>
              <a:gd name="csY8" fmla="*/ 288192 h 576382"/>
              <a:gd name="csX9" fmla="*/ 5961611 w 6242010"/>
              <a:gd name="csY9" fmla="*/ 576382 h 576382"/>
              <a:gd name="csX10" fmla="*/ 5681212 w 6242010"/>
              <a:gd name="csY10" fmla="*/ 576382 h 576382"/>
              <a:gd name="csX11" fmla="*/ 5681212 w 6242010"/>
              <a:gd name="csY11" fmla="*/ 576381 h 576382"/>
              <a:gd name="csX12" fmla="*/ 4334742 w 6242010"/>
              <a:gd name="csY12" fmla="*/ 576381 h 576382"/>
              <a:gd name="csX13" fmla="*/ 4334742 w 6242010"/>
              <a:gd name="csY13" fmla="*/ 576382 h 576382"/>
              <a:gd name="csX14" fmla="*/ 3956010 w 6242010"/>
              <a:gd name="csY14" fmla="*/ 576382 h 576382"/>
              <a:gd name="csX15" fmla="*/ 3675611 w 6242010"/>
              <a:gd name="csY15" fmla="*/ 576382 h 576382"/>
              <a:gd name="csX16" fmla="*/ 2566399 w 6242010"/>
              <a:gd name="csY16" fmla="*/ 576382 h 576382"/>
              <a:gd name="csX17" fmla="*/ 2286000 w 6242010"/>
              <a:gd name="csY17" fmla="*/ 576382 h 576382"/>
              <a:gd name="csX18" fmla="*/ 1763558 w 6242010"/>
              <a:gd name="csY18" fmla="*/ 576382 h 576382"/>
              <a:gd name="csX19" fmla="*/ 1763558 w 6242010"/>
              <a:gd name="csY19" fmla="*/ 576381 h 576382"/>
              <a:gd name="csX20" fmla="*/ 560798 w 6242010"/>
              <a:gd name="csY20" fmla="*/ 576381 h 576382"/>
              <a:gd name="csX21" fmla="*/ 560798 w 6242010"/>
              <a:gd name="csY21" fmla="*/ 576382 h 576382"/>
              <a:gd name="csX22" fmla="*/ 280399 w 6242010"/>
              <a:gd name="csY22" fmla="*/ 576382 h 576382"/>
              <a:gd name="csX23" fmla="*/ 0 w 6242010"/>
              <a:gd name="csY23" fmla="*/ 288192 h 576382"/>
              <a:gd name="csX24" fmla="*/ 280399 w 6242010"/>
              <a:gd name="csY24" fmla="*/ 2 h 576382"/>
              <a:gd name="csX25" fmla="*/ 454118 w 6242010"/>
              <a:gd name="csY25" fmla="*/ 2 h 576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242010" h="576382">
                <a:moveTo>
                  <a:pt x="454118" y="0"/>
                </a:moveTo>
                <a:lnTo>
                  <a:pt x="1763558" y="0"/>
                </a:lnTo>
                <a:lnTo>
                  <a:pt x="2465798" y="0"/>
                </a:lnTo>
                <a:lnTo>
                  <a:pt x="3849330" y="0"/>
                </a:lnTo>
                <a:lnTo>
                  <a:pt x="4334742" y="0"/>
                </a:lnTo>
                <a:lnTo>
                  <a:pt x="5861010" y="0"/>
                </a:lnTo>
                <a:lnTo>
                  <a:pt x="5861010" y="2"/>
                </a:lnTo>
                <a:lnTo>
                  <a:pt x="5961611" y="2"/>
                </a:lnTo>
                <a:cubicBezTo>
                  <a:pt x="6116471" y="2"/>
                  <a:pt x="6242010" y="129029"/>
                  <a:pt x="6242010" y="288192"/>
                </a:cubicBezTo>
                <a:cubicBezTo>
                  <a:pt x="6242010" y="447355"/>
                  <a:pt x="6116471" y="576382"/>
                  <a:pt x="5961611" y="576382"/>
                </a:cubicBezTo>
                <a:lnTo>
                  <a:pt x="5681212" y="576382"/>
                </a:lnTo>
                <a:lnTo>
                  <a:pt x="5681212" y="576381"/>
                </a:lnTo>
                <a:lnTo>
                  <a:pt x="4334742" y="576381"/>
                </a:lnTo>
                <a:lnTo>
                  <a:pt x="4334742" y="576382"/>
                </a:lnTo>
                <a:lnTo>
                  <a:pt x="3956010" y="576382"/>
                </a:lnTo>
                <a:lnTo>
                  <a:pt x="3675611" y="576382"/>
                </a:lnTo>
                <a:lnTo>
                  <a:pt x="2566399" y="576382"/>
                </a:lnTo>
                <a:lnTo>
                  <a:pt x="2286000" y="576382"/>
                </a:lnTo>
                <a:lnTo>
                  <a:pt x="1763558" y="576382"/>
                </a:lnTo>
                <a:lnTo>
                  <a:pt x="1763558" y="576381"/>
                </a:lnTo>
                <a:lnTo>
                  <a:pt x="560798" y="576381"/>
                </a:lnTo>
                <a:lnTo>
                  <a:pt x="560798" y="576382"/>
                </a:lnTo>
                <a:lnTo>
                  <a:pt x="280399" y="576382"/>
                </a:lnTo>
                <a:cubicBezTo>
                  <a:pt x="125539" y="576382"/>
                  <a:pt x="0" y="447355"/>
                  <a:pt x="0" y="288192"/>
                </a:cubicBezTo>
                <a:cubicBezTo>
                  <a:pt x="0" y="129029"/>
                  <a:pt x="125539" y="2"/>
                  <a:pt x="280399" y="2"/>
                </a:cubicBezTo>
                <a:lnTo>
                  <a:pt x="454118" y="2"/>
                </a:lnTo>
                <a:close/>
              </a:path>
            </a:pathLst>
          </a:custGeom>
          <a:solidFill>
            <a:srgbClr val="BD5B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CDF9A5-76B9-0A44-EC9B-7C303FE64C17}"/>
              </a:ext>
            </a:extLst>
          </p:cNvPr>
          <p:cNvSpPr txBox="1"/>
          <p:nvPr/>
        </p:nvSpPr>
        <p:spPr>
          <a:xfrm>
            <a:off x="125433" y="1963578"/>
            <a:ext cx="66648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The non-observed economy</a:t>
            </a:r>
          </a:p>
        </p:txBody>
      </p:sp>
    </p:spTree>
    <p:extLst>
      <p:ext uri="{BB962C8B-B14F-4D97-AF65-F5344CB8AC3E}">
        <p14:creationId xmlns:p14="http://schemas.microsoft.com/office/powerpoint/2010/main" val="1486950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581A9-861F-0CC6-8928-B6F5ACFB8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151C735-BFAA-5FDA-E1C6-653C28B7C0AC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non-observed economy</a:t>
            </a:r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4E3D824-AD56-D6A8-2506-134099268404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23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9EA7E346-D022-25EB-9F75-AA342C34E4E7}"/>
              </a:ext>
            </a:extLst>
          </p:cNvPr>
          <p:cNvSpPr/>
          <p:nvPr/>
        </p:nvSpPr>
        <p:spPr>
          <a:xfrm>
            <a:off x="2700141" y="1867439"/>
            <a:ext cx="6612356" cy="1220491"/>
          </a:xfrm>
          <a:prstGeom prst="roundRect">
            <a:avLst>
              <a:gd name="adj" fmla="val 2165"/>
            </a:avLst>
          </a:prstGeom>
          <a:solidFill>
            <a:srgbClr val="2B886D">
              <a:alpha val="6000"/>
            </a:srgbClr>
          </a:solidFill>
          <a:ln w="25400">
            <a:solidFill>
              <a:srgbClr val="2B886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3" name="Rectangle: Rounded Corners 3">
            <a:extLst>
              <a:ext uri="{FF2B5EF4-FFF2-40B4-BE49-F238E27FC236}">
                <a16:creationId xmlns:a16="http://schemas.microsoft.com/office/drawing/2014/main" id="{0CFF4F99-DD3C-6D43-F998-31D622A7908E}"/>
              </a:ext>
            </a:extLst>
          </p:cNvPr>
          <p:cNvSpPr/>
          <p:nvPr/>
        </p:nvSpPr>
        <p:spPr>
          <a:xfrm>
            <a:off x="2693570" y="3485650"/>
            <a:ext cx="6612356" cy="1220400"/>
          </a:xfrm>
          <a:prstGeom prst="roundRect">
            <a:avLst>
              <a:gd name="adj" fmla="val 2165"/>
            </a:avLst>
          </a:prstGeom>
          <a:solidFill>
            <a:srgbClr val="2B886D">
              <a:alpha val="6000"/>
            </a:srgbClr>
          </a:solidFill>
          <a:ln w="25400">
            <a:solidFill>
              <a:srgbClr val="2B886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DB7B8F9-D613-2403-EE07-3EEE1D2DBE87}"/>
              </a:ext>
            </a:extLst>
          </p:cNvPr>
          <p:cNvGrpSpPr/>
          <p:nvPr/>
        </p:nvGrpSpPr>
        <p:grpSpPr>
          <a:xfrm>
            <a:off x="2689291" y="1681173"/>
            <a:ext cx="2932980" cy="357526"/>
            <a:chOff x="0" y="488352"/>
            <a:chExt cx="5905500" cy="654648"/>
          </a:xfrm>
          <a:solidFill>
            <a:srgbClr val="2B886D"/>
          </a:solidFill>
        </p:grpSpPr>
        <p:sp>
          <p:nvSpPr>
            <p:cNvPr id="5" name="Freeform 25">
              <a:extLst>
                <a:ext uri="{FF2B5EF4-FFF2-40B4-BE49-F238E27FC236}">
                  <a16:creationId xmlns:a16="http://schemas.microsoft.com/office/drawing/2014/main" id="{63CBD7B5-8B27-8DCC-75BF-CA27DBC7096F}"/>
                </a:ext>
              </a:extLst>
            </p:cNvPr>
            <p:cNvSpPr/>
            <p:nvPr/>
          </p:nvSpPr>
          <p:spPr bwMode="auto">
            <a:xfrm>
              <a:off x="0" y="488352"/>
              <a:ext cx="5905500" cy="654648"/>
            </a:xfrm>
            <a:custGeom>
              <a:avLst/>
              <a:gdLst>
                <a:gd name="connsiteX0" fmla="*/ 0 w 3532472"/>
                <a:gd name="connsiteY0" fmla="*/ 0 h 537632"/>
                <a:gd name="connsiteX1" fmla="*/ 3442865 w 3532472"/>
                <a:gd name="connsiteY1" fmla="*/ 0 h 537632"/>
                <a:gd name="connsiteX2" fmla="*/ 3532472 w 3532472"/>
                <a:gd name="connsiteY2" fmla="*/ 89607 h 537632"/>
                <a:gd name="connsiteX3" fmla="*/ 3532472 w 3532472"/>
                <a:gd name="connsiteY3" fmla="*/ 448025 h 537632"/>
                <a:gd name="connsiteX4" fmla="*/ 3442865 w 3532472"/>
                <a:gd name="connsiteY4" fmla="*/ 537632 h 537632"/>
                <a:gd name="connsiteX5" fmla="*/ 0 w 3532472"/>
                <a:gd name="connsiteY5" fmla="*/ 537632 h 537632"/>
                <a:gd name="connsiteX6" fmla="*/ 0 w 3532472"/>
                <a:gd name="connsiteY6" fmla="*/ 0 h 53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2472" h="537632">
                  <a:moveTo>
                    <a:pt x="0" y="0"/>
                  </a:moveTo>
                  <a:lnTo>
                    <a:pt x="3442865" y="0"/>
                  </a:lnTo>
                  <a:cubicBezTo>
                    <a:pt x="3492354" y="0"/>
                    <a:pt x="3532472" y="40118"/>
                    <a:pt x="3532472" y="89607"/>
                  </a:cubicBezTo>
                  <a:lnTo>
                    <a:pt x="3532472" y="448025"/>
                  </a:lnTo>
                  <a:cubicBezTo>
                    <a:pt x="3532472" y="497514"/>
                    <a:pt x="3492354" y="537632"/>
                    <a:pt x="3442865" y="537632"/>
                  </a:cubicBezTo>
                  <a:lnTo>
                    <a:pt x="0" y="5376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ZA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F58E752-50D1-D16B-7E07-4539915E5EAD}"/>
                </a:ext>
              </a:extLst>
            </p:cNvPr>
            <p:cNvCxnSpPr/>
            <p:nvPr/>
          </p:nvCxnSpPr>
          <p:spPr>
            <a:xfrm>
              <a:off x="1588" y="488352"/>
              <a:ext cx="0" cy="654648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CF370D8-F841-2A8D-8077-AD3A8EDBECAA}"/>
              </a:ext>
            </a:extLst>
          </p:cNvPr>
          <p:cNvSpPr txBox="1"/>
          <p:nvPr/>
        </p:nvSpPr>
        <p:spPr>
          <a:xfrm>
            <a:off x="2687857" y="1693413"/>
            <a:ext cx="16269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definition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6AB80-4B04-FEAD-E771-360A691BCEF1}"/>
              </a:ext>
            </a:extLst>
          </p:cNvPr>
          <p:cNvSpPr/>
          <p:nvPr/>
        </p:nvSpPr>
        <p:spPr>
          <a:xfrm>
            <a:off x="2700139" y="2079106"/>
            <a:ext cx="6920111" cy="632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productive activities not included in basic data collection that is still within the production boundary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01A77A7-BEC4-875A-63B8-1CECB9E603AB}"/>
              </a:ext>
            </a:extLst>
          </p:cNvPr>
          <p:cNvGrpSpPr/>
          <p:nvPr/>
        </p:nvGrpSpPr>
        <p:grpSpPr>
          <a:xfrm>
            <a:off x="2685095" y="3328172"/>
            <a:ext cx="2937176" cy="357526"/>
            <a:chOff x="0" y="488352"/>
            <a:chExt cx="5905500" cy="654648"/>
          </a:xfrm>
          <a:solidFill>
            <a:srgbClr val="2B886D"/>
          </a:solidFill>
        </p:grpSpPr>
        <p:sp>
          <p:nvSpPr>
            <p:cNvPr id="10" name="Freeform 33">
              <a:extLst>
                <a:ext uri="{FF2B5EF4-FFF2-40B4-BE49-F238E27FC236}">
                  <a16:creationId xmlns:a16="http://schemas.microsoft.com/office/drawing/2014/main" id="{3D9A11F9-87E1-E777-4871-73ED64FFEB15}"/>
                </a:ext>
              </a:extLst>
            </p:cNvPr>
            <p:cNvSpPr/>
            <p:nvPr/>
          </p:nvSpPr>
          <p:spPr bwMode="auto">
            <a:xfrm>
              <a:off x="0" y="488352"/>
              <a:ext cx="5905500" cy="654648"/>
            </a:xfrm>
            <a:custGeom>
              <a:avLst/>
              <a:gdLst>
                <a:gd name="connsiteX0" fmla="*/ 0 w 3532472"/>
                <a:gd name="connsiteY0" fmla="*/ 0 h 537632"/>
                <a:gd name="connsiteX1" fmla="*/ 3442865 w 3532472"/>
                <a:gd name="connsiteY1" fmla="*/ 0 h 537632"/>
                <a:gd name="connsiteX2" fmla="*/ 3532472 w 3532472"/>
                <a:gd name="connsiteY2" fmla="*/ 89607 h 537632"/>
                <a:gd name="connsiteX3" fmla="*/ 3532472 w 3532472"/>
                <a:gd name="connsiteY3" fmla="*/ 448025 h 537632"/>
                <a:gd name="connsiteX4" fmla="*/ 3442865 w 3532472"/>
                <a:gd name="connsiteY4" fmla="*/ 537632 h 537632"/>
                <a:gd name="connsiteX5" fmla="*/ 0 w 3532472"/>
                <a:gd name="connsiteY5" fmla="*/ 537632 h 537632"/>
                <a:gd name="connsiteX6" fmla="*/ 0 w 3532472"/>
                <a:gd name="connsiteY6" fmla="*/ 0 h 53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2472" h="537632">
                  <a:moveTo>
                    <a:pt x="0" y="0"/>
                  </a:moveTo>
                  <a:lnTo>
                    <a:pt x="3442865" y="0"/>
                  </a:lnTo>
                  <a:cubicBezTo>
                    <a:pt x="3492354" y="0"/>
                    <a:pt x="3532472" y="40118"/>
                    <a:pt x="3532472" y="89607"/>
                  </a:cubicBezTo>
                  <a:lnTo>
                    <a:pt x="3532472" y="448025"/>
                  </a:lnTo>
                  <a:cubicBezTo>
                    <a:pt x="3532472" y="497514"/>
                    <a:pt x="3492354" y="537632"/>
                    <a:pt x="3442865" y="537632"/>
                  </a:cubicBezTo>
                  <a:lnTo>
                    <a:pt x="0" y="5376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ZA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4ADFB9A-32C1-667E-AB48-DBD0E5C4B6CE}"/>
                </a:ext>
              </a:extLst>
            </p:cNvPr>
            <p:cNvCxnSpPr/>
            <p:nvPr/>
          </p:nvCxnSpPr>
          <p:spPr>
            <a:xfrm>
              <a:off x="1588" y="488352"/>
              <a:ext cx="0" cy="654648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08CF445-A7A1-5026-4423-2E1BB7F49491}"/>
              </a:ext>
            </a:extLst>
          </p:cNvPr>
          <p:cNvSpPr txBox="1"/>
          <p:nvPr/>
        </p:nvSpPr>
        <p:spPr>
          <a:xfrm>
            <a:off x="2680332" y="3336829"/>
            <a:ext cx="11267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goal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114B8B-6BF9-C801-60F0-661AC7C44D42}"/>
              </a:ext>
            </a:extLst>
          </p:cNvPr>
          <p:cNvSpPr/>
          <p:nvPr/>
        </p:nvSpPr>
        <p:spPr>
          <a:xfrm>
            <a:off x="2700139" y="3679353"/>
            <a:ext cx="7091561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coverage of the production boundary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080900-6076-6411-9F5B-B3A4D98A83DB}"/>
              </a:ext>
            </a:extLst>
          </p:cNvPr>
          <p:cNvSpPr txBox="1"/>
          <p:nvPr/>
        </p:nvSpPr>
        <p:spPr>
          <a:xfrm>
            <a:off x="758" y="573539"/>
            <a:ext cx="11651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core definition did not change between SNA 1993 and SNA 2008</a:t>
            </a:r>
          </a:p>
        </p:txBody>
      </p:sp>
    </p:spTree>
    <p:extLst>
      <p:ext uri="{BB962C8B-B14F-4D97-AF65-F5344CB8AC3E}">
        <p14:creationId xmlns:p14="http://schemas.microsoft.com/office/powerpoint/2010/main" val="2146424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1DBFC-D9E8-4B2C-0D39-8DC400FC0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D6F22066-7A64-5C9B-D3D3-A7BCE7844986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24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51553AD-98D4-5A41-4F8A-847461F961E9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components of the non-observed economy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854F49-A71A-1E08-7E0E-8F4FD6A4F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378" y="635001"/>
            <a:ext cx="7747919" cy="516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045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23D70-A01E-9D18-F27B-52AD7F1B6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E8A9A91-02AD-DA85-D317-346D1ADCC1A8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Evolution of non-observed measurement in South Africa</a:t>
            </a:r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58BFCA3D-9B83-3B86-CDEF-4FFD87F4D11F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25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39B89988-8EF5-DBF5-D4AA-F5AEBC411012}"/>
              </a:ext>
            </a:extLst>
          </p:cNvPr>
          <p:cNvSpPr/>
          <p:nvPr/>
        </p:nvSpPr>
        <p:spPr>
          <a:xfrm>
            <a:off x="880106" y="1005616"/>
            <a:ext cx="10267200" cy="936000"/>
          </a:xfrm>
          <a:prstGeom prst="roundRect">
            <a:avLst>
              <a:gd name="adj" fmla="val 2165"/>
            </a:avLst>
          </a:prstGeom>
          <a:solidFill>
            <a:srgbClr val="226EA0">
              <a:alpha val="6000"/>
            </a:srgbClr>
          </a:solidFill>
          <a:ln w="25400">
            <a:solidFill>
              <a:srgbClr val="226E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3" name="Rectangle: Rounded Corners 3">
            <a:extLst>
              <a:ext uri="{FF2B5EF4-FFF2-40B4-BE49-F238E27FC236}">
                <a16:creationId xmlns:a16="http://schemas.microsoft.com/office/drawing/2014/main" id="{EB9E7BA6-A56F-36EC-0DA8-E804507C82A1}"/>
              </a:ext>
            </a:extLst>
          </p:cNvPr>
          <p:cNvSpPr/>
          <p:nvPr/>
        </p:nvSpPr>
        <p:spPr>
          <a:xfrm>
            <a:off x="893343" y="2256924"/>
            <a:ext cx="10267200" cy="936000"/>
          </a:xfrm>
          <a:prstGeom prst="roundRect">
            <a:avLst>
              <a:gd name="adj" fmla="val 2165"/>
            </a:avLst>
          </a:prstGeom>
          <a:solidFill>
            <a:srgbClr val="60508A">
              <a:alpha val="6000"/>
            </a:srgbClr>
          </a:solidFill>
          <a:ln w="25400">
            <a:solidFill>
              <a:srgbClr val="60508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79A55A-BEEB-E014-809A-4BDF975461C0}"/>
              </a:ext>
            </a:extLst>
          </p:cNvPr>
          <p:cNvGrpSpPr/>
          <p:nvPr/>
        </p:nvGrpSpPr>
        <p:grpSpPr>
          <a:xfrm>
            <a:off x="866840" y="776298"/>
            <a:ext cx="1682681" cy="357526"/>
            <a:chOff x="0" y="488352"/>
            <a:chExt cx="5905500" cy="654648"/>
          </a:xfrm>
          <a:solidFill>
            <a:srgbClr val="226EA0"/>
          </a:solidFill>
        </p:grpSpPr>
        <p:sp>
          <p:nvSpPr>
            <p:cNvPr id="5" name="Freeform 25">
              <a:extLst>
                <a:ext uri="{FF2B5EF4-FFF2-40B4-BE49-F238E27FC236}">
                  <a16:creationId xmlns:a16="http://schemas.microsoft.com/office/drawing/2014/main" id="{22091FD6-E33C-373D-13FA-96E6FE64736F}"/>
                </a:ext>
              </a:extLst>
            </p:cNvPr>
            <p:cNvSpPr/>
            <p:nvPr/>
          </p:nvSpPr>
          <p:spPr bwMode="auto">
            <a:xfrm>
              <a:off x="0" y="488352"/>
              <a:ext cx="5905500" cy="654648"/>
            </a:xfrm>
            <a:custGeom>
              <a:avLst/>
              <a:gdLst>
                <a:gd name="connsiteX0" fmla="*/ 0 w 3532472"/>
                <a:gd name="connsiteY0" fmla="*/ 0 h 537632"/>
                <a:gd name="connsiteX1" fmla="*/ 3442865 w 3532472"/>
                <a:gd name="connsiteY1" fmla="*/ 0 h 537632"/>
                <a:gd name="connsiteX2" fmla="*/ 3532472 w 3532472"/>
                <a:gd name="connsiteY2" fmla="*/ 89607 h 537632"/>
                <a:gd name="connsiteX3" fmla="*/ 3532472 w 3532472"/>
                <a:gd name="connsiteY3" fmla="*/ 448025 h 537632"/>
                <a:gd name="connsiteX4" fmla="*/ 3442865 w 3532472"/>
                <a:gd name="connsiteY4" fmla="*/ 537632 h 537632"/>
                <a:gd name="connsiteX5" fmla="*/ 0 w 3532472"/>
                <a:gd name="connsiteY5" fmla="*/ 537632 h 537632"/>
                <a:gd name="connsiteX6" fmla="*/ 0 w 3532472"/>
                <a:gd name="connsiteY6" fmla="*/ 0 h 53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2472" h="537632">
                  <a:moveTo>
                    <a:pt x="0" y="0"/>
                  </a:moveTo>
                  <a:lnTo>
                    <a:pt x="3442865" y="0"/>
                  </a:lnTo>
                  <a:cubicBezTo>
                    <a:pt x="3492354" y="0"/>
                    <a:pt x="3532472" y="40118"/>
                    <a:pt x="3532472" y="89607"/>
                  </a:cubicBezTo>
                  <a:lnTo>
                    <a:pt x="3532472" y="448025"/>
                  </a:lnTo>
                  <a:cubicBezTo>
                    <a:pt x="3532472" y="497514"/>
                    <a:pt x="3492354" y="537632"/>
                    <a:pt x="3442865" y="537632"/>
                  </a:cubicBezTo>
                  <a:lnTo>
                    <a:pt x="0" y="5376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ZA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36DBF60-B8C0-9AC4-B985-F1FBACAEC786}"/>
                </a:ext>
              </a:extLst>
            </p:cNvPr>
            <p:cNvCxnSpPr/>
            <p:nvPr/>
          </p:nvCxnSpPr>
          <p:spPr>
            <a:xfrm>
              <a:off x="1588" y="488352"/>
              <a:ext cx="0" cy="654648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C32A5DF-1C4C-7EA4-628F-43409D7C0B8B}"/>
              </a:ext>
            </a:extLst>
          </p:cNvPr>
          <p:cNvSpPr/>
          <p:nvPr/>
        </p:nvSpPr>
        <p:spPr>
          <a:xfrm>
            <a:off x="899914" y="1140628"/>
            <a:ext cx="7050293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Spaza shops; informal taxi transportation; subsistence agriculture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38AB9EA-CEC7-4155-CA4B-7D8DB14F6BB2}"/>
              </a:ext>
            </a:extLst>
          </p:cNvPr>
          <p:cNvGrpSpPr/>
          <p:nvPr/>
        </p:nvGrpSpPr>
        <p:grpSpPr>
          <a:xfrm>
            <a:off x="878520" y="2080397"/>
            <a:ext cx="1667830" cy="357526"/>
            <a:chOff x="0" y="488352"/>
            <a:chExt cx="5905500" cy="654648"/>
          </a:xfrm>
          <a:solidFill>
            <a:srgbClr val="60508A"/>
          </a:solidFill>
        </p:grpSpPr>
        <p:sp>
          <p:nvSpPr>
            <p:cNvPr id="10" name="Freeform 33">
              <a:extLst>
                <a:ext uri="{FF2B5EF4-FFF2-40B4-BE49-F238E27FC236}">
                  <a16:creationId xmlns:a16="http://schemas.microsoft.com/office/drawing/2014/main" id="{85ED510B-BFC1-0DA9-667F-A4660D67A1CF}"/>
                </a:ext>
              </a:extLst>
            </p:cNvPr>
            <p:cNvSpPr/>
            <p:nvPr/>
          </p:nvSpPr>
          <p:spPr bwMode="auto">
            <a:xfrm>
              <a:off x="0" y="488352"/>
              <a:ext cx="5905500" cy="654648"/>
            </a:xfrm>
            <a:custGeom>
              <a:avLst/>
              <a:gdLst>
                <a:gd name="connsiteX0" fmla="*/ 0 w 3532472"/>
                <a:gd name="connsiteY0" fmla="*/ 0 h 537632"/>
                <a:gd name="connsiteX1" fmla="*/ 3442865 w 3532472"/>
                <a:gd name="connsiteY1" fmla="*/ 0 h 537632"/>
                <a:gd name="connsiteX2" fmla="*/ 3532472 w 3532472"/>
                <a:gd name="connsiteY2" fmla="*/ 89607 h 537632"/>
                <a:gd name="connsiteX3" fmla="*/ 3532472 w 3532472"/>
                <a:gd name="connsiteY3" fmla="*/ 448025 h 537632"/>
                <a:gd name="connsiteX4" fmla="*/ 3442865 w 3532472"/>
                <a:gd name="connsiteY4" fmla="*/ 537632 h 537632"/>
                <a:gd name="connsiteX5" fmla="*/ 0 w 3532472"/>
                <a:gd name="connsiteY5" fmla="*/ 537632 h 537632"/>
                <a:gd name="connsiteX6" fmla="*/ 0 w 3532472"/>
                <a:gd name="connsiteY6" fmla="*/ 0 h 53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2472" h="537632">
                  <a:moveTo>
                    <a:pt x="0" y="0"/>
                  </a:moveTo>
                  <a:lnTo>
                    <a:pt x="3442865" y="0"/>
                  </a:lnTo>
                  <a:cubicBezTo>
                    <a:pt x="3492354" y="0"/>
                    <a:pt x="3532472" y="40118"/>
                    <a:pt x="3532472" y="89607"/>
                  </a:cubicBezTo>
                  <a:lnTo>
                    <a:pt x="3532472" y="448025"/>
                  </a:lnTo>
                  <a:cubicBezTo>
                    <a:pt x="3532472" y="497514"/>
                    <a:pt x="3492354" y="537632"/>
                    <a:pt x="3442865" y="537632"/>
                  </a:cubicBezTo>
                  <a:lnTo>
                    <a:pt x="0" y="5376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ZA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69AB6E1-534C-A10C-BFE5-625CEEC54953}"/>
                </a:ext>
              </a:extLst>
            </p:cNvPr>
            <p:cNvCxnSpPr/>
            <p:nvPr/>
          </p:nvCxnSpPr>
          <p:spPr>
            <a:xfrm>
              <a:off x="1588" y="488352"/>
              <a:ext cx="0" cy="654648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: Rounded Corners 3">
            <a:extLst>
              <a:ext uri="{FF2B5EF4-FFF2-40B4-BE49-F238E27FC236}">
                <a16:creationId xmlns:a16="http://schemas.microsoft.com/office/drawing/2014/main" id="{ABF060FD-FD36-7451-26BB-4F7003ADE060}"/>
              </a:ext>
            </a:extLst>
          </p:cNvPr>
          <p:cNvSpPr/>
          <p:nvPr/>
        </p:nvSpPr>
        <p:spPr>
          <a:xfrm>
            <a:off x="914290" y="3513725"/>
            <a:ext cx="10267200" cy="936000"/>
          </a:xfrm>
          <a:prstGeom prst="roundRect">
            <a:avLst>
              <a:gd name="adj" fmla="val 2165"/>
            </a:avLst>
          </a:prstGeom>
          <a:solidFill>
            <a:srgbClr val="145C7E">
              <a:alpha val="6000"/>
            </a:srgbClr>
          </a:solidFill>
          <a:ln w="25400">
            <a:solidFill>
              <a:srgbClr val="145C7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DB20F7D-9C9C-981E-11A0-A46CEE55B4E0}"/>
              </a:ext>
            </a:extLst>
          </p:cNvPr>
          <p:cNvGrpSpPr/>
          <p:nvPr/>
        </p:nvGrpSpPr>
        <p:grpSpPr>
          <a:xfrm>
            <a:off x="902642" y="3337198"/>
            <a:ext cx="1646879" cy="357526"/>
            <a:chOff x="0" y="488352"/>
            <a:chExt cx="5905500" cy="654648"/>
          </a:xfrm>
          <a:solidFill>
            <a:srgbClr val="145C7E"/>
          </a:solidFill>
        </p:grpSpPr>
        <p:sp>
          <p:nvSpPr>
            <p:cNvPr id="16" name="Freeform 29">
              <a:extLst>
                <a:ext uri="{FF2B5EF4-FFF2-40B4-BE49-F238E27FC236}">
                  <a16:creationId xmlns:a16="http://schemas.microsoft.com/office/drawing/2014/main" id="{996B40F9-25B0-3063-90E5-243FFFF07FCF}"/>
                </a:ext>
              </a:extLst>
            </p:cNvPr>
            <p:cNvSpPr/>
            <p:nvPr/>
          </p:nvSpPr>
          <p:spPr bwMode="auto">
            <a:xfrm>
              <a:off x="0" y="488352"/>
              <a:ext cx="5905500" cy="654648"/>
            </a:xfrm>
            <a:custGeom>
              <a:avLst/>
              <a:gdLst>
                <a:gd name="connsiteX0" fmla="*/ 0 w 3532472"/>
                <a:gd name="connsiteY0" fmla="*/ 0 h 537632"/>
                <a:gd name="connsiteX1" fmla="*/ 3442865 w 3532472"/>
                <a:gd name="connsiteY1" fmla="*/ 0 h 537632"/>
                <a:gd name="connsiteX2" fmla="*/ 3532472 w 3532472"/>
                <a:gd name="connsiteY2" fmla="*/ 89607 h 537632"/>
                <a:gd name="connsiteX3" fmla="*/ 3532472 w 3532472"/>
                <a:gd name="connsiteY3" fmla="*/ 448025 h 537632"/>
                <a:gd name="connsiteX4" fmla="*/ 3442865 w 3532472"/>
                <a:gd name="connsiteY4" fmla="*/ 537632 h 537632"/>
                <a:gd name="connsiteX5" fmla="*/ 0 w 3532472"/>
                <a:gd name="connsiteY5" fmla="*/ 537632 h 537632"/>
                <a:gd name="connsiteX6" fmla="*/ 0 w 3532472"/>
                <a:gd name="connsiteY6" fmla="*/ 0 h 53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2472" h="537632">
                  <a:moveTo>
                    <a:pt x="0" y="0"/>
                  </a:moveTo>
                  <a:lnTo>
                    <a:pt x="3442865" y="0"/>
                  </a:lnTo>
                  <a:cubicBezTo>
                    <a:pt x="3492354" y="0"/>
                    <a:pt x="3532472" y="40118"/>
                    <a:pt x="3532472" y="89607"/>
                  </a:cubicBezTo>
                  <a:lnTo>
                    <a:pt x="3532472" y="448025"/>
                  </a:lnTo>
                  <a:cubicBezTo>
                    <a:pt x="3532472" y="497514"/>
                    <a:pt x="3492354" y="537632"/>
                    <a:pt x="3442865" y="537632"/>
                  </a:cubicBezTo>
                  <a:lnTo>
                    <a:pt x="0" y="5376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ZA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0C5C5BE-647D-F7F1-6216-D98A7579EE2E}"/>
                </a:ext>
              </a:extLst>
            </p:cNvPr>
            <p:cNvCxnSpPr/>
            <p:nvPr/>
          </p:nvCxnSpPr>
          <p:spPr>
            <a:xfrm>
              <a:off x="1588" y="488352"/>
              <a:ext cx="0" cy="654648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F282817-D283-0A46-544B-A5CA61FC4DEB}"/>
              </a:ext>
            </a:extLst>
          </p:cNvPr>
          <p:cNvSpPr/>
          <p:nvPr/>
        </p:nvSpPr>
        <p:spPr>
          <a:xfrm>
            <a:off x="899914" y="3710396"/>
            <a:ext cx="10247391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Digital/gig related household services; informal water fetching; informal waste pickers and recycling; prostitution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AF8432-D72D-4CA0-8FA8-E300E262FFDD}"/>
              </a:ext>
            </a:extLst>
          </p:cNvPr>
          <p:cNvSpPr/>
          <p:nvPr/>
        </p:nvSpPr>
        <p:spPr>
          <a:xfrm>
            <a:off x="899914" y="2434545"/>
            <a:ext cx="10092994" cy="632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Unregistered construction workers; street hawkers and open markets; small-scale informal; manufacturing; backyard mechanics; informal catering, cooked food stalls;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shebeens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illegal transport</a:t>
            </a:r>
          </a:p>
        </p:txBody>
      </p:sp>
      <p:sp>
        <p:nvSpPr>
          <p:cNvPr id="22" name="Rectangle: Rounded Corners 3">
            <a:extLst>
              <a:ext uri="{FF2B5EF4-FFF2-40B4-BE49-F238E27FC236}">
                <a16:creationId xmlns:a16="http://schemas.microsoft.com/office/drawing/2014/main" id="{B227EF22-D98F-83B9-E3CF-B202F6BAD6EC}"/>
              </a:ext>
            </a:extLst>
          </p:cNvPr>
          <p:cNvSpPr/>
          <p:nvPr/>
        </p:nvSpPr>
        <p:spPr>
          <a:xfrm>
            <a:off x="914290" y="4798474"/>
            <a:ext cx="10267200" cy="936000"/>
          </a:xfrm>
          <a:prstGeom prst="roundRect">
            <a:avLst>
              <a:gd name="adj" fmla="val 2165"/>
            </a:avLst>
          </a:prstGeom>
          <a:solidFill>
            <a:srgbClr val="217367">
              <a:alpha val="6000"/>
            </a:srgbClr>
          </a:solidFill>
          <a:ln w="25400">
            <a:solidFill>
              <a:srgbClr val="21736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243BEAC-484F-776C-9F6C-F4186291E5F7}"/>
              </a:ext>
            </a:extLst>
          </p:cNvPr>
          <p:cNvGrpSpPr/>
          <p:nvPr/>
        </p:nvGrpSpPr>
        <p:grpSpPr>
          <a:xfrm>
            <a:off x="902642" y="4621947"/>
            <a:ext cx="1646879" cy="357526"/>
            <a:chOff x="0" y="488352"/>
            <a:chExt cx="5905500" cy="654648"/>
          </a:xfrm>
          <a:solidFill>
            <a:srgbClr val="217367"/>
          </a:solidFill>
        </p:grpSpPr>
        <p:sp>
          <p:nvSpPr>
            <p:cNvPr id="24" name="Freeform 29">
              <a:extLst>
                <a:ext uri="{FF2B5EF4-FFF2-40B4-BE49-F238E27FC236}">
                  <a16:creationId xmlns:a16="http://schemas.microsoft.com/office/drawing/2014/main" id="{A131526E-11E7-1782-720C-A61DF958B27B}"/>
                </a:ext>
              </a:extLst>
            </p:cNvPr>
            <p:cNvSpPr/>
            <p:nvPr/>
          </p:nvSpPr>
          <p:spPr bwMode="auto">
            <a:xfrm>
              <a:off x="0" y="488352"/>
              <a:ext cx="5905500" cy="654648"/>
            </a:xfrm>
            <a:custGeom>
              <a:avLst/>
              <a:gdLst>
                <a:gd name="connsiteX0" fmla="*/ 0 w 3532472"/>
                <a:gd name="connsiteY0" fmla="*/ 0 h 537632"/>
                <a:gd name="connsiteX1" fmla="*/ 3442865 w 3532472"/>
                <a:gd name="connsiteY1" fmla="*/ 0 h 537632"/>
                <a:gd name="connsiteX2" fmla="*/ 3532472 w 3532472"/>
                <a:gd name="connsiteY2" fmla="*/ 89607 h 537632"/>
                <a:gd name="connsiteX3" fmla="*/ 3532472 w 3532472"/>
                <a:gd name="connsiteY3" fmla="*/ 448025 h 537632"/>
                <a:gd name="connsiteX4" fmla="*/ 3442865 w 3532472"/>
                <a:gd name="connsiteY4" fmla="*/ 537632 h 537632"/>
                <a:gd name="connsiteX5" fmla="*/ 0 w 3532472"/>
                <a:gd name="connsiteY5" fmla="*/ 537632 h 537632"/>
                <a:gd name="connsiteX6" fmla="*/ 0 w 3532472"/>
                <a:gd name="connsiteY6" fmla="*/ 0 h 53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2472" h="537632">
                  <a:moveTo>
                    <a:pt x="0" y="0"/>
                  </a:moveTo>
                  <a:lnTo>
                    <a:pt x="3442865" y="0"/>
                  </a:lnTo>
                  <a:cubicBezTo>
                    <a:pt x="3492354" y="0"/>
                    <a:pt x="3532472" y="40118"/>
                    <a:pt x="3532472" y="89607"/>
                  </a:cubicBezTo>
                  <a:lnTo>
                    <a:pt x="3532472" y="448025"/>
                  </a:lnTo>
                  <a:cubicBezTo>
                    <a:pt x="3532472" y="497514"/>
                    <a:pt x="3492354" y="537632"/>
                    <a:pt x="3442865" y="537632"/>
                  </a:cubicBezTo>
                  <a:lnTo>
                    <a:pt x="0" y="5376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ZA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859A912-4739-6964-8141-9E0D5F89F622}"/>
                </a:ext>
              </a:extLst>
            </p:cNvPr>
            <p:cNvCxnSpPr/>
            <p:nvPr/>
          </p:nvCxnSpPr>
          <p:spPr>
            <a:xfrm>
              <a:off x="1588" y="488352"/>
              <a:ext cx="0" cy="654648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F73D6BEC-7CBE-57B8-9CF8-F895E07B5625}"/>
              </a:ext>
            </a:extLst>
          </p:cNvPr>
          <p:cNvSpPr/>
          <p:nvPr/>
        </p:nvSpPr>
        <p:spPr>
          <a:xfrm>
            <a:off x="899914" y="4985943"/>
            <a:ext cx="10098286" cy="632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Zama-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zamas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manufacturing of illegal, illicit and counterfeited products; own generation of electricity; e-hailing services; illegal gambling; online prostitution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C386566-A0CA-DEE5-D6AC-06F13F397EA8}"/>
              </a:ext>
            </a:extLst>
          </p:cNvPr>
          <p:cNvSpPr/>
          <p:nvPr/>
        </p:nvSpPr>
        <p:spPr>
          <a:xfrm>
            <a:off x="857581" y="777195"/>
            <a:ext cx="1495090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1995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6B23A3-5798-6EB9-52D4-2E9229AB1F44}"/>
              </a:ext>
            </a:extLst>
          </p:cNvPr>
          <p:cNvSpPr/>
          <p:nvPr/>
        </p:nvSpPr>
        <p:spPr>
          <a:xfrm>
            <a:off x="857581" y="2071872"/>
            <a:ext cx="1495090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F28A1B7-2F44-D440-F17F-0F92E29E3F79}"/>
              </a:ext>
            </a:extLst>
          </p:cNvPr>
          <p:cNvSpPr/>
          <p:nvPr/>
        </p:nvSpPr>
        <p:spPr>
          <a:xfrm>
            <a:off x="880108" y="3338421"/>
            <a:ext cx="1495090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463AB77-54A8-04AD-1207-2D6F4ECF2F39}"/>
              </a:ext>
            </a:extLst>
          </p:cNvPr>
          <p:cNvSpPr/>
          <p:nvPr/>
        </p:nvSpPr>
        <p:spPr>
          <a:xfrm>
            <a:off x="880108" y="4616253"/>
            <a:ext cx="1495090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4222794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DCB78-E1BE-36C3-B8CD-345494457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50EEF2A-ED39-614A-F6D8-6FAFABDC2543}"/>
              </a:ext>
            </a:extLst>
          </p:cNvPr>
          <p:cNvSpPr/>
          <p:nvPr/>
        </p:nvSpPr>
        <p:spPr>
          <a:xfrm>
            <a:off x="0" y="15240"/>
            <a:ext cx="12192000" cy="6842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E0CAF5-E41A-D139-9111-8CAC8498A978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benchmark year in more detail: Where is Stats SA measuring the non-observed economy? </a:t>
            </a:r>
          </a:p>
        </p:txBody>
      </p:sp>
      <p:sp>
        <p:nvSpPr>
          <p:cNvPr id="36" name="Slide Number Placeholder 8">
            <a:extLst>
              <a:ext uri="{FF2B5EF4-FFF2-40B4-BE49-F238E27FC236}">
                <a16:creationId xmlns:a16="http://schemas.microsoft.com/office/drawing/2014/main" id="{9B644806-AB8E-B8A1-ABCF-6B64DCB70AC7}"/>
              </a:ext>
            </a:extLst>
          </p:cNvPr>
          <p:cNvSpPr txBox="1">
            <a:spLocks/>
          </p:cNvSpPr>
          <p:nvPr/>
        </p:nvSpPr>
        <p:spPr>
          <a:xfrm>
            <a:off x="11647104" y="6508115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26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6455F2-47AA-08AD-C523-E150A6F9BA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2" t="795" r="663" b="1280"/>
          <a:stretch>
            <a:fillRect/>
          </a:stretch>
        </p:blipFill>
        <p:spPr>
          <a:xfrm>
            <a:off x="161924" y="838199"/>
            <a:ext cx="11832391" cy="5476875"/>
          </a:xfrm>
          <a:custGeom>
            <a:avLst/>
            <a:gdLst>
              <a:gd name="csX0" fmla="*/ 115687 w 11544300"/>
              <a:gd name="csY0" fmla="*/ 0 h 5343526"/>
              <a:gd name="csX1" fmla="*/ 11428613 w 11544300"/>
              <a:gd name="csY1" fmla="*/ 0 h 5343526"/>
              <a:gd name="csX2" fmla="*/ 11544300 w 11544300"/>
              <a:gd name="csY2" fmla="*/ 115687 h 5343526"/>
              <a:gd name="csX3" fmla="*/ 11544300 w 11544300"/>
              <a:gd name="csY3" fmla="*/ 5227839 h 5343526"/>
              <a:gd name="csX4" fmla="*/ 11428613 w 11544300"/>
              <a:gd name="csY4" fmla="*/ 5343526 h 5343526"/>
              <a:gd name="csX5" fmla="*/ 115687 w 11544300"/>
              <a:gd name="csY5" fmla="*/ 5343526 h 5343526"/>
              <a:gd name="csX6" fmla="*/ 0 w 11544300"/>
              <a:gd name="csY6" fmla="*/ 5227839 h 5343526"/>
              <a:gd name="csX7" fmla="*/ 0 w 11544300"/>
              <a:gd name="csY7" fmla="*/ 115687 h 5343526"/>
              <a:gd name="csX8" fmla="*/ 115687 w 11544300"/>
              <a:gd name="csY8" fmla="*/ 0 h 53435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544300" h="5343526">
                <a:moveTo>
                  <a:pt x="115687" y="0"/>
                </a:moveTo>
                <a:lnTo>
                  <a:pt x="11428613" y="0"/>
                </a:lnTo>
                <a:cubicBezTo>
                  <a:pt x="11492505" y="0"/>
                  <a:pt x="11544300" y="51795"/>
                  <a:pt x="11544300" y="115687"/>
                </a:cubicBezTo>
                <a:lnTo>
                  <a:pt x="11544300" y="5227839"/>
                </a:lnTo>
                <a:cubicBezTo>
                  <a:pt x="11544300" y="5291731"/>
                  <a:pt x="11492505" y="5343526"/>
                  <a:pt x="11428613" y="5343526"/>
                </a:cubicBezTo>
                <a:lnTo>
                  <a:pt x="115687" y="5343526"/>
                </a:lnTo>
                <a:cubicBezTo>
                  <a:pt x="51795" y="5343526"/>
                  <a:pt x="0" y="5291731"/>
                  <a:pt x="0" y="5227839"/>
                </a:cubicBezTo>
                <a:lnTo>
                  <a:pt x="0" y="115687"/>
                </a:lnTo>
                <a:cubicBezTo>
                  <a:pt x="0" y="51795"/>
                  <a:pt x="51795" y="0"/>
                  <a:pt x="115687" y="0"/>
                </a:cubicBezTo>
                <a:close/>
              </a:path>
            </a:pathLst>
          </a:cu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493952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4C7DA-95DF-E399-ABBF-35C38D052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DB36915D-3D87-B231-5E4F-DB038C35B21A}"/>
              </a:ext>
            </a:extLst>
          </p:cNvPr>
          <p:cNvSpPr/>
          <p:nvPr/>
        </p:nvSpPr>
        <p:spPr>
          <a:xfrm>
            <a:off x="7707197" y="3667647"/>
            <a:ext cx="673240" cy="462225"/>
          </a:xfrm>
          <a:custGeom>
            <a:avLst/>
            <a:gdLst>
              <a:gd name="csX0" fmla="*/ 0 w 673240"/>
              <a:gd name="csY0" fmla="*/ 602902 h 602902"/>
              <a:gd name="csX1" fmla="*/ 442128 w 673240"/>
              <a:gd name="csY1" fmla="*/ 602902 h 602902"/>
              <a:gd name="csX2" fmla="*/ 442128 w 673240"/>
              <a:gd name="csY2" fmla="*/ 0 h 602902"/>
              <a:gd name="csX3" fmla="*/ 673240 w 673240"/>
              <a:gd name="csY3" fmla="*/ 0 h 6029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73240" h="602902">
                <a:moveTo>
                  <a:pt x="0" y="602902"/>
                </a:moveTo>
                <a:lnTo>
                  <a:pt x="442128" y="602902"/>
                </a:lnTo>
                <a:lnTo>
                  <a:pt x="442128" y="0"/>
                </a:lnTo>
                <a:lnTo>
                  <a:pt x="673240" y="0"/>
                </a:lnTo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  <a:prstDash val="sysDash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0" name="Free-form: Shape 19">
            <a:extLst>
              <a:ext uri="{FF2B5EF4-FFF2-40B4-BE49-F238E27FC236}">
                <a16:creationId xmlns:a16="http://schemas.microsoft.com/office/drawing/2014/main" id="{A5413D45-0305-CAA2-80D1-79CB8E818520}"/>
              </a:ext>
            </a:extLst>
          </p:cNvPr>
          <p:cNvSpPr/>
          <p:nvPr/>
        </p:nvSpPr>
        <p:spPr>
          <a:xfrm>
            <a:off x="7707197" y="1929285"/>
            <a:ext cx="673240" cy="733508"/>
          </a:xfrm>
          <a:custGeom>
            <a:avLst/>
            <a:gdLst>
              <a:gd name="csX0" fmla="*/ 0 w 673240"/>
              <a:gd name="csY0" fmla="*/ 602902 h 602902"/>
              <a:gd name="csX1" fmla="*/ 442128 w 673240"/>
              <a:gd name="csY1" fmla="*/ 602902 h 602902"/>
              <a:gd name="csX2" fmla="*/ 442128 w 673240"/>
              <a:gd name="csY2" fmla="*/ 0 h 602902"/>
              <a:gd name="csX3" fmla="*/ 673240 w 673240"/>
              <a:gd name="csY3" fmla="*/ 0 h 6029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73240" h="602902">
                <a:moveTo>
                  <a:pt x="0" y="602902"/>
                </a:moveTo>
                <a:lnTo>
                  <a:pt x="442128" y="602902"/>
                </a:lnTo>
                <a:lnTo>
                  <a:pt x="442128" y="0"/>
                </a:lnTo>
                <a:lnTo>
                  <a:pt x="673240" y="0"/>
                </a:lnTo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  <a:prstDash val="sysDash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2" name="Free-form: Shape 21">
            <a:extLst>
              <a:ext uri="{FF2B5EF4-FFF2-40B4-BE49-F238E27FC236}">
                <a16:creationId xmlns:a16="http://schemas.microsoft.com/office/drawing/2014/main" id="{62A0ADC5-ADA1-20D7-D9FC-0F2219F38CFC}"/>
              </a:ext>
            </a:extLst>
          </p:cNvPr>
          <p:cNvSpPr/>
          <p:nvPr/>
        </p:nvSpPr>
        <p:spPr>
          <a:xfrm>
            <a:off x="7707197" y="4640826"/>
            <a:ext cx="673240" cy="242283"/>
          </a:xfrm>
          <a:custGeom>
            <a:avLst/>
            <a:gdLst>
              <a:gd name="csX0" fmla="*/ 0 w 673240"/>
              <a:gd name="csY0" fmla="*/ 602902 h 602902"/>
              <a:gd name="csX1" fmla="*/ 442128 w 673240"/>
              <a:gd name="csY1" fmla="*/ 602902 h 602902"/>
              <a:gd name="csX2" fmla="*/ 442128 w 673240"/>
              <a:gd name="csY2" fmla="*/ 0 h 602902"/>
              <a:gd name="csX3" fmla="*/ 673240 w 673240"/>
              <a:gd name="csY3" fmla="*/ 0 h 6029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73240" h="602902">
                <a:moveTo>
                  <a:pt x="0" y="602902"/>
                </a:moveTo>
                <a:lnTo>
                  <a:pt x="442128" y="602902"/>
                </a:lnTo>
                <a:lnTo>
                  <a:pt x="442128" y="0"/>
                </a:lnTo>
                <a:lnTo>
                  <a:pt x="673240" y="0"/>
                </a:lnTo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  <a:prstDash val="sysDash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F11684EC-00B8-FDFF-451D-9E69296F95D8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27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BC7B3FE-D8D0-D083-EBAD-16F94D5D3A52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of the non-observed economy over time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3E1282B-52E8-A4CA-0BB9-74832F4CEC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0364547"/>
              </p:ext>
            </p:extLst>
          </p:nvPr>
        </p:nvGraphicFramePr>
        <p:xfrm>
          <a:off x="509587" y="1368425"/>
          <a:ext cx="7576239" cy="4199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1E04AD8-0838-966A-DDE2-4C6445A82047}"/>
              </a:ext>
            </a:extLst>
          </p:cNvPr>
          <p:cNvSpPr txBox="1"/>
          <p:nvPr/>
        </p:nvSpPr>
        <p:spPr>
          <a:xfrm>
            <a:off x="772284" y="1061723"/>
            <a:ext cx="1304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1F7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Non-observed economy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2D96D7-7537-19F6-6358-B4BF262A9C50}"/>
              </a:ext>
            </a:extLst>
          </p:cNvPr>
          <p:cNvSpPr txBox="1"/>
          <p:nvPr/>
        </p:nvSpPr>
        <p:spPr>
          <a:xfrm>
            <a:off x="4023087" y="1061723"/>
            <a:ext cx="1304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1649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Observed economy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EA0778A-A07D-BBE7-AE3B-014E9AAD84ED}"/>
              </a:ext>
            </a:extLst>
          </p:cNvPr>
          <p:cNvCxnSpPr>
            <a:cxnSpLocks/>
          </p:cNvCxnSpPr>
          <p:nvPr/>
        </p:nvCxnSpPr>
        <p:spPr>
          <a:xfrm flipV="1">
            <a:off x="4675170" y="1492610"/>
            <a:ext cx="0" cy="228240"/>
          </a:xfrm>
          <a:prstGeom prst="line">
            <a:avLst/>
          </a:prstGeom>
          <a:ln w="19050">
            <a:solidFill>
              <a:srgbClr val="1649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31E573C-C7F4-E639-D62E-29200E7112FA}"/>
              </a:ext>
            </a:extLst>
          </p:cNvPr>
          <p:cNvCxnSpPr/>
          <p:nvPr/>
        </p:nvCxnSpPr>
        <p:spPr>
          <a:xfrm flipV="1">
            <a:off x="1424367" y="1492610"/>
            <a:ext cx="0" cy="228240"/>
          </a:xfrm>
          <a:prstGeom prst="line">
            <a:avLst/>
          </a:prstGeom>
          <a:ln w="19050">
            <a:solidFill>
              <a:srgbClr val="1F7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A1EF3AC-73E1-704B-0BDB-DD5978DFF1E8}"/>
              </a:ext>
            </a:extLst>
          </p:cNvPr>
          <p:cNvSpPr txBox="1"/>
          <p:nvPr/>
        </p:nvSpPr>
        <p:spPr>
          <a:xfrm>
            <a:off x="759" y="573539"/>
            <a:ext cx="10488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non-profit institutions are </a:t>
            </a:r>
            <a:r>
              <a:rPr lang="en-US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excluded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 non-observed economy accounted for </a:t>
            </a:r>
            <a:r>
              <a:rPr lang="en-US" sz="1600" b="1" dirty="0">
                <a:solidFill>
                  <a:srgbClr val="1F7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8,7%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economic activity in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8CF072-9453-D794-7B92-92D8EC61BB2C}"/>
              </a:ext>
            </a:extLst>
          </p:cNvPr>
          <p:cNvSpPr txBox="1"/>
          <p:nvPr/>
        </p:nvSpPr>
        <p:spPr>
          <a:xfrm>
            <a:off x="8321877" y="3542245"/>
            <a:ext cx="3132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</a:t>
            </a:r>
          </a:p>
          <a:p>
            <a:pPr algn="just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·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 Domestic economic boom allowed cash-heavy, unregistered micro-enterprises to flourish. 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· 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profitable small businesses were unmonitored.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1B9149-0BCA-D03E-3E7E-9934A27E4513}"/>
              </a:ext>
            </a:extLst>
          </p:cNvPr>
          <p:cNvSpPr txBox="1"/>
          <p:nvPr/>
        </p:nvSpPr>
        <p:spPr>
          <a:xfrm>
            <a:off x="8321877" y="1801018"/>
            <a:ext cx="32310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</a:p>
          <a:p>
            <a:pPr algn="just"/>
            <a:r>
              <a: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·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 Retail chains expanded into townships, complementing unrecorded local traders. </a:t>
            </a:r>
            <a:r>
              <a: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·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 FICA implementation and micro-business turnover taxes forced many entities to register formally.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F62264-0F4B-02B7-2BF8-6C249F54734D}"/>
              </a:ext>
            </a:extLst>
          </p:cNvPr>
          <p:cNvSpPr txBox="1"/>
          <p:nvPr/>
        </p:nvSpPr>
        <p:spPr>
          <a:xfrm>
            <a:off x="8321877" y="4514208"/>
            <a:ext cx="3132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2002</a:t>
            </a:r>
          </a:p>
          <a:p>
            <a:pPr algn="just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·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 Informal businesses and domestic workers were not registered.</a:t>
            </a:r>
          </a:p>
        </p:txBody>
      </p:sp>
    </p:spTree>
    <p:extLst>
      <p:ext uri="{BB962C8B-B14F-4D97-AF65-F5344CB8AC3E}">
        <p14:creationId xmlns:p14="http://schemas.microsoft.com/office/powerpoint/2010/main" val="4209991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98AF8-24F1-BC88-E2BD-C4DCA5D41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47EBC295-3E3D-E44C-583F-EDF2FF244FD5}"/>
              </a:ext>
            </a:extLst>
          </p:cNvPr>
          <p:cNvSpPr/>
          <p:nvPr/>
        </p:nvSpPr>
        <p:spPr>
          <a:xfrm>
            <a:off x="497852" y="3623231"/>
            <a:ext cx="5396400" cy="1988814"/>
          </a:xfrm>
          <a:prstGeom prst="roundRect">
            <a:avLst>
              <a:gd name="adj" fmla="val 2165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 dirty="0">
              <a:latin typeface="Arial" panose="020B0604020202020204" pitchFamily="34" charset="0"/>
            </a:endParaRP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6AFEB273-7AC9-E452-CF78-4C29EE3B24FC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28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433F778-26D3-E711-4B09-BC3AE3FE7960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of the non-observed economy over time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010B042-FB81-60EE-54BE-D46A7A76F0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014303"/>
              </p:ext>
            </p:extLst>
          </p:nvPr>
        </p:nvGraphicFramePr>
        <p:xfrm>
          <a:off x="931255" y="3997403"/>
          <a:ext cx="46332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Free-form: Shape 17">
            <a:extLst>
              <a:ext uri="{FF2B5EF4-FFF2-40B4-BE49-F238E27FC236}">
                <a16:creationId xmlns:a16="http://schemas.microsoft.com/office/drawing/2014/main" id="{E3AE53C1-6BF1-24FA-9F96-8A317868B049}"/>
              </a:ext>
            </a:extLst>
          </p:cNvPr>
          <p:cNvSpPr/>
          <p:nvPr/>
        </p:nvSpPr>
        <p:spPr>
          <a:xfrm>
            <a:off x="3187125" y="2943782"/>
            <a:ext cx="0" cy="586818"/>
          </a:xfrm>
          <a:custGeom>
            <a:avLst/>
            <a:gdLst>
              <a:gd name="csX0" fmla="*/ 0 w 0"/>
              <a:gd name="csY0" fmla="*/ 1123950 h 1123950"/>
              <a:gd name="csX1" fmla="*/ 0 w 0"/>
              <a:gd name="csY1" fmla="*/ 0 h 1123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h="1123950">
                <a:moveTo>
                  <a:pt x="0" y="112395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ash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D6D389-D0EC-143D-5A2C-000789A26785}"/>
              </a:ext>
            </a:extLst>
          </p:cNvPr>
          <p:cNvSpPr txBox="1"/>
          <p:nvPr/>
        </p:nvSpPr>
        <p:spPr>
          <a:xfrm>
            <a:off x="1503067" y="4074388"/>
            <a:ext cx="3518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(Non-profit </a:t>
            </a: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institutions </a:t>
            </a:r>
            <a:r>
              <a:rPr lang="en-US" sz="1200" i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excluded</a:t>
            </a: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NOE)*</a:t>
            </a:r>
          </a:p>
        </p:txBody>
      </p:sp>
      <p:sp>
        <p:nvSpPr>
          <p:cNvPr id="46" name="Free-form: Shape 45">
            <a:extLst>
              <a:ext uri="{FF2B5EF4-FFF2-40B4-BE49-F238E27FC236}">
                <a16:creationId xmlns:a16="http://schemas.microsoft.com/office/drawing/2014/main" id="{9FE221C2-3F22-CDC3-D426-DD59DAD8104D}"/>
              </a:ext>
            </a:extLst>
          </p:cNvPr>
          <p:cNvSpPr/>
          <p:nvPr/>
        </p:nvSpPr>
        <p:spPr>
          <a:xfrm flipH="1">
            <a:off x="6019800" y="3007282"/>
            <a:ext cx="3009900" cy="1640918"/>
          </a:xfrm>
          <a:custGeom>
            <a:avLst/>
            <a:gdLst>
              <a:gd name="csX0" fmla="*/ 3667125 w 3667125"/>
              <a:gd name="csY0" fmla="*/ 1466850 h 1466850"/>
              <a:gd name="csX1" fmla="*/ 0 w 3667125"/>
              <a:gd name="csY1" fmla="*/ 1466850 h 1466850"/>
              <a:gd name="csX2" fmla="*/ 0 w 3667125"/>
              <a:gd name="csY2" fmla="*/ 0 h 14668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667125" h="1466850">
                <a:moveTo>
                  <a:pt x="3667125" y="1466850"/>
                </a:moveTo>
                <a:lnTo>
                  <a:pt x="0" y="146685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ash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8381CF2-52A8-12BA-C26E-152105847A52}"/>
              </a:ext>
            </a:extLst>
          </p:cNvPr>
          <p:cNvSpPr/>
          <p:nvPr/>
        </p:nvSpPr>
        <p:spPr>
          <a:xfrm>
            <a:off x="6371974" y="862337"/>
            <a:ext cx="5396400" cy="1988814"/>
          </a:xfrm>
          <a:prstGeom prst="roundRect">
            <a:avLst>
              <a:gd name="adj" fmla="val 2165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 dirty="0">
              <a:latin typeface="Arial" panose="020B0604020202020204" pitchFamily="34" charset="0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1DB8128-673A-C204-5030-2BB526044B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2323670"/>
              </p:ext>
            </p:extLst>
          </p:nvPr>
        </p:nvGraphicFramePr>
        <p:xfrm>
          <a:off x="6745010" y="1255685"/>
          <a:ext cx="46332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DB55479A-4B93-F018-044C-267B88330BE2}"/>
              </a:ext>
            </a:extLst>
          </p:cNvPr>
          <p:cNvSpPr txBox="1"/>
          <p:nvPr/>
        </p:nvSpPr>
        <p:spPr>
          <a:xfrm>
            <a:off x="7335872" y="1317021"/>
            <a:ext cx="3416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(Non-profit institutions </a:t>
            </a:r>
            <a:r>
              <a:rPr lang="en-US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included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NOE)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C3CC8BC-A876-5790-71AA-2DAB37175EC8}"/>
              </a:ext>
            </a:extLst>
          </p:cNvPr>
          <p:cNvSpPr/>
          <p:nvPr/>
        </p:nvSpPr>
        <p:spPr>
          <a:xfrm>
            <a:off x="439543" y="862337"/>
            <a:ext cx="5396400" cy="1988814"/>
          </a:xfrm>
          <a:prstGeom prst="roundRect">
            <a:avLst>
              <a:gd name="adj" fmla="val 2165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 dirty="0">
              <a:latin typeface="Arial" panose="020B0604020202020204" pitchFamily="34" charset="0"/>
            </a:endParaRPr>
          </a:p>
        </p:txBody>
      </p: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AE4310B9-D645-A0B2-25C8-3864FB02C8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7930171"/>
              </p:ext>
            </p:extLst>
          </p:nvPr>
        </p:nvGraphicFramePr>
        <p:xfrm>
          <a:off x="848156" y="1285771"/>
          <a:ext cx="4633309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871B28B2-2409-B07B-3044-6EB4B6715FD4}"/>
              </a:ext>
            </a:extLst>
          </p:cNvPr>
          <p:cNvSpPr txBox="1"/>
          <p:nvPr/>
        </p:nvSpPr>
        <p:spPr>
          <a:xfrm>
            <a:off x="1386791" y="1352338"/>
            <a:ext cx="3494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(Non-profit institutions </a:t>
            </a:r>
            <a:r>
              <a:rPr lang="en-US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excluded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NOE)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D086639-7E61-23A2-6ABA-D3DEC43F2394}"/>
              </a:ext>
            </a:extLst>
          </p:cNvPr>
          <p:cNvSpPr txBox="1"/>
          <p:nvPr/>
        </p:nvSpPr>
        <p:spPr>
          <a:xfrm>
            <a:off x="483393" y="2566411"/>
            <a:ext cx="1130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Benchmarked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122C3E9-D34B-97C8-7107-CFA46E373187}"/>
              </a:ext>
            </a:extLst>
          </p:cNvPr>
          <p:cNvSpPr txBox="1"/>
          <p:nvPr/>
        </p:nvSpPr>
        <p:spPr>
          <a:xfrm>
            <a:off x="4525903" y="1024255"/>
            <a:ext cx="1304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1649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Observed economy</a:t>
            </a:r>
          </a:p>
        </p:txBody>
      </p:sp>
      <p:sp>
        <p:nvSpPr>
          <p:cNvPr id="51" name="Free-form: Shape 50">
            <a:extLst>
              <a:ext uri="{FF2B5EF4-FFF2-40B4-BE49-F238E27FC236}">
                <a16:creationId xmlns:a16="http://schemas.microsoft.com/office/drawing/2014/main" id="{3BB9BB0F-23CB-9DAE-B96E-A936022C12D9}"/>
              </a:ext>
            </a:extLst>
          </p:cNvPr>
          <p:cNvSpPr/>
          <p:nvPr/>
        </p:nvSpPr>
        <p:spPr>
          <a:xfrm>
            <a:off x="4911777" y="1407929"/>
            <a:ext cx="228600" cy="320040"/>
          </a:xfrm>
          <a:custGeom>
            <a:avLst/>
            <a:gdLst>
              <a:gd name="csX0" fmla="*/ 304800 w 304800"/>
              <a:gd name="csY0" fmla="*/ 0 h 320040"/>
              <a:gd name="csX1" fmla="*/ 304800 w 304800"/>
              <a:gd name="csY1" fmla="*/ 137160 h 320040"/>
              <a:gd name="csX2" fmla="*/ 0 w 304800"/>
              <a:gd name="csY2" fmla="*/ 137160 h 320040"/>
              <a:gd name="csX3" fmla="*/ 0 w 304800"/>
              <a:gd name="csY3" fmla="*/ 320040 h 3200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04800" h="320040">
                <a:moveTo>
                  <a:pt x="304800" y="0"/>
                </a:moveTo>
                <a:lnTo>
                  <a:pt x="304800" y="137160"/>
                </a:lnTo>
                <a:lnTo>
                  <a:pt x="0" y="137160"/>
                </a:lnTo>
                <a:lnTo>
                  <a:pt x="0" y="320040"/>
                </a:lnTo>
              </a:path>
            </a:pathLst>
          </a:custGeom>
          <a:ln w="19050">
            <a:solidFill>
              <a:srgbClr val="1649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4976449-110B-60A6-A852-BFA66042AAEE}"/>
              </a:ext>
            </a:extLst>
          </p:cNvPr>
          <p:cNvSpPr txBox="1"/>
          <p:nvPr/>
        </p:nvSpPr>
        <p:spPr>
          <a:xfrm>
            <a:off x="418218" y="996260"/>
            <a:ext cx="1304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1F7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Non-observed economy</a:t>
            </a:r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C8012902-355C-8D12-B206-88A00F6EE311}"/>
              </a:ext>
            </a:extLst>
          </p:cNvPr>
          <p:cNvSpPr/>
          <p:nvPr/>
        </p:nvSpPr>
        <p:spPr>
          <a:xfrm flipV="1">
            <a:off x="1063846" y="1378134"/>
            <a:ext cx="228600" cy="320040"/>
          </a:xfrm>
          <a:custGeom>
            <a:avLst/>
            <a:gdLst>
              <a:gd name="csX0" fmla="*/ 304800 w 304800"/>
              <a:gd name="csY0" fmla="*/ 0 h 320040"/>
              <a:gd name="csX1" fmla="*/ 304800 w 304800"/>
              <a:gd name="csY1" fmla="*/ 137160 h 320040"/>
              <a:gd name="csX2" fmla="*/ 0 w 304800"/>
              <a:gd name="csY2" fmla="*/ 137160 h 320040"/>
              <a:gd name="csX3" fmla="*/ 0 w 304800"/>
              <a:gd name="csY3" fmla="*/ 320040 h 3200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04800" h="320040">
                <a:moveTo>
                  <a:pt x="304800" y="0"/>
                </a:moveTo>
                <a:lnTo>
                  <a:pt x="304800" y="137160"/>
                </a:lnTo>
                <a:lnTo>
                  <a:pt x="0" y="137160"/>
                </a:lnTo>
                <a:lnTo>
                  <a:pt x="0" y="320040"/>
                </a:lnTo>
              </a:path>
            </a:pathLst>
          </a:custGeom>
          <a:ln w="19050">
            <a:solidFill>
              <a:srgbClr val="1F7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413562-482A-90C6-F300-D5300887CE1A}"/>
              </a:ext>
            </a:extLst>
          </p:cNvPr>
          <p:cNvSpPr/>
          <p:nvPr/>
        </p:nvSpPr>
        <p:spPr>
          <a:xfrm>
            <a:off x="-25087" y="5702622"/>
            <a:ext cx="94146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*For the 2015 benchmark year, a figure of 8,0% (that includes NPIs) was originally published. The 7,3% 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non-observed contribution without NPIs  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638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DDEC5-850E-D62F-CB64-D60F156AD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C7A7ECE-7040-D375-0ECB-301BB2B148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4608481"/>
              </p:ext>
            </p:extLst>
          </p:nvPr>
        </p:nvGraphicFramePr>
        <p:xfrm>
          <a:off x="965508" y="1310440"/>
          <a:ext cx="9817100" cy="452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4A635EA1-93B5-D4FA-374A-86E57CB1AFF6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29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6E6E5E-164D-81EB-4A47-DC556C77CC3A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of the non-observed economy in each industry in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00C88-BFD3-8D57-E056-45B72E49A324}"/>
              </a:ext>
            </a:extLst>
          </p:cNvPr>
          <p:cNvSpPr txBox="1"/>
          <p:nvPr/>
        </p:nvSpPr>
        <p:spPr>
          <a:xfrm>
            <a:off x="759" y="573539"/>
            <a:ext cx="79784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over a quarter of economic activity in the construction industry was non-observed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BF2B30-C2B8-3C24-3FEE-6EB2E8E764B7}"/>
              </a:ext>
            </a:extLst>
          </p:cNvPr>
          <p:cNvSpPr txBox="1"/>
          <p:nvPr/>
        </p:nvSpPr>
        <p:spPr>
          <a:xfrm>
            <a:off x="3140834" y="1105586"/>
            <a:ext cx="13041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1F7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Non-observed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C3F957-44C0-F5E2-41D4-AE14929F5304}"/>
              </a:ext>
            </a:extLst>
          </p:cNvPr>
          <p:cNvSpPr txBox="1"/>
          <p:nvPr/>
        </p:nvSpPr>
        <p:spPr>
          <a:xfrm>
            <a:off x="6950006" y="1105586"/>
            <a:ext cx="13041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1649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3552AA8-6C99-82E5-E31B-52210BCB5AAF}"/>
              </a:ext>
            </a:extLst>
          </p:cNvPr>
          <p:cNvCxnSpPr>
            <a:cxnSpLocks/>
          </p:cNvCxnSpPr>
          <p:nvPr/>
        </p:nvCxnSpPr>
        <p:spPr>
          <a:xfrm flipV="1">
            <a:off x="7602089" y="1345973"/>
            <a:ext cx="0" cy="228240"/>
          </a:xfrm>
          <a:prstGeom prst="line">
            <a:avLst/>
          </a:prstGeom>
          <a:ln w="19050">
            <a:solidFill>
              <a:srgbClr val="1649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AD21F9-EA02-8ACF-D134-798175F47972}"/>
              </a:ext>
            </a:extLst>
          </p:cNvPr>
          <p:cNvCxnSpPr/>
          <p:nvPr/>
        </p:nvCxnSpPr>
        <p:spPr>
          <a:xfrm flipV="1">
            <a:off x="3792917" y="1345973"/>
            <a:ext cx="0" cy="228240"/>
          </a:xfrm>
          <a:prstGeom prst="line">
            <a:avLst/>
          </a:prstGeom>
          <a:ln w="19050">
            <a:solidFill>
              <a:srgbClr val="1F7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2938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4D236-7013-89A6-D883-C5C2E1EC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E49D3A-95F9-3BD9-2876-653C2CD1CA83}"/>
              </a:ext>
            </a:extLst>
          </p:cNvPr>
          <p:cNvSpPr/>
          <p:nvPr/>
        </p:nvSpPr>
        <p:spPr>
          <a:xfrm>
            <a:off x="102321" y="1079672"/>
            <a:ext cx="2238708" cy="2527161"/>
          </a:xfrm>
          <a:prstGeom prst="rect">
            <a:avLst/>
          </a:prstGeom>
          <a:solidFill>
            <a:srgbClr val="4B5563"/>
          </a:solidFill>
          <a:ln w="10287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513FA2-B45C-B00B-A987-B2E2827FB0FD}"/>
              </a:ext>
            </a:extLst>
          </p:cNvPr>
          <p:cNvSpPr/>
          <p:nvPr/>
        </p:nvSpPr>
        <p:spPr>
          <a:xfrm>
            <a:off x="102321" y="3623085"/>
            <a:ext cx="2238708" cy="1982724"/>
          </a:xfrm>
          <a:prstGeom prst="rect">
            <a:avLst/>
          </a:prstGeom>
          <a:solidFill>
            <a:srgbClr val="1F7366"/>
          </a:solidFill>
          <a:ln w="10287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5C2F7F-18EC-8661-C2A8-45B1E4728420}"/>
              </a:ext>
            </a:extLst>
          </p:cNvPr>
          <p:cNvSpPr/>
          <p:nvPr/>
        </p:nvSpPr>
        <p:spPr>
          <a:xfrm>
            <a:off x="2354849" y="1079672"/>
            <a:ext cx="1623754" cy="2348391"/>
          </a:xfrm>
          <a:prstGeom prst="rect">
            <a:avLst/>
          </a:prstGeom>
          <a:solidFill>
            <a:srgbClr val="1F7366"/>
          </a:solidFill>
          <a:ln w="10287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629497-2FA2-8220-5BC5-9F1D75AA2AC4}"/>
              </a:ext>
            </a:extLst>
          </p:cNvPr>
          <p:cNvSpPr/>
          <p:nvPr/>
        </p:nvSpPr>
        <p:spPr>
          <a:xfrm>
            <a:off x="3992423" y="1079672"/>
            <a:ext cx="1077897" cy="2348391"/>
          </a:xfrm>
          <a:prstGeom prst="rect">
            <a:avLst/>
          </a:prstGeom>
          <a:solidFill>
            <a:srgbClr val="1F7366"/>
          </a:solidFill>
          <a:ln w="10287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E21A5A-0D0E-35F8-C5B2-A2DBD81669DC}"/>
              </a:ext>
            </a:extLst>
          </p:cNvPr>
          <p:cNvSpPr/>
          <p:nvPr/>
        </p:nvSpPr>
        <p:spPr>
          <a:xfrm>
            <a:off x="5084138" y="1079672"/>
            <a:ext cx="808422" cy="2348391"/>
          </a:xfrm>
          <a:prstGeom prst="rect">
            <a:avLst/>
          </a:prstGeom>
          <a:solidFill>
            <a:srgbClr val="1F7366"/>
          </a:solidFill>
          <a:ln w="10287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CEBA42-3196-C341-9A59-3CED621E0626}"/>
              </a:ext>
            </a:extLst>
          </p:cNvPr>
          <p:cNvSpPr/>
          <p:nvPr/>
        </p:nvSpPr>
        <p:spPr>
          <a:xfrm>
            <a:off x="2354849" y="3444315"/>
            <a:ext cx="1734308" cy="1088873"/>
          </a:xfrm>
          <a:prstGeom prst="rect">
            <a:avLst/>
          </a:prstGeom>
          <a:solidFill>
            <a:srgbClr val="1F7366"/>
          </a:solidFill>
          <a:ln w="10287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7F73A5-410D-8B19-0AF7-7FD28A756248}"/>
              </a:ext>
            </a:extLst>
          </p:cNvPr>
          <p:cNvSpPr/>
          <p:nvPr/>
        </p:nvSpPr>
        <p:spPr>
          <a:xfrm>
            <a:off x="2354849" y="4549440"/>
            <a:ext cx="1734308" cy="1056370"/>
          </a:xfrm>
          <a:prstGeom prst="rect">
            <a:avLst/>
          </a:prstGeom>
          <a:solidFill>
            <a:srgbClr val="1F7366"/>
          </a:solidFill>
          <a:ln w="10287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5190653-0639-E06C-F87A-63E56B139962}"/>
              </a:ext>
            </a:extLst>
          </p:cNvPr>
          <p:cNvSpPr/>
          <p:nvPr/>
        </p:nvSpPr>
        <p:spPr>
          <a:xfrm>
            <a:off x="4102976" y="3444315"/>
            <a:ext cx="912066" cy="1576428"/>
          </a:xfrm>
          <a:prstGeom prst="rect">
            <a:avLst/>
          </a:prstGeom>
          <a:solidFill>
            <a:srgbClr val="6A788C"/>
          </a:solidFill>
          <a:ln w="10287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F0659BD-589F-841F-10D9-61273C52168F}"/>
              </a:ext>
            </a:extLst>
          </p:cNvPr>
          <p:cNvSpPr/>
          <p:nvPr/>
        </p:nvSpPr>
        <p:spPr>
          <a:xfrm>
            <a:off x="5028861" y="3444315"/>
            <a:ext cx="863699" cy="1576428"/>
          </a:xfrm>
          <a:prstGeom prst="rect">
            <a:avLst/>
          </a:prstGeom>
          <a:solidFill>
            <a:srgbClr val="1F7366"/>
          </a:solidFill>
          <a:ln w="10287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47C031E-6E20-A144-EADA-EDBA046C1D3A}"/>
              </a:ext>
            </a:extLst>
          </p:cNvPr>
          <p:cNvSpPr/>
          <p:nvPr/>
        </p:nvSpPr>
        <p:spPr>
          <a:xfrm>
            <a:off x="4102975" y="5036996"/>
            <a:ext cx="1789585" cy="568814"/>
          </a:xfrm>
          <a:prstGeom prst="rect">
            <a:avLst/>
          </a:prstGeom>
          <a:solidFill>
            <a:srgbClr val="1F7366"/>
          </a:solidFill>
          <a:ln w="10287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1BB948C0-CF73-ECF8-EE20-C56120790E63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30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FD0F96B-6BF2-9EB4-A760-823A71E2E0A6}"/>
              </a:ext>
            </a:extLst>
          </p:cNvPr>
          <p:cNvSpPr/>
          <p:nvPr/>
        </p:nvSpPr>
        <p:spPr>
          <a:xfrm>
            <a:off x="9525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Contributions to the formal and non-observed economies in 2022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A4876B-1FC4-9455-F277-CFAC099AFD4E}"/>
              </a:ext>
            </a:extLst>
          </p:cNvPr>
          <p:cNvSpPr txBox="1"/>
          <p:nvPr/>
        </p:nvSpPr>
        <p:spPr>
          <a:xfrm>
            <a:off x="508306" y="2112420"/>
            <a:ext cx="1426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21,0%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5E8A7D-3C3B-8E0D-6B77-B480810A9389}"/>
              </a:ext>
            </a:extLst>
          </p:cNvPr>
          <p:cNvSpPr txBox="1"/>
          <p:nvPr/>
        </p:nvSpPr>
        <p:spPr>
          <a:xfrm>
            <a:off x="499038" y="4291281"/>
            <a:ext cx="1445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 &amp; communication 17,3%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085DAE-FB5E-D22D-FD14-DF45D1C69AA0}"/>
              </a:ext>
            </a:extLst>
          </p:cNvPr>
          <p:cNvSpPr txBox="1"/>
          <p:nvPr/>
        </p:nvSpPr>
        <p:spPr>
          <a:xfrm>
            <a:off x="2356849" y="2023035"/>
            <a:ext cx="1619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14,9%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1B901D-E66F-E3C8-66E7-97D521677A7D}"/>
              </a:ext>
            </a:extLst>
          </p:cNvPr>
          <p:cNvSpPr txBox="1"/>
          <p:nvPr/>
        </p:nvSpPr>
        <p:spPr>
          <a:xfrm>
            <a:off x="3850963" y="1930702"/>
            <a:ext cx="1360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services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9,6%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B7490C-0E65-EC98-C199-009167BB441D}"/>
              </a:ext>
            </a:extLst>
          </p:cNvPr>
          <p:cNvSpPr txBox="1"/>
          <p:nvPr/>
        </p:nvSpPr>
        <p:spPr>
          <a:xfrm>
            <a:off x="2416835" y="3757919"/>
            <a:ext cx="1610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Mining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7,4%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FC7F68D-242D-F774-EFE1-E4794CB02C79}"/>
              </a:ext>
            </a:extLst>
          </p:cNvPr>
          <p:cNvSpPr txBox="1"/>
          <p:nvPr/>
        </p:nvSpPr>
        <p:spPr>
          <a:xfrm>
            <a:off x="2549537" y="4846793"/>
            <a:ext cx="1344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 7,2%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8C41FD-9764-BBA7-5A1F-4F0DA579636A}"/>
              </a:ext>
            </a:extLst>
          </p:cNvPr>
          <p:cNvSpPr txBox="1"/>
          <p:nvPr/>
        </p:nvSpPr>
        <p:spPr>
          <a:xfrm>
            <a:off x="3926193" y="4017085"/>
            <a:ext cx="12656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Finance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5,7%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F64F9E3-9226-082D-EEA6-7386AE182CDF}"/>
              </a:ext>
            </a:extLst>
          </p:cNvPr>
          <p:cNvSpPr txBox="1"/>
          <p:nvPr/>
        </p:nvSpPr>
        <p:spPr>
          <a:xfrm>
            <a:off x="4962834" y="3932447"/>
            <a:ext cx="9957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Electricity, gas &amp; water 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5,4%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C5A94B5-106E-B186-1917-19F4C46FD025}"/>
              </a:ext>
            </a:extLst>
          </p:cNvPr>
          <p:cNvSpPr txBox="1"/>
          <p:nvPr/>
        </p:nvSpPr>
        <p:spPr>
          <a:xfrm>
            <a:off x="4301293" y="5105960"/>
            <a:ext cx="13929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4,0%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E76AFA6-7B87-1E8F-D29B-E918D7A9D324}"/>
              </a:ext>
            </a:extLst>
          </p:cNvPr>
          <p:cNvSpPr txBox="1"/>
          <p:nvPr/>
        </p:nvSpPr>
        <p:spPr>
          <a:xfrm>
            <a:off x="4921712" y="2038424"/>
            <a:ext cx="11332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Households 7,5%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12FDDD8-7ECD-B86E-9B6D-600494EC3595}"/>
              </a:ext>
            </a:extLst>
          </p:cNvPr>
          <p:cNvSpPr txBox="1"/>
          <p:nvPr/>
        </p:nvSpPr>
        <p:spPr>
          <a:xfrm>
            <a:off x="57909" y="744989"/>
            <a:ext cx="38448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1F7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Non-observed economy</a:t>
            </a:r>
            <a:r>
              <a:rPr lang="en-US" sz="1600" dirty="0">
                <a:solidFill>
                  <a:srgbClr val="1F7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rgbClr val="1F7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Total: R551 billion*</a:t>
            </a:r>
            <a:endParaRPr lang="en-US" sz="1600" dirty="0">
              <a:solidFill>
                <a:srgbClr val="1F7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0611480-42C4-3A68-0120-49EE45E6DF0F}"/>
              </a:ext>
            </a:extLst>
          </p:cNvPr>
          <p:cNvSpPr/>
          <p:nvPr/>
        </p:nvSpPr>
        <p:spPr>
          <a:xfrm>
            <a:off x="-25087" y="5711089"/>
            <a:ext cx="62068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*Non-profit institutions are excluded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774A3D-AD20-2DF1-570E-F69179CFAE32}"/>
              </a:ext>
            </a:extLst>
          </p:cNvPr>
          <p:cNvSpPr/>
          <p:nvPr/>
        </p:nvSpPr>
        <p:spPr>
          <a:xfrm>
            <a:off x="6093530" y="1080026"/>
            <a:ext cx="2380631" cy="2886313"/>
          </a:xfrm>
          <a:prstGeom prst="rect">
            <a:avLst/>
          </a:prstGeom>
          <a:solidFill>
            <a:srgbClr val="6A788C"/>
          </a:solidFill>
          <a:ln w="6895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7C5A65-71C6-89CD-9687-E5CA1F6CBD41}"/>
              </a:ext>
            </a:extLst>
          </p:cNvPr>
          <p:cNvSpPr/>
          <p:nvPr/>
        </p:nvSpPr>
        <p:spPr>
          <a:xfrm>
            <a:off x="6093530" y="3982646"/>
            <a:ext cx="2380631" cy="1638839"/>
          </a:xfrm>
          <a:prstGeom prst="rect">
            <a:avLst/>
          </a:prstGeom>
          <a:solidFill>
            <a:srgbClr val="164983"/>
          </a:solidFill>
          <a:ln w="6895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CFF044-C35B-341C-9614-701E3AA8943E}"/>
              </a:ext>
            </a:extLst>
          </p:cNvPr>
          <p:cNvSpPr/>
          <p:nvPr/>
        </p:nvSpPr>
        <p:spPr>
          <a:xfrm>
            <a:off x="8487962" y="1080026"/>
            <a:ext cx="1704393" cy="2013896"/>
          </a:xfrm>
          <a:prstGeom prst="rect">
            <a:avLst/>
          </a:prstGeom>
          <a:solidFill>
            <a:srgbClr val="4B5563"/>
          </a:solidFill>
          <a:ln w="6895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7E5BA3-2498-A261-1F24-05815B93EBF3}"/>
              </a:ext>
            </a:extLst>
          </p:cNvPr>
          <p:cNvSpPr/>
          <p:nvPr/>
        </p:nvSpPr>
        <p:spPr>
          <a:xfrm>
            <a:off x="10206157" y="1080026"/>
            <a:ext cx="1669892" cy="2013896"/>
          </a:xfrm>
          <a:prstGeom prst="rect">
            <a:avLst/>
          </a:prstGeom>
          <a:solidFill>
            <a:srgbClr val="164983"/>
          </a:solidFill>
          <a:ln w="6895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453384A-E02F-D0AF-4E8E-27DB8BA6CCFD}"/>
              </a:ext>
            </a:extLst>
          </p:cNvPr>
          <p:cNvSpPr/>
          <p:nvPr/>
        </p:nvSpPr>
        <p:spPr>
          <a:xfrm>
            <a:off x="8487962" y="3110229"/>
            <a:ext cx="1800999" cy="1263781"/>
          </a:xfrm>
          <a:prstGeom prst="rect">
            <a:avLst/>
          </a:prstGeom>
          <a:solidFill>
            <a:srgbClr val="164983"/>
          </a:solidFill>
          <a:ln w="6895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B60281E-80B9-E82C-5DF9-ED0C50CBCD87}"/>
              </a:ext>
            </a:extLst>
          </p:cNvPr>
          <p:cNvSpPr/>
          <p:nvPr/>
        </p:nvSpPr>
        <p:spPr>
          <a:xfrm>
            <a:off x="8487962" y="4390317"/>
            <a:ext cx="1800999" cy="1231167"/>
          </a:xfrm>
          <a:prstGeom prst="rect">
            <a:avLst/>
          </a:prstGeom>
          <a:solidFill>
            <a:srgbClr val="164983"/>
          </a:solidFill>
          <a:ln w="6895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3F271C0-EE8B-9ECA-7F61-17B05D688C86}"/>
              </a:ext>
            </a:extLst>
          </p:cNvPr>
          <p:cNvSpPr/>
          <p:nvPr/>
        </p:nvSpPr>
        <p:spPr>
          <a:xfrm>
            <a:off x="10302762" y="3110229"/>
            <a:ext cx="1090260" cy="1614378"/>
          </a:xfrm>
          <a:prstGeom prst="rect">
            <a:avLst/>
          </a:prstGeom>
          <a:solidFill>
            <a:srgbClr val="164983"/>
          </a:solidFill>
          <a:ln w="6895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C8CF240-CBF0-136B-1D32-E1ABD60FFD26}"/>
              </a:ext>
            </a:extLst>
          </p:cNvPr>
          <p:cNvSpPr/>
          <p:nvPr/>
        </p:nvSpPr>
        <p:spPr>
          <a:xfrm>
            <a:off x="11406823" y="3110229"/>
            <a:ext cx="469225" cy="1614378"/>
          </a:xfrm>
          <a:prstGeom prst="rect">
            <a:avLst/>
          </a:prstGeom>
          <a:solidFill>
            <a:srgbClr val="164983"/>
          </a:solidFill>
          <a:ln w="6895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AD21F17-2CC2-53A1-BF0C-5B9617C274B4}"/>
              </a:ext>
            </a:extLst>
          </p:cNvPr>
          <p:cNvSpPr/>
          <p:nvPr/>
        </p:nvSpPr>
        <p:spPr>
          <a:xfrm>
            <a:off x="10302762" y="4740915"/>
            <a:ext cx="779742" cy="880570"/>
          </a:xfrm>
          <a:prstGeom prst="rect">
            <a:avLst/>
          </a:prstGeom>
          <a:solidFill>
            <a:srgbClr val="164983"/>
          </a:solidFill>
          <a:ln w="6895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D3A0AAC-B7E1-518C-C442-63224A2A091F}"/>
              </a:ext>
            </a:extLst>
          </p:cNvPr>
          <p:cNvSpPr/>
          <p:nvPr/>
        </p:nvSpPr>
        <p:spPr>
          <a:xfrm>
            <a:off x="11096306" y="4740915"/>
            <a:ext cx="572731" cy="880570"/>
          </a:xfrm>
          <a:prstGeom prst="rect">
            <a:avLst/>
          </a:prstGeom>
          <a:solidFill>
            <a:srgbClr val="164983"/>
          </a:solidFill>
          <a:ln w="6895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DF233E5-9F14-1B6F-4039-C453713C0DC9}"/>
              </a:ext>
            </a:extLst>
          </p:cNvPr>
          <p:cNvSpPr/>
          <p:nvPr/>
        </p:nvSpPr>
        <p:spPr>
          <a:xfrm>
            <a:off x="11682838" y="4740915"/>
            <a:ext cx="193210" cy="880570"/>
          </a:xfrm>
          <a:prstGeom prst="rect">
            <a:avLst/>
          </a:prstGeom>
          <a:solidFill>
            <a:srgbClr val="164983"/>
          </a:solidFill>
          <a:ln w="6895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27AB76F-E001-A77D-227A-4369937E157C}"/>
              </a:ext>
            </a:extLst>
          </p:cNvPr>
          <p:cNvSpPr txBox="1"/>
          <p:nvPr/>
        </p:nvSpPr>
        <p:spPr>
          <a:xfrm>
            <a:off x="8602653" y="1856142"/>
            <a:ext cx="1475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13,3%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294E739-8B57-0E59-3060-D09852677E65}"/>
              </a:ext>
            </a:extLst>
          </p:cNvPr>
          <p:cNvSpPr txBox="1"/>
          <p:nvPr/>
        </p:nvSpPr>
        <p:spPr>
          <a:xfrm>
            <a:off x="10240122" y="3617336"/>
            <a:ext cx="12155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 &amp; communication 6,8%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116B93D-E2DF-CEDF-CDE6-6A5938C76C5C}"/>
              </a:ext>
            </a:extLst>
          </p:cNvPr>
          <p:cNvSpPr txBox="1"/>
          <p:nvPr/>
        </p:nvSpPr>
        <p:spPr>
          <a:xfrm>
            <a:off x="10231225" y="1856142"/>
            <a:ext cx="1619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13,0%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014C30C-12CE-6FBB-FBB7-47442E6F4C2C}"/>
              </a:ext>
            </a:extLst>
          </p:cNvPr>
          <p:cNvSpPr txBox="1"/>
          <p:nvPr/>
        </p:nvSpPr>
        <p:spPr>
          <a:xfrm>
            <a:off x="6440206" y="4571233"/>
            <a:ext cx="1687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services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15,0%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CF0BA55-AA38-0DF7-49C9-0E961B167F41}"/>
              </a:ext>
            </a:extLst>
          </p:cNvPr>
          <p:cNvSpPr txBox="1"/>
          <p:nvPr/>
        </p:nvSpPr>
        <p:spPr>
          <a:xfrm>
            <a:off x="8583292" y="3511287"/>
            <a:ext cx="1610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Mining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8,8%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50889A1-12D6-50D8-6AE2-C0CFFC3B754C}"/>
              </a:ext>
            </a:extLst>
          </p:cNvPr>
          <p:cNvSpPr txBox="1"/>
          <p:nvPr/>
        </p:nvSpPr>
        <p:spPr>
          <a:xfrm>
            <a:off x="11012917" y="4869576"/>
            <a:ext cx="7395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Con-</a:t>
            </a:r>
          </a:p>
          <a:p>
            <a:pPr algn="ctr"/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struction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2,0%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233DC31-7CB5-D99C-64AB-0BC6481C6205}"/>
              </a:ext>
            </a:extLst>
          </p:cNvPr>
          <p:cNvSpPr txBox="1"/>
          <p:nvPr/>
        </p:nvSpPr>
        <p:spPr>
          <a:xfrm>
            <a:off x="6473968" y="2292350"/>
            <a:ext cx="1619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25,9%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A6CC7AA-A1CD-2C35-E0C7-1D683D7E6974}"/>
              </a:ext>
            </a:extLst>
          </p:cNvPr>
          <p:cNvSpPr txBox="1"/>
          <p:nvPr/>
        </p:nvSpPr>
        <p:spPr>
          <a:xfrm>
            <a:off x="11269123" y="3467295"/>
            <a:ext cx="74462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Elec-</a:t>
            </a:r>
          </a:p>
          <a:p>
            <a:pPr algn="ctr"/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tricity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gas &amp; water </a:t>
            </a:r>
          </a:p>
          <a:p>
            <a:pPr algn="ctr"/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3,0%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13D77DA-FD59-8960-B60D-AF07E6E5B662}"/>
              </a:ext>
            </a:extLst>
          </p:cNvPr>
          <p:cNvSpPr txBox="1"/>
          <p:nvPr/>
        </p:nvSpPr>
        <p:spPr>
          <a:xfrm>
            <a:off x="10241376" y="4973451"/>
            <a:ext cx="9025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</a:p>
          <a:p>
            <a:pPr algn="ctr"/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2,7%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791D5AF-7BA4-192F-24A6-D65311723620}"/>
              </a:ext>
            </a:extLst>
          </p:cNvPr>
          <p:cNvSpPr txBox="1"/>
          <p:nvPr/>
        </p:nvSpPr>
        <p:spPr>
          <a:xfrm>
            <a:off x="8821824" y="4775068"/>
            <a:ext cx="1133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 8,7%</a:t>
            </a:r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74A1A40C-56FC-51A1-86DD-76981D82F9C9}"/>
              </a:ext>
            </a:extLst>
          </p:cNvPr>
          <p:cNvSpPr>
            <a:spLocks noChangeAspect="1"/>
          </p:cNvSpPr>
          <p:nvPr/>
        </p:nvSpPr>
        <p:spPr>
          <a:xfrm rot="5400000">
            <a:off x="11765345" y="5112630"/>
            <a:ext cx="140760" cy="187680"/>
          </a:xfrm>
          <a:prstGeom prst="triangle">
            <a:avLst/>
          </a:prstGeom>
          <a:solidFill>
            <a:srgbClr val="1649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DD94A9C-DF87-E4F8-81AE-F450FF60465C}"/>
              </a:ext>
            </a:extLst>
          </p:cNvPr>
          <p:cNvSpPr txBox="1"/>
          <p:nvPr/>
        </p:nvSpPr>
        <p:spPr>
          <a:xfrm>
            <a:off x="11826580" y="5041428"/>
            <a:ext cx="484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1649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NPI</a:t>
            </a:r>
          </a:p>
          <a:p>
            <a:r>
              <a:rPr lang="en-US" sz="800" dirty="0">
                <a:solidFill>
                  <a:srgbClr val="1649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0,6%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EEBE7B3-8B74-8932-ADA8-D32CCC342D0D}"/>
              </a:ext>
            </a:extLst>
          </p:cNvPr>
          <p:cNvSpPr txBox="1"/>
          <p:nvPr/>
        </p:nvSpPr>
        <p:spPr>
          <a:xfrm>
            <a:off x="6049134" y="744989"/>
            <a:ext cx="3469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1649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Observed economy</a:t>
            </a:r>
            <a:r>
              <a:rPr lang="en-US" sz="1600" dirty="0">
                <a:solidFill>
                  <a:srgbClr val="1649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rgbClr val="1649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Total: R5 760 billion</a:t>
            </a:r>
            <a:endParaRPr lang="en-US" sz="1600" dirty="0">
              <a:solidFill>
                <a:srgbClr val="1649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586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8E69C-0616-ACE6-A867-1DC6B60B8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2007D457-3EB5-0BD5-4F5B-2A7A332A5C0B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31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E9C642F-9B87-BF58-B9F6-875133ADB4CC}"/>
              </a:ext>
            </a:extLst>
          </p:cNvPr>
          <p:cNvSpPr/>
          <p:nvPr/>
        </p:nvSpPr>
        <p:spPr>
          <a:xfrm>
            <a:off x="1058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Contributions to the non-observed economy in 2015 and 2022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F0BF5B1-DFDA-CDC8-E617-D3B5BB16F597}"/>
              </a:ext>
            </a:extLst>
          </p:cNvPr>
          <p:cNvSpPr/>
          <p:nvPr/>
        </p:nvSpPr>
        <p:spPr>
          <a:xfrm>
            <a:off x="-25087" y="5711089"/>
            <a:ext cx="62068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Non-profit institutions are excluded in 2022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C194033-8788-042C-7CB7-D372434D53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7227955"/>
              </p:ext>
            </p:extLst>
          </p:nvPr>
        </p:nvGraphicFramePr>
        <p:xfrm>
          <a:off x="95250" y="685800"/>
          <a:ext cx="11934825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77635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15E28-BBD0-5693-464C-3146AEB15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8D771E-7546-5380-4FDE-BBCC7E19B7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023152" y="0"/>
            <a:ext cx="5168847" cy="5219700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BD5C02AC-A03F-F23A-BD1B-7918227F5C3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5958113"/>
          </a:xfrm>
          <a:custGeom>
            <a:avLst/>
            <a:gdLst>
              <a:gd name="csX0" fmla="*/ 0 w 12192000"/>
              <a:gd name="csY0" fmla="*/ 0 h 5958113"/>
              <a:gd name="csX1" fmla="*/ 8356174 w 12192000"/>
              <a:gd name="csY1" fmla="*/ 0 h 5958113"/>
              <a:gd name="csX2" fmla="*/ 8285530 w 12192000"/>
              <a:gd name="csY2" fmla="*/ 93370 h 5958113"/>
              <a:gd name="csX3" fmla="*/ 7721600 w 12192000"/>
              <a:gd name="csY3" fmla="*/ 1918052 h 5958113"/>
              <a:gd name="csX4" fmla="*/ 11023600 w 12192000"/>
              <a:gd name="csY4" fmla="*/ 5181601 h 5958113"/>
              <a:gd name="csX5" fmla="*/ 12005514 w 12192000"/>
              <a:gd name="csY5" fmla="*/ 5034878 h 5958113"/>
              <a:gd name="csX6" fmla="*/ 12192000 w 12192000"/>
              <a:gd name="csY6" fmla="*/ 4967418 h 5958113"/>
              <a:gd name="csX7" fmla="*/ 12192000 w 12192000"/>
              <a:gd name="csY7" fmla="*/ 5958113 h 5958113"/>
              <a:gd name="csX8" fmla="*/ 0 w 12192000"/>
              <a:gd name="csY8" fmla="*/ 5958113 h 59581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192000" h="5958113">
                <a:moveTo>
                  <a:pt x="0" y="0"/>
                </a:moveTo>
                <a:lnTo>
                  <a:pt x="8356174" y="0"/>
                </a:lnTo>
                <a:lnTo>
                  <a:pt x="8285530" y="93370"/>
                </a:lnTo>
                <a:cubicBezTo>
                  <a:pt x="7929494" y="614236"/>
                  <a:pt x="7721600" y="1242149"/>
                  <a:pt x="7721600" y="1918052"/>
                </a:cubicBezTo>
                <a:cubicBezTo>
                  <a:pt x="7721600" y="3720461"/>
                  <a:pt x="9199956" y="5181601"/>
                  <a:pt x="11023600" y="5181601"/>
                </a:cubicBezTo>
                <a:cubicBezTo>
                  <a:pt x="11365533" y="5181601"/>
                  <a:pt x="11695327" y="5130234"/>
                  <a:pt x="12005514" y="5034878"/>
                </a:cubicBezTo>
                <a:lnTo>
                  <a:pt x="12192000" y="4967418"/>
                </a:lnTo>
                <a:lnTo>
                  <a:pt x="12192000" y="5958113"/>
                </a:lnTo>
                <a:lnTo>
                  <a:pt x="0" y="5958113"/>
                </a:lnTo>
                <a:close/>
              </a:path>
            </a:pathLst>
          </a:custGeom>
        </p:spPr>
      </p:pic>
      <p:sp>
        <p:nvSpPr>
          <p:cNvPr id="143" name="Free-form: Shape 142">
            <a:extLst>
              <a:ext uri="{FF2B5EF4-FFF2-40B4-BE49-F238E27FC236}">
                <a16:creationId xmlns:a16="http://schemas.microsoft.com/office/drawing/2014/main" id="{C7C4FE92-F09B-B4EA-447F-F68A7A649F4D}"/>
              </a:ext>
            </a:extLst>
          </p:cNvPr>
          <p:cNvSpPr/>
          <p:nvPr/>
        </p:nvSpPr>
        <p:spPr>
          <a:xfrm>
            <a:off x="7237167" y="-4241"/>
            <a:ext cx="4963886" cy="5525133"/>
          </a:xfrm>
          <a:custGeom>
            <a:avLst/>
            <a:gdLst/>
            <a:ahLst/>
            <a:cxnLst/>
            <a:rect l="l" t="t" r="r" b="b"/>
            <a:pathLst>
              <a:path w="4963886" h="5602517">
                <a:moveTo>
                  <a:pt x="784738" y="0"/>
                </a:moveTo>
                <a:lnTo>
                  <a:pt x="1128060" y="0"/>
                </a:lnTo>
                <a:lnTo>
                  <a:pt x="1057416" y="94678"/>
                </a:lnTo>
                <a:cubicBezTo>
                  <a:pt x="701380" y="622839"/>
                  <a:pt x="493486" y="1259546"/>
                  <a:pt x="493486" y="1944916"/>
                </a:cubicBezTo>
                <a:cubicBezTo>
                  <a:pt x="493486" y="3772569"/>
                  <a:pt x="1971842" y="5254174"/>
                  <a:pt x="3795486" y="5254174"/>
                </a:cubicBezTo>
                <a:cubicBezTo>
                  <a:pt x="4137419" y="5254174"/>
                  <a:pt x="4467213" y="5202087"/>
                  <a:pt x="4777400" y="5105396"/>
                </a:cubicBezTo>
                <a:lnTo>
                  <a:pt x="4963886" y="5036991"/>
                </a:lnTo>
                <a:lnTo>
                  <a:pt x="4963886" y="5214867"/>
                </a:lnTo>
                <a:lnTo>
                  <a:pt x="4718353" y="5333905"/>
                </a:lnTo>
                <a:cubicBezTo>
                  <a:pt x="4312020" y="5506871"/>
                  <a:pt x="3865280" y="5602517"/>
                  <a:pt x="3396343" y="5602517"/>
                </a:cubicBezTo>
                <a:cubicBezTo>
                  <a:pt x="1520595" y="5602517"/>
                  <a:pt x="0" y="4072175"/>
                  <a:pt x="0" y="2184402"/>
                </a:cubicBezTo>
                <a:cubicBezTo>
                  <a:pt x="0" y="1358501"/>
                  <a:pt x="291052" y="601015"/>
                  <a:pt x="775560" y="10163"/>
                </a:cubicBezTo>
                <a:lnTo>
                  <a:pt x="784738" y="0"/>
                </a:lnTo>
                <a:close/>
              </a:path>
            </a:pathLst>
          </a:custGeom>
          <a:solidFill>
            <a:srgbClr val="363D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DD528EC3-0FEB-C1FA-2512-DAFB50A3CFF0}"/>
              </a:ext>
            </a:extLst>
          </p:cNvPr>
          <p:cNvSpPr>
            <a:spLocks noChangeAspect="1"/>
          </p:cNvSpPr>
          <p:nvPr/>
        </p:nvSpPr>
        <p:spPr>
          <a:xfrm>
            <a:off x="4977303" y="4385359"/>
            <a:ext cx="1252714" cy="1252706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DD343DC8-7DA5-FD89-BA43-3B1B7D313567}"/>
              </a:ext>
            </a:extLst>
          </p:cNvPr>
          <p:cNvSpPr>
            <a:spLocks noChangeAspect="1"/>
          </p:cNvSpPr>
          <p:nvPr/>
        </p:nvSpPr>
        <p:spPr>
          <a:xfrm>
            <a:off x="3648101" y="4061466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4FE47A2A-01BB-B586-593B-A712F160C414}"/>
              </a:ext>
            </a:extLst>
          </p:cNvPr>
          <p:cNvSpPr>
            <a:spLocks noChangeAspect="1"/>
          </p:cNvSpPr>
          <p:nvPr/>
        </p:nvSpPr>
        <p:spPr>
          <a:xfrm>
            <a:off x="5244191" y="3289101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DE1DF322-47A1-9075-D6DC-279064A8FFC7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32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3871F819-2351-82A7-A9EA-DB5D2A630BB6}"/>
              </a:ext>
            </a:extLst>
          </p:cNvPr>
          <p:cNvSpPr/>
          <p:nvPr/>
        </p:nvSpPr>
        <p:spPr>
          <a:xfrm>
            <a:off x="-15562" y="5688229"/>
            <a:ext cx="384517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Photo: Thomas Bennie, unsplash.com</a:t>
            </a:r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8CAD87A5-0767-D6A7-3241-E814CC339698}"/>
              </a:ext>
            </a:extLst>
          </p:cNvPr>
          <p:cNvSpPr/>
          <p:nvPr/>
        </p:nvSpPr>
        <p:spPr>
          <a:xfrm>
            <a:off x="336846" y="1885950"/>
            <a:ext cx="6242010" cy="608676"/>
          </a:xfrm>
          <a:custGeom>
            <a:avLst/>
            <a:gdLst>
              <a:gd name="csX0" fmla="*/ 454118 w 6242010"/>
              <a:gd name="csY0" fmla="*/ 0 h 576382"/>
              <a:gd name="csX1" fmla="*/ 1763558 w 6242010"/>
              <a:gd name="csY1" fmla="*/ 0 h 576382"/>
              <a:gd name="csX2" fmla="*/ 2465798 w 6242010"/>
              <a:gd name="csY2" fmla="*/ 0 h 576382"/>
              <a:gd name="csX3" fmla="*/ 3849330 w 6242010"/>
              <a:gd name="csY3" fmla="*/ 0 h 576382"/>
              <a:gd name="csX4" fmla="*/ 4334742 w 6242010"/>
              <a:gd name="csY4" fmla="*/ 0 h 576382"/>
              <a:gd name="csX5" fmla="*/ 5861010 w 6242010"/>
              <a:gd name="csY5" fmla="*/ 0 h 576382"/>
              <a:gd name="csX6" fmla="*/ 5861010 w 6242010"/>
              <a:gd name="csY6" fmla="*/ 2 h 576382"/>
              <a:gd name="csX7" fmla="*/ 5961611 w 6242010"/>
              <a:gd name="csY7" fmla="*/ 2 h 576382"/>
              <a:gd name="csX8" fmla="*/ 6242010 w 6242010"/>
              <a:gd name="csY8" fmla="*/ 288192 h 576382"/>
              <a:gd name="csX9" fmla="*/ 5961611 w 6242010"/>
              <a:gd name="csY9" fmla="*/ 576382 h 576382"/>
              <a:gd name="csX10" fmla="*/ 5681212 w 6242010"/>
              <a:gd name="csY10" fmla="*/ 576382 h 576382"/>
              <a:gd name="csX11" fmla="*/ 5681212 w 6242010"/>
              <a:gd name="csY11" fmla="*/ 576381 h 576382"/>
              <a:gd name="csX12" fmla="*/ 4334742 w 6242010"/>
              <a:gd name="csY12" fmla="*/ 576381 h 576382"/>
              <a:gd name="csX13" fmla="*/ 4334742 w 6242010"/>
              <a:gd name="csY13" fmla="*/ 576382 h 576382"/>
              <a:gd name="csX14" fmla="*/ 3956010 w 6242010"/>
              <a:gd name="csY14" fmla="*/ 576382 h 576382"/>
              <a:gd name="csX15" fmla="*/ 3675611 w 6242010"/>
              <a:gd name="csY15" fmla="*/ 576382 h 576382"/>
              <a:gd name="csX16" fmla="*/ 2566399 w 6242010"/>
              <a:gd name="csY16" fmla="*/ 576382 h 576382"/>
              <a:gd name="csX17" fmla="*/ 2286000 w 6242010"/>
              <a:gd name="csY17" fmla="*/ 576382 h 576382"/>
              <a:gd name="csX18" fmla="*/ 1763558 w 6242010"/>
              <a:gd name="csY18" fmla="*/ 576382 h 576382"/>
              <a:gd name="csX19" fmla="*/ 1763558 w 6242010"/>
              <a:gd name="csY19" fmla="*/ 576381 h 576382"/>
              <a:gd name="csX20" fmla="*/ 560798 w 6242010"/>
              <a:gd name="csY20" fmla="*/ 576381 h 576382"/>
              <a:gd name="csX21" fmla="*/ 560798 w 6242010"/>
              <a:gd name="csY21" fmla="*/ 576382 h 576382"/>
              <a:gd name="csX22" fmla="*/ 280399 w 6242010"/>
              <a:gd name="csY22" fmla="*/ 576382 h 576382"/>
              <a:gd name="csX23" fmla="*/ 0 w 6242010"/>
              <a:gd name="csY23" fmla="*/ 288192 h 576382"/>
              <a:gd name="csX24" fmla="*/ 280399 w 6242010"/>
              <a:gd name="csY24" fmla="*/ 2 h 576382"/>
              <a:gd name="csX25" fmla="*/ 454118 w 6242010"/>
              <a:gd name="csY25" fmla="*/ 2 h 576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242010" h="576382">
                <a:moveTo>
                  <a:pt x="454118" y="0"/>
                </a:moveTo>
                <a:lnTo>
                  <a:pt x="1763558" y="0"/>
                </a:lnTo>
                <a:lnTo>
                  <a:pt x="2465798" y="0"/>
                </a:lnTo>
                <a:lnTo>
                  <a:pt x="3849330" y="0"/>
                </a:lnTo>
                <a:lnTo>
                  <a:pt x="4334742" y="0"/>
                </a:lnTo>
                <a:lnTo>
                  <a:pt x="5861010" y="0"/>
                </a:lnTo>
                <a:lnTo>
                  <a:pt x="5861010" y="2"/>
                </a:lnTo>
                <a:lnTo>
                  <a:pt x="5961611" y="2"/>
                </a:lnTo>
                <a:cubicBezTo>
                  <a:pt x="6116471" y="2"/>
                  <a:pt x="6242010" y="129029"/>
                  <a:pt x="6242010" y="288192"/>
                </a:cubicBezTo>
                <a:cubicBezTo>
                  <a:pt x="6242010" y="447355"/>
                  <a:pt x="6116471" y="576382"/>
                  <a:pt x="5961611" y="576382"/>
                </a:cubicBezTo>
                <a:lnTo>
                  <a:pt x="5681212" y="576382"/>
                </a:lnTo>
                <a:lnTo>
                  <a:pt x="5681212" y="576381"/>
                </a:lnTo>
                <a:lnTo>
                  <a:pt x="4334742" y="576381"/>
                </a:lnTo>
                <a:lnTo>
                  <a:pt x="4334742" y="576382"/>
                </a:lnTo>
                <a:lnTo>
                  <a:pt x="3956010" y="576382"/>
                </a:lnTo>
                <a:lnTo>
                  <a:pt x="3675611" y="576382"/>
                </a:lnTo>
                <a:lnTo>
                  <a:pt x="2566399" y="576382"/>
                </a:lnTo>
                <a:lnTo>
                  <a:pt x="2286000" y="576382"/>
                </a:lnTo>
                <a:lnTo>
                  <a:pt x="1763558" y="576382"/>
                </a:lnTo>
                <a:lnTo>
                  <a:pt x="1763558" y="576381"/>
                </a:lnTo>
                <a:lnTo>
                  <a:pt x="560798" y="576381"/>
                </a:lnTo>
                <a:lnTo>
                  <a:pt x="560798" y="576382"/>
                </a:lnTo>
                <a:lnTo>
                  <a:pt x="280399" y="576382"/>
                </a:lnTo>
                <a:cubicBezTo>
                  <a:pt x="125539" y="576382"/>
                  <a:pt x="0" y="447355"/>
                  <a:pt x="0" y="288192"/>
                </a:cubicBezTo>
                <a:cubicBezTo>
                  <a:pt x="0" y="129029"/>
                  <a:pt x="125539" y="2"/>
                  <a:pt x="280399" y="2"/>
                </a:cubicBezTo>
                <a:lnTo>
                  <a:pt x="454118" y="2"/>
                </a:lnTo>
                <a:close/>
              </a:path>
            </a:pathLst>
          </a:custGeom>
          <a:solidFill>
            <a:srgbClr val="BD5B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B9C7C7-265F-9650-BD0B-47C268F4E552}"/>
              </a:ext>
            </a:extLst>
          </p:cNvPr>
          <p:cNvSpPr txBox="1"/>
          <p:nvPr/>
        </p:nvSpPr>
        <p:spPr>
          <a:xfrm>
            <a:off x="420963" y="1944067"/>
            <a:ext cx="6073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30 years of economic change</a:t>
            </a:r>
          </a:p>
        </p:txBody>
      </p:sp>
    </p:spTree>
    <p:extLst>
      <p:ext uri="{BB962C8B-B14F-4D97-AF65-F5344CB8AC3E}">
        <p14:creationId xmlns:p14="http://schemas.microsoft.com/office/powerpoint/2010/main" val="23359215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D75EA6E8-34B7-495F-467D-96AEF592A452}"/>
              </a:ext>
            </a:extLst>
          </p:cNvPr>
          <p:cNvSpPr/>
          <p:nvPr/>
        </p:nvSpPr>
        <p:spPr>
          <a:xfrm>
            <a:off x="6192982" y="2209748"/>
            <a:ext cx="2448791" cy="476250"/>
          </a:xfrm>
          <a:custGeom>
            <a:avLst/>
            <a:gdLst>
              <a:gd name="csX0" fmla="*/ 0 w 2143125"/>
              <a:gd name="csY0" fmla="*/ 0 h 476250"/>
              <a:gd name="csX1" fmla="*/ 0 w 2143125"/>
              <a:gd name="csY1" fmla="*/ 238125 h 476250"/>
              <a:gd name="csX2" fmla="*/ 2143125 w 2143125"/>
              <a:gd name="csY2" fmla="*/ 238125 h 476250"/>
              <a:gd name="csX3" fmla="*/ 2143125 w 2143125"/>
              <a:gd name="csY3" fmla="*/ 476250 h 4762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43125" h="476250">
                <a:moveTo>
                  <a:pt x="0" y="0"/>
                </a:moveTo>
                <a:lnTo>
                  <a:pt x="0" y="238125"/>
                </a:lnTo>
                <a:lnTo>
                  <a:pt x="2143125" y="238125"/>
                </a:lnTo>
                <a:lnTo>
                  <a:pt x="2143125" y="476250"/>
                </a:lnTo>
              </a:path>
            </a:pathLst>
          </a:custGeom>
          <a:noFill/>
          <a:ln>
            <a:solidFill>
              <a:srgbClr val="4B4B4B"/>
            </a:solidFill>
            <a:prstDash val="sysDash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6" name="Free-form: Shape 65">
            <a:extLst>
              <a:ext uri="{FF2B5EF4-FFF2-40B4-BE49-F238E27FC236}">
                <a16:creationId xmlns:a16="http://schemas.microsoft.com/office/drawing/2014/main" id="{26256CD1-8BFA-EBBD-2FA7-51ED4B8F132A}"/>
              </a:ext>
            </a:extLst>
          </p:cNvPr>
          <p:cNvSpPr/>
          <p:nvPr/>
        </p:nvSpPr>
        <p:spPr>
          <a:xfrm flipH="1">
            <a:off x="3744188" y="2208656"/>
            <a:ext cx="2448791" cy="476250"/>
          </a:xfrm>
          <a:custGeom>
            <a:avLst/>
            <a:gdLst>
              <a:gd name="csX0" fmla="*/ 0 w 2143125"/>
              <a:gd name="csY0" fmla="*/ 0 h 476250"/>
              <a:gd name="csX1" fmla="*/ 0 w 2143125"/>
              <a:gd name="csY1" fmla="*/ 238125 h 476250"/>
              <a:gd name="csX2" fmla="*/ 2143125 w 2143125"/>
              <a:gd name="csY2" fmla="*/ 238125 h 476250"/>
              <a:gd name="csX3" fmla="*/ 2143125 w 2143125"/>
              <a:gd name="csY3" fmla="*/ 476250 h 4762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43125" h="476250">
                <a:moveTo>
                  <a:pt x="0" y="0"/>
                </a:moveTo>
                <a:lnTo>
                  <a:pt x="0" y="238125"/>
                </a:lnTo>
                <a:lnTo>
                  <a:pt x="2143125" y="238125"/>
                </a:lnTo>
                <a:lnTo>
                  <a:pt x="2143125" y="476250"/>
                </a:lnTo>
              </a:path>
            </a:pathLst>
          </a:custGeom>
          <a:noFill/>
          <a:ln>
            <a:solidFill>
              <a:srgbClr val="4B4B4B"/>
            </a:solidFill>
            <a:prstDash val="sysDash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5EE9AD88-EA07-B559-ABB6-A15C6868841C}"/>
              </a:ext>
            </a:extLst>
          </p:cNvPr>
          <p:cNvSpPr/>
          <p:nvPr/>
        </p:nvSpPr>
        <p:spPr>
          <a:xfrm>
            <a:off x="4230830" y="1600148"/>
            <a:ext cx="3924301" cy="619125"/>
          </a:xfrm>
          <a:prstGeom prst="roundRect">
            <a:avLst>
              <a:gd name="adj" fmla="val 2165"/>
            </a:avLst>
          </a:prstGeom>
          <a:solidFill>
            <a:srgbClr val="4B4B4B"/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>
                <a:latin typeface="Arial" panose="020B0604020202020204" pitchFamily="34" charset="0"/>
              </a:rPr>
              <a:t>    </a:t>
            </a:r>
            <a:endParaRPr lang="pl-PL" sz="1400" dirty="0">
              <a:latin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BF5EFCA-2E56-0F0F-FCF4-BCF18A096E85}"/>
              </a:ext>
            </a:extLst>
          </p:cNvPr>
          <p:cNvSpPr/>
          <p:nvPr/>
        </p:nvSpPr>
        <p:spPr>
          <a:xfrm>
            <a:off x="4230830" y="1645536"/>
            <a:ext cx="3924302" cy="52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Percentage contributions to value added</a:t>
            </a:r>
          </a:p>
          <a:p>
            <a:pPr algn="ctr">
              <a:lnSpc>
                <a:spcPts val="1700"/>
              </a:lnSpc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1995 vs 2022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5E2422-6970-D3AB-E75B-A8A31675ACF7}"/>
              </a:ext>
            </a:extLst>
          </p:cNvPr>
          <p:cNvSpPr/>
          <p:nvPr/>
        </p:nvSpPr>
        <p:spPr>
          <a:xfrm>
            <a:off x="1471969" y="2708223"/>
            <a:ext cx="4575769" cy="2076737"/>
          </a:xfrm>
          <a:prstGeom prst="roundRect">
            <a:avLst>
              <a:gd name="adj" fmla="val 2165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>
                <a:latin typeface="Arial" panose="020B0604020202020204" pitchFamily="34" charset="0"/>
              </a:rPr>
              <a:t>  </a:t>
            </a:r>
            <a:endParaRPr lang="pl-PL" sz="1400" dirty="0">
              <a:latin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16540FD-AFF6-C97B-8716-B172DECFEB19}"/>
              </a:ext>
            </a:extLst>
          </p:cNvPr>
          <p:cNvSpPr/>
          <p:nvPr/>
        </p:nvSpPr>
        <p:spPr>
          <a:xfrm>
            <a:off x="6366091" y="2682823"/>
            <a:ext cx="4575769" cy="2099941"/>
          </a:xfrm>
          <a:prstGeom prst="roundRect">
            <a:avLst>
              <a:gd name="adj" fmla="val 2165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>
                <a:latin typeface="Arial" panose="020B0604020202020204" pitchFamily="34" charset="0"/>
              </a:rPr>
              <a:t>  </a:t>
            </a:r>
            <a:endParaRPr lang="pl-PL" sz="1400" dirty="0">
              <a:latin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E033B83-DCC9-3230-9686-509EC01827C6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decades of structural changes in the economy</a:t>
            </a:r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93A3C199-3D12-90FB-BAB4-F29D9B2B6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002283"/>
              </p:ext>
            </p:extLst>
          </p:nvPr>
        </p:nvGraphicFramePr>
        <p:xfrm>
          <a:off x="1619379" y="3403817"/>
          <a:ext cx="4284000" cy="1186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7064">
                  <a:extLst>
                    <a:ext uri="{9D8B030D-6E8A-4147-A177-3AD203B41FA5}">
                      <a16:colId xmlns:a16="http://schemas.microsoft.com/office/drawing/2014/main" val="2127375119"/>
                    </a:ext>
                  </a:extLst>
                </a:gridCol>
                <a:gridCol w="3376936">
                  <a:extLst>
                    <a:ext uri="{9D8B030D-6E8A-4147-A177-3AD203B41FA5}">
                      <a16:colId xmlns:a16="http://schemas.microsoft.com/office/drawing/2014/main" val="1859511958"/>
                    </a:ext>
                  </a:extLst>
                </a:gridCol>
              </a:tblGrid>
              <a:tr h="59327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ZA" sz="12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 services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Contribution </a:t>
                      </a:r>
                      <a:r>
                        <a:rPr lang="en-ZA" sz="1200" b="1" dirty="0">
                          <a:solidFill>
                            <a:srgbClr val="274A8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increased</a:t>
                      </a:r>
                      <a:r>
                        <a:rPr lang="en-ZA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</a:t>
                      </a:r>
                      <a:r>
                        <a:rPr lang="en-ZA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5,5%</a:t>
                      </a:r>
                      <a:r>
                        <a:rPr lang="en-ZA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en-ZA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15,8%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329209"/>
                  </a:ext>
                </a:extLst>
              </a:tr>
              <a:tr h="59327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en-ZA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2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General government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Contribution </a:t>
                      </a:r>
                      <a:r>
                        <a:rPr lang="en-US" sz="1200" b="1" kern="1200" dirty="0">
                          <a:solidFill>
                            <a:srgbClr val="A64F3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declined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from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16,3%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7,9%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2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449475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E6F59F91-BBDD-9213-2F0D-0E88C3DAAC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436475"/>
              </p:ext>
            </p:extLst>
          </p:nvPr>
        </p:nvGraphicFramePr>
        <p:xfrm>
          <a:off x="6510699" y="3388577"/>
          <a:ext cx="4285532" cy="1186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7389">
                  <a:extLst>
                    <a:ext uri="{9D8B030D-6E8A-4147-A177-3AD203B41FA5}">
                      <a16:colId xmlns:a16="http://schemas.microsoft.com/office/drawing/2014/main" val="2127375119"/>
                    </a:ext>
                  </a:extLst>
                </a:gridCol>
                <a:gridCol w="3378143">
                  <a:extLst>
                    <a:ext uri="{9D8B030D-6E8A-4147-A177-3AD203B41FA5}">
                      <a16:colId xmlns:a16="http://schemas.microsoft.com/office/drawing/2014/main" val="1859511958"/>
                    </a:ext>
                  </a:extLst>
                </a:gridCol>
              </a:tblGrid>
              <a:tr h="59327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ZA" sz="12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Finance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Contribution </a:t>
                      </a:r>
                      <a:r>
                        <a:rPr lang="en-US" sz="1200" b="1" kern="1200" dirty="0">
                          <a:solidFill>
                            <a:srgbClr val="274A8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increased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from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15,7%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24,2%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329209"/>
                  </a:ext>
                </a:extLst>
              </a:tr>
              <a:tr h="59327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en-ZA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2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Contribution </a:t>
                      </a:r>
                      <a:r>
                        <a:rPr lang="en-ZA" sz="1200" b="1" dirty="0">
                          <a:solidFill>
                            <a:srgbClr val="A64F3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declined</a:t>
                      </a:r>
                      <a:r>
                        <a:rPr lang="en-ZA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</a:t>
                      </a:r>
                      <a:r>
                        <a:rPr lang="en-ZA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21,5%</a:t>
                      </a:r>
                      <a:r>
                        <a:rPr lang="en-ZA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en-ZA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2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449475"/>
                  </a:ext>
                </a:extLst>
              </a:tr>
            </a:tbl>
          </a:graphicData>
        </a:graphic>
      </p:graphicFrame>
      <p:sp>
        <p:nvSpPr>
          <p:cNvPr id="51" name="Free-form: Shape 50">
            <a:extLst>
              <a:ext uri="{FF2B5EF4-FFF2-40B4-BE49-F238E27FC236}">
                <a16:creationId xmlns:a16="http://schemas.microsoft.com/office/drawing/2014/main" id="{6C5C355B-A4AC-023B-C601-77DF64A2DAFE}"/>
              </a:ext>
            </a:extLst>
          </p:cNvPr>
          <p:cNvSpPr/>
          <p:nvPr/>
        </p:nvSpPr>
        <p:spPr>
          <a:xfrm>
            <a:off x="6366092" y="2682823"/>
            <a:ext cx="4575768" cy="535946"/>
          </a:xfrm>
          <a:custGeom>
            <a:avLst/>
            <a:gdLst>
              <a:gd name="csX0" fmla="*/ 49767 w 3895508"/>
              <a:gd name="csY0" fmla="*/ 0 h 535946"/>
              <a:gd name="csX1" fmla="*/ 3845741 w 3895508"/>
              <a:gd name="csY1" fmla="*/ 0 h 535946"/>
              <a:gd name="csX2" fmla="*/ 3895508 w 3895508"/>
              <a:gd name="csY2" fmla="*/ 49767 h 535946"/>
              <a:gd name="csX3" fmla="*/ 3895508 w 3895508"/>
              <a:gd name="csY3" fmla="*/ 535946 h 535946"/>
              <a:gd name="csX4" fmla="*/ 0 w 3895508"/>
              <a:gd name="csY4" fmla="*/ 535946 h 535946"/>
              <a:gd name="csX5" fmla="*/ 0 w 3895508"/>
              <a:gd name="csY5" fmla="*/ 49767 h 535946"/>
              <a:gd name="csX6" fmla="*/ 49767 w 3895508"/>
              <a:gd name="csY6" fmla="*/ 0 h 5359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895508" h="535946">
                <a:moveTo>
                  <a:pt x="49767" y="0"/>
                </a:moveTo>
                <a:lnTo>
                  <a:pt x="3845741" y="0"/>
                </a:lnTo>
                <a:cubicBezTo>
                  <a:pt x="3873227" y="0"/>
                  <a:pt x="3895508" y="22281"/>
                  <a:pt x="3895508" y="49767"/>
                </a:cubicBezTo>
                <a:lnTo>
                  <a:pt x="3895508" y="535946"/>
                </a:lnTo>
                <a:lnTo>
                  <a:pt x="0" y="535946"/>
                </a:lnTo>
                <a:lnTo>
                  <a:pt x="0" y="49767"/>
                </a:lnTo>
                <a:cubicBezTo>
                  <a:pt x="0" y="22281"/>
                  <a:pt x="22281" y="0"/>
                  <a:pt x="49767" y="0"/>
                </a:cubicBezTo>
                <a:close/>
              </a:path>
            </a:pathLst>
          </a:custGeom>
          <a:solidFill>
            <a:srgbClr val="4B4B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ZA"/>
              <a:t>  </a:t>
            </a:r>
            <a:endParaRPr lang="pl-PL" dirty="0"/>
          </a:p>
        </p:txBody>
      </p:sp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29F4A1F0-EB2D-C27A-2451-7DA0E811A822}"/>
              </a:ext>
            </a:extLst>
          </p:cNvPr>
          <p:cNvSpPr/>
          <p:nvPr/>
        </p:nvSpPr>
        <p:spPr>
          <a:xfrm>
            <a:off x="1471970" y="2708223"/>
            <a:ext cx="4575768" cy="510546"/>
          </a:xfrm>
          <a:custGeom>
            <a:avLst/>
            <a:gdLst>
              <a:gd name="csX0" fmla="*/ 49217 w 3895508"/>
              <a:gd name="csY0" fmla="*/ 0 h 510546"/>
              <a:gd name="csX1" fmla="*/ 3846291 w 3895508"/>
              <a:gd name="csY1" fmla="*/ 0 h 510546"/>
              <a:gd name="csX2" fmla="*/ 3895508 w 3895508"/>
              <a:gd name="csY2" fmla="*/ 49217 h 510546"/>
              <a:gd name="csX3" fmla="*/ 3895508 w 3895508"/>
              <a:gd name="csY3" fmla="*/ 510546 h 510546"/>
              <a:gd name="csX4" fmla="*/ 0 w 3895508"/>
              <a:gd name="csY4" fmla="*/ 510546 h 510546"/>
              <a:gd name="csX5" fmla="*/ 0 w 3895508"/>
              <a:gd name="csY5" fmla="*/ 49217 h 510546"/>
              <a:gd name="csX6" fmla="*/ 49217 w 3895508"/>
              <a:gd name="csY6" fmla="*/ 0 h 5105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895508" h="510546">
                <a:moveTo>
                  <a:pt x="49217" y="0"/>
                </a:moveTo>
                <a:lnTo>
                  <a:pt x="3846291" y="0"/>
                </a:lnTo>
                <a:cubicBezTo>
                  <a:pt x="3873473" y="0"/>
                  <a:pt x="3895508" y="22035"/>
                  <a:pt x="3895508" y="49217"/>
                </a:cubicBezTo>
                <a:lnTo>
                  <a:pt x="3895508" y="510546"/>
                </a:lnTo>
                <a:lnTo>
                  <a:pt x="0" y="510546"/>
                </a:lnTo>
                <a:lnTo>
                  <a:pt x="0" y="49217"/>
                </a:lnTo>
                <a:cubicBezTo>
                  <a:pt x="0" y="22035"/>
                  <a:pt x="22035" y="0"/>
                  <a:pt x="49217" y="0"/>
                </a:cubicBezTo>
                <a:close/>
              </a:path>
            </a:pathLst>
          </a:custGeom>
          <a:solidFill>
            <a:srgbClr val="4B4B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ZA"/>
              <a:t>  </a:t>
            </a:r>
            <a:endParaRPr lang="pl-PL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FE7904-722C-42DA-7DD7-1DD15D35715E}"/>
              </a:ext>
            </a:extLst>
          </p:cNvPr>
          <p:cNvSpPr/>
          <p:nvPr/>
        </p:nvSpPr>
        <p:spPr>
          <a:xfrm>
            <a:off x="1524715" y="2815154"/>
            <a:ext cx="4470278" cy="296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shifts mainly caused by reclassification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BD98F01-28C0-FC4C-6BAE-FF670C7192C8}"/>
              </a:ext>
            </a:extLst>
          </p:cNvPr>
          <p:cNvSpPr/>
          <p:nvPr/>
        </p:nvSpPr>
        <p:spPr>
          <a:xfrm>
            <a:off x="6235700" y="2802454"/>
            <a:ext cx="4836551" cy="296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shifts caused by structural changes in the economy</a:t>
            </a:r>
          </a:p>
        </p:txBody>
      </p:sp>
      <p:sp>
        <p:nvSpPr>
          <p:cNvPr id="54" name="Freeform 48">
            <a:extLst>
              <a:ext uri="{FF2B5EF4-FFF2-40B4-BE49-F238E27FC236}">
                <a16:creationId xmlns:a16="http://schemas.microsoft.com/office/drawing/2014/main" id="{64D75F65-EE8B-3B5F-7A20-F8D19AF24E16}"/>
              </a:ext>
            </a:extLst>
          </p:cNvPr>
          <p:cNvSpPr>
            <a:spLocks noChangeAspect="1"/>
          </p:cNvSpPr>
          <p:nvPr/>
        </p:nvSpPr>
        <p:spPr>
          <a:xfrm>
            <a:off x="1823844" y="3577728"/>
            <a:ext cx="381001" cy="275973"/>
          </a:xfrm>
          <a:custGeom>
            <a:avLst/>
            <a:gdLst>
              <a:gd name="connsiteX0" fmla="*/ 2723626 w 5251113"/>
              <a:gd name="connsiteY0" fmla="*/ 1640944 h 3342744"/>
              <a:gd name="connsiteX1" fmla="*/ 2892116 w 5251113"/>
              <a:gd name="connsiteY1" fmla="*/ 1656184 h 3342744"/>
              <a:gd name="connsiteX2" fmla="*/ 3111664 w 5251113"/>
              <a:gd name="connsiteY2" fmla="*/ 1696824 h 3342744"/>
              <a:gd name="connsiteX3" fmla="*/ 3321000 w 5251113"/>
              <a:gd name="connsiteY3" fmla="*/ 1752704 h 3342744"/>
              <a:gd name="connsiteX4" fmla="*/ 3448644 w 5251113"/>
              <a:gd name="connsiteY4" fmla="*/ 1808584 h 3342744"/>
              <a:gd name="connsiteX5" fmla="*/ 3571182 w 5251113"/>
              <a:gd name="connsiteY5" fmla="*/ 1884784 h 3342744"/>
              <a:gd name="connsiteX6" fmla="*/ 3683509 w 5251113"/>
              <a:gd name="connsiteY6" fmla="*/ 1966064 h 3342744"/>
              <a:gd name="connsiteX7" fmla="*/ 3775413 w 5251113"/>
              <a:gd name="connsiteY7" fmla="*/ 2067664 h 3342744"/>
              <a:gd name="connsiteX8" fmla="*/ 3831576 w 5251113"/>
              <a:gd name="connsiteY8" fmla="*/ 2159104 h 3342744"/>
              <a:gd name="connsiteX9" fmla="*/ 3867317 w 5251113"/>
              <a:gd name="connsiteY9" fmla="*/ 2281024 h 3342744"/>
              <a:gd name="connsiteX10" fmla="*/ 3877528 w 5251113"/>
              <a:gd name="connsiteY10" fmla="*/ 2372464 h 3342744"/>
              <a:gd name="connsiteX11" fmla="*/ 3831576 w 5251113"/>
              <a:gd name="connsiteY11" fmla="*/ 2926184 h 3342744"/>
              <a:gd name="connsiteX12" fmla="*/ 3790730 w 5251113"/>
              <a:gd name="connsiteY12" fmla="*/ 3134464 h 3342744"/>
              <a:gd name="connsiteX13" fmla="*/ 3765201 w 5251113"/>
              <a:gd name="connsiteY13" fmla="*/ 3175104 h 3342744"/>
              <a:gd name="connsiteX14" fmla="*/ 3728823 w 5251113"/>
              <a:gd name="connsiteY14" fmla="*/ 3226539 h 3342744"/>
              <a:gd name="connsiteX15" fmla="*/ 3682233 w 5251113"/>
              <a:gd name="connsiteY15" fmla="*/ 3272894 h 3342744"/>
              <a:gd name="connsiteX16" fmla="*/ 3601817 w 5251113"/>
              <a:gd name="connsiteY16" fmla="*/ 3307184 h 3342744"/>
              <a:gd name="connsiteX17" fmla="*/ 3489490 w 5251113"/>
              <a:gd name="connsiteY17" fmla="*/ 3337664 h 3342744"/>
              <a:gd name="connsiteX18" fmla="*/ 1794378 w 5251113"/>
              <a:gd name="connsiteY18" fmla="*/ 3342744 h 3342744"/>
              <a:gd name="connsiteX19" fmla="*/ 1722897 w 5251113"/>
              <a:gd name="connsiteY19" fmla="*/ 3327504 h 3342744"/>
              <a:gd name="connsiteX20" fmla="*/ 1636099 w 5251113"/>
              <a:gd name="connsiteY20" fmla="*/ 3302104 h 3342744"/>
              <a:gd name="connsiteX21" fmla="*/ 1574830 w 5251113"/>
              <a:gd name="connsiteY21" fmla="*/ 3271624 h 3342744"/>
              <a:gd name="connsiteX22" fmla="*/ 1494414 w 5251113"/>
              <a:gd name="connsiteY22" fmla="*/ 3196059 h 3342744"/>
              <a:gd name="connsiteX23" fmla="*/ 1462503 w 5251113"/>
              <a:gd name="connsiteY23" fmla="*/ 3109064 h 3342744"/>
              <a:gd name="connsiteX24" fmla="*/ 1360388 w 5251113"/>
              <a:gd name="connsiteY24" fmla="*/ 2377544 h 3342744"/>
              <a:gd name="connsiteX25" fmla="*/ 1380811 w 5251113"/>
              <a:gd name="connsiteY25" fmla="*/ 2281024 h 3342744"/>
              <a:gd name="connsiteX26" fmla="*/ 1416551 w 5251113"/>
              <a:gd name="connsiteY26" fmla="*/ 2154024 h 3342744"/>
              <a:gd name="connsiteX27" fmla="*/ 1488032 w 5251113"/>
              <a:gd name="connsiteY27" fmla="*/ 2032104 h 3342744"/>
              <a:gd name="connsiteX28" fmla="*/ 1646310 w 5251113"/>
              <a:gd name="connsiteY28" fmla="*/ 1900024 h 3342744"/>
              <a:gd name="connsiteX29" fmla="*/ 1802036 w 5251113"/>
              <a:gd name="connsiteY29" fmla="*/ 1806044 h 3342744"/>
              <a:gd name="connsiteX30" fmla="*/ 1942445 w 5251113"/>
              <a:gd name="connsiteY30" fmla="*/ 1752704 h 3342744"/>
              <a:gd name="connsiteX31" fmla="*/ 2136463 w 5251113"/>
              <a:gd name="connsiteY31" fmla="*/ 1696824 h 3342744"/>
              <a:gd name="connsiteX32" fmla="*/ 2325377 w 5251113"/>
              <a:gd name="connsiteY32" fmla="*/ 1666344 h 3342744"/>
              <a:gd name="connsiteX33" fmla="*/ 2544924 w 5251113"/>
              <a:gd name="connsiteY33" fmla="*/ 1646024 h 3342744"/>
              <a:gd name="connsiteX34" fmla="*/ 1062784 w 5251113"/>
              <a:gd name="connsiteY34" fmla="*/ 1524104 h 3342744"/>
              <a:gd name="connsiteX35" fmla="*/ 1194139 w 5251113"/>
              <a:gd name="connsiteY35" fmla="*/ 1536431 h 3342744"/>
              <a:gd name="connsiteX36" fmla="*/ 1365299 w 5251113"/>
              <a:gd name="connsiteY36" fmla="*/ 1569304 h 3342744"/>
              <a:gd name="connsiteX37" fmla="*/ 1528498 w 5251113"/>
              <a:gd name="connsiteY37" fmla="*/ 1614504 h 3342744"/>
              <a:gd name="connsiteX38" fmla="*/ 1628009 w 5251113"/>
              <a:gd name="connsiteY38" fmla="*/ 1659703 h 3342744"/>
              <a:gd name="connsiteX39" fmla="*/ 1723540 w 5251113"/>
              <a:gd name="connsiteY39" fmla="*/ 1721339 h 3342744"/>
              <a:gd name="connsiteX40" fmla="*/ 1731134 w 5251113"/>
              <a:gd name="connsiteY40" fmla="*/ 1727040 h 3342744"/>
              <a:gd name="connsiteX41" fmla="*/ 1683876 w 5251113"/>
              <a:gd name="connsiteY41" fmla="*/ 1745084 h 3342744"/>
              <a:gd name="connsiteX42" fmla="*/ 1528936 w 5251113"/>
              <a:gd name="connsiteY42" fmla="*/ 1839064 h 3342744"/>
              <a:gd name="connsiteX43" fmla="*/ 1371456 w 5251113"/>
              <a:gd name="connsiteY43" fmla="*/ 1971144 h 3342744"/>
              <a:gd name="connsiteX44" fmla="*/ 1300336 w 5251113"/>
              <a:gd name="connsiteY44" fmla="*/ 2093064 h 3342744"/>
              <a:gd name="connsiteX45" fmla="*/ 1264776 w 5251113"/>
              <a:gd name="connsiteY45" fmla="*/ 2220064 h 3342744"/>
              <a:gd name="connsiteX46" fmla="*/ 1244456 w 5251113"/>
              <a:gd name="connsiteY46" fmla="*/ 2316584 h 3342744"/>
              <a:gd name="connsiteX47" fmla="*/ 1325149 w 5251113"/>
              <a:gd name="connsiteY47" fmla="*/ 2897572 h 3342744"/>
              <a:gd name="connsiteX48" fmla="*/ 338339 w 5251113"/>
              <a:gd name="connsiteY48" fmla="*/ 2900640 h 3342744"/>
              <a:gd name="connsiteX49" fmla="*/ 282613 w 5251113"/>
              <a:gd name="connsiteY49" fmla="*/ 2888313 h 3342744"/>
              <a:gd name="connsiteX50" fmla="*/ 214945 w 5251113"/>
              <a:gd name="connsiteY50" fmla="*/ 2867768 h 3342744"/>
              <a:gd name="connsiteX51" fmla="*/ 167180 w 5251113"/>
              <a:gd name="connsiteY51" fmla="*/ 2843113 h 3342744"/>
              <a:gd name="connsiteX52" fmla="*/ 104487 w 5251113"/>
              <a:gd name="connsiteY52" fmla="*/ 2781991 h 3342744"/>
              <a:gd name="connsiteX53" fmla="*/ 79609 w 5251113"/>
              <a:gd name="connsiteY53" fmla="*/ 2711623 h 3342744"/>
              <a:gd name="connsiteX54" fmla="*/ 0 w 5251113"/>
              <a:gd name="connsiteY54" fmla="*/ 2119918 h 3342744"/>
              <a:gd name="connsiteX55" fmla="*/ 15922 w 5251113"/>
              <a:gd name="connsiteY55" fmla="*/ 2041846 h 3342744"/>
              <a:gd name="connsiteX56" fmla="*/ 43785 w 5251113"/>
              <a:gd name="connsiteY56" fmla="*/ 1939120 h 3342744"/>
              <a:gd name="connsiteX57" fmla="*/ 99512 w 5251113"/>
              <a:gd name="connsiteY57" fmla="*/ 1840502 h 3342744"/>
              <a:gd name="connsiteX58" fmla="*/ 222906 w 5251113"/>
              <a:gd name="connsiteY58" fmla="*/ 1733666 h 3342744"/>
              <a:gd name="connsiteX59" fmla="*/ 344310 w 5251113"/>
              <a:gd name="connsiteY59" fmla="*/ 1657649 h 3342744"/>
              <a:gd name="connsiteX60" fmla="*/ 453773 w 5251113"/>
              <a:gd name="connsiteY60" fmla="*/ 1614504 h 3342744"/>
              <a:gd name="connsiteX61" fmla="*/ 605030 w 5251113"/>
              <a:gd name="connsiteY61" fmla="*/ 1569304 h 3342744"/>
              <a:gd name="connsiteX62" fmla="*/ 752308 w 5251113"/>
              <a:gd name="connsiteY62" fmla="*/ 1544650 h 3342744"/>
              <a:gd name="connsiteX63" fmla="*/ 923467 w 5251113"/>
              <a:gd name="connsiteY63" fmla="*/ 1528213 h 3342744"/>
              <a:gd name="connsiteX64" fmla="*/ 4351529 w 5251113"/>
              <a:gd name="connsiteY64" fmla="*/ 1519025 h 3342744"/>
              <a:gd name="connsiteX65" fmla="*/ 4482884 w 5251113"/>
              <a:gd name="connsiteY65" fmla="*/ 1531352 h 3342744"/>
              <a:gd name="connsiteX66" fmla="*/ 4654044 w 5251113"/>
              <a:gd name="connsiteY66" fmla="*/ 1564225 h 3342744"/>
              <a:gd name="connsiteX67" fmla="*/ 4817243 w 5251113"/>
              <a:gd name="connsiteY67" fmla="*/ 1609425 h 3342744"/>
              <a:gd name="connsiteX68" fmla="*/ 4916754 w 5251113"/>
              <a:gd name="connsiteY68" fmla="*/ 1654624 h 3342744"/>
              <a:gd name="connsiteX69" fmla="*/ 5012285 w 5251113"/>
              <a:gd name="connsiteY69" fmla="*/ 1716260 h 3342744"/>
              <a:gd name="connsiteX70" fmla="*/ 5099856 w 5251113"/>
              <a:gd name="connsiteY70" fmla="*/ 1782005 h 3342744"/>
              <a:gd name="connsiteX71" fmla="*/ 5171504 w 5251113"/>
              <a:gd name="connsiteY71" fmla="*/ 1864187 h 3342744"/>
              <a:gd name="connsiteX72" fmla="*/ 5215289 w 5251113"/>
              <a:gd name="connsiteY72" fmla="*/ 1938150 h 3342744"/>
              <a:gd name="connsiteX73" fmla="*/ 5243152 w 5251113"/>
              <a:gd name="connsiteY73" fmla="*/ 2036767 h 3342744"/>
              <a:gd name="connsiteX74" fmla="*/ 5251113 w 5251113"/>
              <a:gd name="connsiteY74" fmla="*/ 2110730 h 3342744"/>
              <a:gd name="connsiteX75" fmla="*/ 5215289 w 5251113"/>
              <a:gd name="connsiteY75" fmla="*/ 2558618 h 3342744"/>
              <a:gd name="connsiteX76" fmla="*/ 5183445 w 5251113"/>
              <a:gd name="connsiteY76" fmla="*/ 2727090 h 3342744"/>
              <a:gd name="connsiteX77" fmla="*/ 5163543 w 5251113"/>
              <a:gd name="connsiteY77" fmla="*/ 2759962 h 3342744"/>
              <a:gd name="connsiteX78" fmla="*/ 5135182 w 5251113"/>
              <a:gd name="connsiteY78" fmla="*/ 2801566 h 3342744"/>
              <a:gd name="connsiteX79" fmla="*/ 5098860 w 5251113"/>
              <a:gd name="connsiteY79" fmla="*/ 2839062 h 3342744"/>
              <a:gd name="connsiteX80" fmla="*/ 5036168 w 5251113"/>
              <a:gd name="connsiteY80" fmla="*/ 2866798 h 3342744"/>
              <a:gd name="connsiteX81" fmla="*/ 4948598 w 5251113"/>
              <a:gd name="connsiteY81" fmla="*/ 2891452 h 3342744"/>
              <a:gd name="connsiteX82" fmla="*/ 3934881 w 5251113"/>
              <a:gd name="connsiteY82" fmla="*/ 2894604 h 3342744"/>
              <a:gd name="connsiteX83" fmla="*/ 3935041 w 5251113"/>
              <a:gd name="connsiteY83" fmla="*/ 2893785 h 3342744"/>
              <a:gd name="connsiteX84" fmla="*/ 3980761 w 5251113"/>
              <a:gd name="connsiteY84" fmla="*/ 2340065 h 3342744"/>
              <a:gd name="connsiteX85" fmla="*/ 3970601 w 5251113"/>
              <a:gd name="connsiteY85" fmla="*/ 2248625 h 3342744"/>
              <a:gd name="connsiteX86" fmla="*/ 3935041 w 5251113"/>
              <a:gd name="connsiteY86" fmla="*/ 2126705 h 3342744"/>
              <a:gd name="connsiteX87" fmla="*/ 3879161 w 5251113"/>
              <a:gd name="connsiteY87" fmla="*/ 2035265 h 3342744"/>
              <a:gd name="connsiteX88" fmla="*/ 3787721 w 5251113"/>
              <a:gd name="connsiteY88" fmla="*/ 1933665 h 3342744"/>
              <a:gd name="connsiteX89" fmla="*/ 3675961 w 5251113"/>
              <a:gd name="connsiteY89" fmla="*/ 1852385 h 3342744"/>
              <a:gd name="connsiteX90" fmla="*/ 3554041 w 5251113"/>
              <a:gd name="connsiteY90" fmla="*/ 1776185 h 3342744"/>
              <a:gd name="connsiteX91" fmla="*/ 3489484 w 5251113"/>
              <a:gd name="connsiteY91" fmla="*/ 1747780 h 3342744"/>
              <a:gd name="connsiteX92" fmla="*/ 3511651 w 5251113"/>
              <a:gd name="connsiteY92" fmla="*/ 1728587 h 3342744"/>
              <a:gd name="connsiteX93" fmla="*/ 3633055 w 5251113"/>
              <a:gd name="connsiteY93" fmla="*/ 1652570 h 3342744"/>
              <a:gd name="connsiteX94" fmla="*/ 3742518 w 5251113"/>
              <a:gd name="connsiteY94" fmla="*/ 1609425 h 3342744"/>
              <a:gd name="connsiteX95" fmla="*/ 3893776 w 5251113"/>
              <a:gd name="connsiteY95" fmla="*/ 1564225 h 3342744"/>
              <a:gd name="connsiteX96" fmla="*/ 4041053 w 5251113"/>
              <a:gd name="connsiteY96" fmla="*/ 1539571 h 3342744"/>
              <a:gd name="connsiteX97" fmla="*/ 4212213 w 5251113"/>
              <a:gd name="connsiteY97" fmla="*/ 1523134 h 3342744"/>
              <a:gd name="connsiteX98" fmla="*/ 1017488 w 5251113"/>
              <a:gd name="connsiteY98" fmla="*/ 216024 h 3342744"/>
              <a:gd name="connsiteX99" fmla="*/ 1601688 w 5251113"/>
              <a:gd name="connsiteY99" fmla="*/ 801484 h 3342744"/>
              <a:gd name="connsiteX100" fmla="*/ 1017488 w 5251113"/>
              <a:gd name="connsiteY100" fmla="*/ 1386944 h 3342744"/>
              <a:gd name="connsiteX101" fmla="*/ 433288 w 5251113"/>
              <a:gd name="connsiteY101" fmla="*/ 801484 h 3342744"/>
              <a:gd name="connsiteX102" fmla="*/ 1017488 w 5251113"/>
              <a:gd name="connsiteY102" fmla="*/ 216024 h 3342744"/>
              <a:gd name="connsiteX103" fmla="*/ 4248368 w 5251113"/>
              <a:gd name="connsiteY103" fmla="*/ 210944 h 3342744"/>
              <a:gd name="connsiteX104" fmla="*/ 4832568 w 5251113"/>
              <a:gd name="connsiteY104" fmla="*/ 796404 h 3342744"/>
              <a:gd name="connsiteX105" fmla="*/ 4248368 w 5251113"/>
              <a:gd name="connsiteY105" fmla="*/ 1381864 h 3342744"/>
              <a:gd name="connsiteX106" fmla="*/ 3664168 w 5251113"/>
              <a:gd name="connsiteY106" fmla="*/ 796404 h 3342744"/>
              <a:gd name="connsiteX107" fmla="*/ 4248368 w 5251113"/>
              <a:gd name="connsiteY107" fmla="*/ 210944 h 3342744"/>
              <a:gd name="connsiteX108" fmla="*/ 2617048 w 5251113"/>
              <a:gd name="connsiteY108" fmla="*/ 0 h 3342744"/>
              <a:gd name="connsiteX109" fmla="*/ 3342848 w 5251113"/>
              <a:gd name="connsiteY109" fmla="*/ 739192 h 3342744"/>
              <a:gd name="connsiteX110" fmla="*/ 2617048 w 5251113"/>
              <a:gd name="connsiteY110" fmla="*/ 1478384 h 3342744"/>
              <a:gd name="connsiteX111" fmla="*/ 1891248 w 5251113"/>
              <a:gd name="connsiteY111" fmla="*/ 739192 h 3342744"/>
              <a:gd name="connsiteX112" fmla="*/ 2617048 w 5251113"/>
              <a:gd name="connsiteY112" fmla="*/ 0 h 334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251113" h="3342744">
                <a:moveTo>
                  <a:pt x="2723626" y="1640944"/>
                </a:moveTo>
                <a:lnTo>
                  <a:pt x="2892116" y="1656184"/>
                </a:lnTo>
                <a:lnTo>
                  <a:pt x="3111664" y="1696824"/>
                </a:lnTo>
                <a:lnTo>
                  <a:pt x="3321000" y="1752704"/>
                </a:lnTo>
                <a:lnTo>
                  <a:pt x="3448644" y="1808584"/>
                </a:lnTo>
                <a:lnTo>
                  <a:pt x="3571182" y="1884784"/>
                </a:lnTo>
                <a:lnTo>
                  <a:pt x="3683509" y="1966064"/>
                </a:lnTo>
                <a:lnTo>
                  <a:pt x="3775413" y="2067664"/>
                </a:lnTo>
                <a:lnTo>
                  <a:pt x="3831576" y="2159104"/>
                </a:lnTo>
                <a:lnTo>
                  <a:pt x="3867317" y="2281024"/>
                </a:lnTo>
                <a:lnTo>
                  <a:pt x="3877528" y="2372464"/>
                </a:lnTo>
                <a:lnTo>
                  <a:pt x="3831576" y="2926184"/>
                </a:lnTo>
                <a:lnTo>
                  <a:pt x="3790730" y="3134464"/>
                </a:lnTo>
                <a:lnTo>
                  <a:pt x="3765201" y="3175104"/>
                </a:lnTo>
                <a:lnTo>
                  <a:pt x="3728823" y="3226539"/>
                </a:lnTo>
                <a:lnTo>
                  <a:pt x="3682233" y="3272894"/>
                </a:lnTo>
                <a:lnTo>
                  <a:pt x="3601817" y="3307184"/>
                </a:lnTo>
                <a:lnTo>
                  <a:pt x="3489490" y="3337664"/>
                </a:lnTo>
                <a:lnTo>
                  <a:pt x="1794378" y="3342744"/>
                </a:lnTo>
                <a:lnTo>
                  <a:pt x="1722897" y="3327504"/>
                </a:lnTo>
                <a:lnTo>
                  <a:pt x="1636099" y="3302104"/>
                </a:lnTo>
                <a:lnTo>
                  <a:pt x="1574830" y="3271624"/>
                </a:lnTo>
                <a:lnTo>
                  <a:pt x="1494414" y="3196059"/>
                </a:lnTo>
                <a:lnTo>
                  <a:pt x="1462503" y="3109064"/>
                </a:lnTo>
                <a:lnTo>
                  <a:pt x="1360388" y="2377544"/>
                </a:lnTo>
                <a:lnTo>
                  <a:pt x="1380811" y="2281024"/>
                </a:lnTo>
                <a:lnTo>
                  <a:pt x="1416551" y="2154024"/>
                </a:lnTo>
                <a:lnTo>
                  <a:pt x="1488032" y="2032104"/>
                </a:lnTo>
                <a:lnTo>
                  <a:pt x="1646310" y="1900024"/>
                </a:lnTo>
                <a:lnTo>
                  <a:pt x="1802036" y="1806044"/>
                </a:lnTo>
                <a:lnTo>
                  <a:pt x="1942445" y="1752704"/>
                </a:lnTo>
                <a:lnTo>
                  <a:pt x="2136463" y="1696824"/>
                </a:lnTo>
                <a:lnTo>
                  <a:pt x="2325377" y="1666344"/>
                </a:lnTo>
                <a:lnTo>
                  <a:pt x="2544924" y="1646024"/>
                </a:lnTo>
                <a:close/>
                <a:moveTo>
                  <a:pt x="1062784" y="1524104"/>
                </a:moveTo>
                <a:lnTo>
                  <a:pt x="1194139" y="1536431"/>
                </a:lnTo>
                <a:lnTo>
                  <a:pt x="1365299" y="1569304"/>
                </a:lnTo>
                <a:lnTo>
                  <a:pt x="1528498" y="1614504"/>
                </a:lnTo>
                <a:lnTo>
                  <a:pt x="1628009" y="1659703"/>
                </a:lnTo>
                <a:lnTo>
                  <a:pt x="1723540" y="1721339"/>
                </a:lnTo>
                <a:lnTo>
                  <a:pt x="1731134" y="1727040"/>
                </a:lnTo>
                <a:lnTo>
                  <a:pt x="1683876" y="1745084"/>
                </a:lnTo>
                <a:lnTo>
                  <a:pt x="1528936" y="1839064"/>
                </a:lnTo>
                <a:lnTo>
                  <a:pt x="1371456" y="1971144"/>
                </a:lnTo>
                <a:lnTo>
                  <a:pt x="1300336" y="2093064"/>
                </a:lnTo>
                <a:lnTo>
                  <a:pt x="1264776" y="2220064"/>
                </a:lnTo>
                <a:lnTo>
                  <a:pt x="1244456" y="2316584"/>
                </a:lnTo>
                <a:lnTo>
                  <a:pt x="1325149" y="2897572"/>
                </a:lnTo>
                <a:lnTo>
                  <a:pt x="338339" y="2900640"/>
                </a:lnTo>
                <a:lnTo>
                  <a:pt x="282613" y="2888313"/>
                </a:lnTo>
                <a:lnTo>
                  <a:pt x="214945" y="2867768"/>
                </a:lnTo>
                <a:lnTo>
                  <a:pt x="167180" y="2843113"/>
                </a:lnTo>
                <a:lnTo>
                  <a:pt x="104487" y="2781991"/>
                </a:lnTo>
                <a:lnTo>
                  <a:pt x="79609" y="2711623"/>
                </a:lnTo>
                <a:lnTo>
                  <a:pt x="0" y="2119918"/>
                </a:lnTo>
                <a:lnTo>
                  <a:pt x="15922" y="2041846"/>
                </a:lnTo>
                <a:lnTo>
                  <a:pt x="43785" y="1939120"/>
                </a:lnTo>
                <a:lnTo>
                  <a:pt x="99512" y="1840502"/>
                </a:lnTo>
                <a:lnTo>
                  <a:pt x="222906" y="1733666"/>
                </a:lnTo>
                <a:lnTo>
                  <a:pt x="344310" y="1657649"/>
                </a:lnTo>
                <a:lnTo>
                  <a:pt x="453773" y="1614504"/>
                </a:lnTo>
                <a:lnTo>
                  <a:pt x="605030" y="1569304"/>
                </a:lnTo>
                <a:lnTo>
                  <a:pt x="752308" y="1544650"/>
                </a:lnTo>
                <a:lnTo>
                  <a:pt x="923467" y="1528213"/>
                </a:lnTo>
                <a:close/>
                <a:moveTo>
                  <a:pt x="4351529" y="1519025"/>
                </a:moveTo>
                <a:lnTo>
                  <a:pt x="4482884" y="1531352"/>
                </a:lnTo>
                <a:lnTo>
                  <a:pt x="4654044" y="1564225"/>
                </a:lnTo>
                <a:lnTo>
                  <a:pt x="4817243" y="1609425"/>
                </a:lnTo>
                <a:lnTo>
                  <a:pt x="4916754" y="1654624"/>
                </a:lnTo>
                <a:lnTo>
                  <a:pt x="5012285" y="1716260"/>
                </a:lnTo>
                <a:lnTo>
                  <a:pt x="5099856" y="1782005"/>
                </a:lnTo>
                <a:lnTo>
                  <a:pt x="5171504" y="1864187"/>
                </a:lnTo>
                <a:lnTo>
                  <a:pt x="5215289" y="1938150"/>
                </a:lnTo>
                <a:lnTo>
                  <a:pt x="5243152" y="2036767"/>
                </a:lnTo>
                <a:lnTo>
                  <a:pt x="5251113" y="2110730"/>
                </a:lnTo>
                <a:lnTo>
                  <a:pt x="5215289" y="2558618"/>
                </a:lnTo>
                <a:lnTo>
                  <a:pt x="5183445" y="2727090"/>
                </a:lnTo>
                <a:lnTo>
                  <a:pt x="5163543" y="2759962"/>
                </a:lnTo>
                <a:lnTo>
                  <a:pt x="5135182" y="2801566"/>
                </a:lnTo>
                <a:lnTo>
                  <a:pt x="5098860" y="2839062"/>
                </a:lnTo>
                <a:lnTo>
                  <a:pt x="5036168" y="2866798"/>
                </a:lnTo>
                <a:lnTo>
                  <a:pt x="4948598" y="2891452"/>
                </a:lnTo>
                <a:lnTo>
                  <a:pt x="3934881" y="2894604"/>
                </a:lnTo>
                <a:lnTo>
                  <a:pt x="3935041" y="2893785"/>
                </a:lnTo>
                <a:lnTo>
                  <a:pt x="3980761" y="2340065"/>
                </a:lnTo>
                <a:lnTo>
                  <a:pt x="3970601" y="2248625"/>
                </a:lnTo>
                <a:lnTo>
                  <a:pt x="3935041" y="2126705"/>
                </a:lnTo>
                <a:lnTo>
                  <a:pt x="3879161" y="2035265"/>
                </a:lnTo>
                <a:lnTo>
                  <a:pt x="3787721" y="1933665"/>
                </a:lnTo>
                <a:lnTo>
                  <a:pt x="3675961" y="1852385"/>
                </a:lnTo>
                <a:lnTo>
                  <a:pt x="3554041" y="1776185"/>
                </a:lnTo>
                <a:lnTo>
                  <a:pt x="3489484" y="1747780"/>
                </a:lnTo>
                <a:lnTo>
                  <a:pt x="3511651" y="1728587"/>
                </a:lnTo>
                <a:lnTo>
                  <a:pt x="3633055" y="1652570"/>
                </a:lnTo>
                <a:lnTo>
                  <a:pt x="3742518" y="1609425"/>
                </a:lnTo>
                <a:lnTo>
                  <a:pt x="3893776" y="1564225"/>
                </a:lnTo>
                <a:lnTo>
                  <a:pt x="4041053" y="1539571"/>
                </a:lnTo>
                <a:lnTo>
                  <a:pt x="4212213" y="1523134"/>
                </a:lnTo>
                <a:close/>
                <a:moveTo>
                  <a:pt x="1017488" y="216024"/>
                </a:moveTo>
                <a:cubicBezTo>
                  <a:pt x="1340133" y="216024"/>
                  <a:pt x="1601688" y="478143"/>
                  <a:pt x="1601688" y="801484"/>
                </a:cubicBezTo>
                <a:cubicBezTo>
                  <a:pt x="1601688" y="1124825"/>
                  <a:pt x="1340133" y="1386944"/>
                  <a:pt x="1017488" y="1386944"/>
                </a:cubicBezTo>
                <a:cubicBezTo>
                  <a:pt x="694843" y="1386944"/>
                  <a:pt x="433288" y="1124825"/>
                  <a:pt x="433288" y="801484"/>
                </a:cubicBezTo>
                <a:cubicBezTo>
                  <a:pt x="433288" y="478143"/>
                  <a:pt x="694843" y="216024"/>
                  <a:pt x="1017488" y="216024"/>
                </a:cubicBezTo>
                <a:close/>
                <a:moveTo>
                  <a:pt x="4248368" y="210944"/>
                </a:moveTo>
                <a:cubicBezTo>
                  <a:pt x="4571013" y="210944"/>
                  <a:pt x="4832568" y="473063"/>
                  <a:pt x="4832568" y="796404"/>
                </a:cubicBezTo>
                <a:cubicBezTo>
                  <a:pt x="4832568" y="1119745"/>
                  <a:pt x="4571013" y="1381864"/>
                  <a:pt x="4248368" y="1381864"/>
                </a:cubicBezTo>
                <a:cubicBezTo>
                  <a:pt x="3925723" y="1381864"/>
                  <a:pt x="3664168" y="1119745"/>
                  <a:pt x="3664168" y="796404"/>
                </a:cubicBezTo>
                <a:cubicBezTo>
                  <a:pt x="3664168" y="473063"/>
                  <a:pt x="3925723" y="210944"/>
                  <a:pt x="4248368" y="210944"/>
                </a:cubicBezTo>
                <a:close/>
                <a:moveTo>
                  <a:pt x="2617048" y="0"/>
                </a:moveTo>
                <a:cubicBezTo>
                  <a:pt x="3017896" y="0"/>
                  <a:pt x="3342848" y="330948"/>
                  <a:pt x="3342848" y="739192"/>
                </a:cubicBezTo>
                <a:cubicBezTo>
                  <a:pt x="3342848" y="1147436"/>
                  <a:pt x="3017896" y="1478384"/>
                  <a:pt x="2617048" y="1478384"/>
                </a:cubicBezTo>
                <a:cubicBezTo>
                  <a:pt x="2216200" y="1478384"/>
                  <a:pt x="1891248" y="1147436"/>
                  <a:pt x="1891248" y="739192"/>
                </a:cubicBezTo>
                <a:cubicBezTo>
                  <a:pt x="1891248" y="330948"/>
                  <a:pt x="2216200" y="0"/>
                  <a:pt x="2617048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ZA"/>
          </a:p>
        </p:txBody>
      </p:sp>
      <p:pic>
        <p:nvPicPr>
          <p:cNvPr id="55" name="Graphic 18" descr="Bank with solid fill">
            <a:extLst>
              <a:ext uri="{FF2B5EF4-FFF2-40B4-BE49-F238E27FC236}">
                <a16:creationId xmlns:a16="http://schemas.microsoft.com/office/drawing/2014/main" id="{8CEB7C49-7D03-2D59-4044-BDBBF5DE49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21918" y="3499656"/>
            <a:ext cx="405846" cy="405846"/>
          </a:xfrm>
          <a:prstGeom prst="rect">
            <a:avLst/>
          </a:prstGeom>
        </p:spPr>
      </p:pic>
      <p:pic>
        <p:nvPicPr>
          <p:cNvPr id="56" name="Graphic 6" descr="Production with solid fill">
            <a:extLst>
              <a:ext uri="{FF2B5EF4-FFF2-40B4-BE49-F238E27FC236}">
                <a16:creationId xmlns:a16="http://schemas.microsoft.com/office/drawing/2014/main" id="{405633A7-0E91-C5F7-B02B-54C7FBBD9E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21918" y="4080981"/>
            <a:ext cx="386544" cy="392172"/>
          </a:xfrm>
          <a:prstGeom prst="rect">
            <a:avLst/>
          </a:prstGeom>
        </p:spPr>
      </p:pic>
      <p:pic>
        <p:nvPicPr>
          <p:cNvPr id="57" name="Graphic 20" descr="Greek Temple with solid fill">
            <a:extLst>
              <a:ext uri="{FF2B5EF4-FFF2-40B4-BE49-F238E27FC236}">
                <a16:creationId xmlns:a16="http://schemas.microsoft.com/office/drawing/2014/main" id="{989383ED-348B-1570-DD8B-7546FDAF4C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61757" y="4092152"/>
            <a:ext cx="381001" cy="381001"/>
          </a:xfrm>
          <a:prstGeom prst="rect">
            <a:avLst/>
          </a:prstGeom>
        </p:spPr>
      </p:pic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ACC80C99-B885-83B9-A62C-2BAAE053529D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33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7102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FFE59-4566-E4BF-577D-E23912D6F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EE176D9-955F-3008-BA59-06209702584B}"/>
              </a:ext>
            </a:extLst>
          </p:cNvPr>
          <p:cNvSpPr/>
          <p:nvPr/>
        </p:nvSpPr>
        <p:spPr>
          <a:xfrm>
            <a:off x="0" y="15240"/>
            <a:ext cx="12192000" cy="6842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F35BCED3-542B-CBD3-EC72-D9878020093B}"/>
              </a:ext>
            </a:extLst>
          </p:cNvPr>
          <p:cNvSpPr txBox="1">
            <a:spLocks/>
          </p:cNvSpPr>
          <p:nvPr/>
        </p:nvSpPr>
        <p:spPr>
          <a:xfrm>
            <a:off x="11647104" y="6508115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34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5E1E42-AB32-0F9D-95EB-5D854D9546AC}"/>
              </a:ext>
            </a:extLst>
          </p:cNvPr>
          <p:cNvSpPr txBox="1"/>
          <p:nvPr/>
        </p:nvSpPr>
        <p:spPr>
          <a:xfrm>
            <a:off x="758" y="573539"/>
            <a:ext cx="5039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 contributions to value added for by base year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728A08-6E9D-F115-DC80-4A64C33FD61F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decades of structural changes in the economy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6303C5-B18B-5944-94BC-F2618BA60384}"/>
              </a:ext>
            </a:extLst>
          </p:cNvPr>
          <p:cNvSpPr/>
          <p:nvPr/>
        </p:nvSpPr>
        <p:spPr>
          <a:xfrm>
            <a:off x="0" y="6580862"/>
            <a:ext cx="8509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The changes reflected by personal services and general government were mainly due to reclassification</a:t>
            </a:r>
          </a:p>
        </p:txBody>
      </p:sp>
      <p:grpSp>
        <p:nvGrpSpPr>
          <p:cNvPr id="2" name="Graphic 345">
            <a:extLst>
              <a:ext uri="{FF2B5EF4-FFF2-40B4-BE49-F238E27FC236}">
                <a16:creationId xmlns:a16="http://schemas.microsoft.com/office/drawing/2014/main" id="{A100C6AA-4803-3B30-34C1-B8CD6D186CB1}"/>
              </a:ext>
            </a:extLst>
          </p:cNvPr>
          <p:cNvGrpSpPr/>
          <p:nvPr/>
        </p:nvGrpSpPr>
        <p:grpSpPr>
          <a:xfrm>
            <a:off x="1002784" y="6461406"/>
            <a:ext cx="9468000" cy="53167"/>
            <a:chOff x="943517" y="6447648"/>
            <a:chExt cx="9298595" cy="53167"/>
          </a:xfrm>
        </p:grpSpPr>
        <p:sp>
          <p:nvSpPr>
            <p:cNvPr id="4" name="Free-form: Shape 3">
              <a:extLst>
                <a:ext uri="{FF2B5EF4-FFF2-40B4-BE49-F238E27FC236}">
                  <a16:creationId xmlns:a16="http://schemas.microsoft.com/office/drawing/2014/main" id="{278D671C-84D3-9788-C7F3-ED37DC74AE1C}"/>
                </a:ext>
              </a:extLst>
            </p:cNvPr>
            <p:cNvSpPr/>
            <p:nvPr/>
          </p:nvSpPr>
          <p:spPr>
            <a:xfrm>
              <a:off x="943517" y="6447648"/>
              <a:ext cx="9298595" cy="10633"/>
            </a:xfrm>
            <a:custGeom>
              <a:avLst/>
              <a:gdLst>
                <a:gd name="csX0" fmla="*/ 32 w 9298595"/>
                <a:gd name="csY0" fmla="*/ 555 h 10633"/>
                <a:gd name="csX1" fmla="*/ 9298627 w 9298595"/>
                <a:gd name="csY1" fmla="*/ 555 h 10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9298595" h="10633">
                  <a:moveTo>
                    <a:pt x="32" y="555"/>
                  </a:moveTo>
                  <a:lnTo>
                    <a:pt x="9298627" y="555"/>
                  </a:lnTo>
                </a:path>
              </a:pathLst>
            </a:custGeom>
            <a:ln w="10632" cap="flat">
              <a:solidFill>
                <a:srgbClr val="DCDCDC"/>
              </a:solidFill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5" name="Free-form: Shape 4">
              <a:extLst>
                <a:ext uri="{FF2B5EF4-FFF2-40B4-BE49-F238E27FC236}">
                  <a16:creationId xmlns:a16="http://schemas.microsoft.com/office/drawing/2014/main" id="{7F05EF80-0120-3CBA-F84B-EA32697C98D5}"/>
                </a:ext>
              </a:extLst>
            </p:cNvPr>
            <p:cNvSpPr/>
            <p:nvPr/>
          </p:nvSpPr>
          <p:spPr>
            <a:xfrm>
              <a:off x="2359051" y="6447648"/>
              <a:ext cx="10633" cy="53167"/>
            </a:xfrm>
            <a:custGeom>
              <a:avLst/>
              <a:gdLst>
                <a:gd name="csX0" fmla="*/ 32 w 10633"/>
                <a:gd name="csY0" fmla="*/ 555 h 53167"/>
                <a:gd name="csX1" fmla="*/ 32 w 10633"/>
                <a:gd name="csY1" fmla="*/ 53722 h 53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633" h="53167">
                  <a:moveTo>
                    <a:pt x="32" y="555"/>
                  </a:moveTo>
                  <a:lnTo>
                    <a:pt x="32" y="53722"/>
                  </a:lnTo>
                </a:path>
              </a:pathLst>
            </a:custGeom>
            <a:ln w="10632" cap="flat">
              <a:solidFill>
                <a:srgbClr val="DCDCDC"/>
              </a:solidFill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6" name="Free-form: Shape 5">
              <a:extLst>
                <a:ext uri="{FF2B5EF4-FFF2-40B4-BE49-F238E27FC236}">
                  <a16:creationId xmlns:a16="http://schemas.microsoft.com/office/drawing/2014/main" id="{FA66A834-4F86-DF9C-75C1-E4AD30D637C2}"/>
                </a:ext>
              </a:extLst>
            </p:cNvPr>
            <p:cNvSpPr/>
            <p:nvPr/>
          </p:nvSpPr>
          <p:spPr>
            <a:xfrm>
              <a:off x="3436973" y="6447648"/>
              <a:ext cx="10633" cy="53167"/>
            </a:xfrm>
            <a:custGeom>
              <a:avLst/>
              <a:gdLst>
                <a:gd name="csX0" fmla="*/ 32 w 10633"/>
                <a:gd name="csY0" fmla="*/ 555 h 53167"/>
                <a:gd name="csX1" fmla="*/ 32 w 10633"/>
                <a:gd name="csY1" fmla="*/ 53722 h 53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633" h="53167">
                  <a:moveTo>
                    <a:pt x="32" y="555"/>
                  </a:moveTo>
                  <a:lnTo>
                    <a:pt x="32" y="53722"/>
                  </a:lnTo>
                </a:path>
              </a:pathLst>
            </a:custGeom>
            <a:ln w="10632" cap="flat">
              <a:solidFill>
                <a:srgbClr val="DCDCDC"/>
              </a:solidFill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7" name="Free-form: Shape 6">
              <a:extLst>
                <a:ext uri="{FF2B5EF4-FFF2-40B4-BE49-F238E27FC236}">
                  <a16:creationId xmlns:a16="http://schemas.microsoft.com/office/drawing/2014/main" id="{752F2A48-2E60-E13E-4091-41CE71BAB593}"/>
                </a:ext>
              </a:extLst>
            </p:cNvPr>
            <p:cNvSpPr/>
            <p:nvPr/>
          </p:nvSpPr>
          <p:spPr>
            <a:xfrm>
              <a:off x="4514894" y="6447648"/>
              <a:ext cx="10633" cy="53167"/>
            </a:xfrm>
            <a:custGeom>
              <a:avLst/>
              <a:gdLst>
                <a:gd name="csX0" fmla="*/ 32 w 10633"/>
                <a:gd name="csY0" fmla="*/ 555 h 53167"/>
                <a:gd name="csX1" fmla="*/ 32 w 10633"/>
                <a:gd name="csY1" fmla="*/ 53722 h 53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633" h="53167">
                  <a:moveTo>
                    <a:pt x="32" y="555"/>
                  </a:moveTo>
                  <a:lnTo>
                    <a:pt x="32" y="53722"/>
                  </a:lnTo>
                </a:path>
              </a:pathLst>
            </a:custGeom>
            <a:ln w="10632" cap="flat">
              <a:solidFill>
                <a:srgbClr val="DCDCDC"/>
              </a:solidFill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20F928F9-B933-25A8-F5FA-FD3C19BE0341}"/>
                </a:ext>
              </a:extLst>
            </p:cNvPr>
            <p:cNvSpPr/>
            <p:nvPr/>
          </p:nvSpPr>
          <p:spPr>
            <a:xfrm>
              <a:off x="5592815" y="6447648"/>
              <a:ext cx="10633" cy="53167"/>
            </a:xfrm>
            <a:custGeom>
              <a:avLst/>
              <a:gdLst>
                <a:gd name="csX0" fmla="*/ 32 w 10633"/>
                <a:gd name="csY0" fmla="*/ 555 h 53167"/>
                <a:gd name="csX1" fmla="*/ 32 w 10633"/>
                <a:gd name="csY1" fmla="*/ 53722 h 53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633" h="53167">
                  <a:moveTo>
                    <a:pt x="32" y="555"/>
                  </a:moveTo>
                  <a:lnTo>
                    <a:pt x="32" y="53722"/>
                  </a:lnTo>
                </a:path>
              </a:pathLst>
            </a:custGeom>
            <a:ln w="10632" cap="flat">
              <a:solidFill>
                <a:srgbClr val="DCDCDC"/>
              </a:solidFill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C715742-D82A-6006-33D0-654A87F17561}"/>
                </a:ext>
              </a:extLst>
            </p:cNvPr>
            <p:cNvSpPr/>
            <p:nvPr/>
          </p:nvSpPr>
          <p:spPr>
            <a:xfrm>
              <a:off x="6670736" y="6447648"/>
              <a:ext cx="10633" cy="53167"/>
            </a:xfrm>
            <a:custGeom>
              <a:avLst/>
              <a:gdLst>
                <a:gd name="csX0" fmla="*/ 32 w 10633"/>
                <a:gd name="csY0" fmla="*/ 555 h 53167"/>
                <a:gd name="csX1" fmla="*/ 32 w 10633"/>
                <a:gd name="csY1" fmla="*/ 53722 h 53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633" h="53167">
                  <a:moveTo>
                    <a:pt x="32" y="555"/>
                  </a:moveTo>
                  <a:lnTo>
                    <a:pt x="32" y="53722"/>
                  </a:lnTo>
                </a:path>
              </a:pathLst>
            </a:custGeom>
            <a:ln w="10632" cap="flat">
              <a:solidFill>
                <a:srgbClr val="DCDCDC"/>
              </a:solidFill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7F5E51F-1486-76F0-D2EB-F9DB4837A33E}"/>
                </a:ext>
              </a:extLst>
            </p:cNvPr>
            <p:cNvSpPr/>
            <p:nvPr/>
          </p:nvSpPr>
          <p:spPr>
            <a:xfrm>
              <a:off x="7748657" y="6447648"/>
              <a:ext cx="10633" cy="53167"/>
            </a:xfrm>
            <a:custGeom>
              <a:avLst/>
              <a:gdLst>
                <a:gd name="csX0" fmla="*/ 32 w 10633"/>
                <a:gd name="csY0" fmla="*/ 555 h 53167"/>
                <a:gd name="csX1" fmla="*/ 32 w 10633"/>
                <a:gd name="csY1" fmla="*/ 53722 h 53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633" h="53167">
                  <a:moveTo>
                    <a:pt x="32" y="555"/>
                  </a:moveTo>
                  <a:lnTo>
                    <a:pt x="32" y="53722"/>
                  </a:lnTo>
                </a:path>
              </a:pathLst>
            </a:custGeom>
            <a:ln w="10632" cap="flat">
              <a:solidFill>
                <a:srgbClr val="DCDCDC"/>
              </a:solidFill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4C498447-EF92-63C7-FA74-F0A9AB7A1309}"/>
                </a:ext>
              </a:extLst>
            </p:cNvPr>
            <p:cNvSpPr/>
            <p:nvPr/>
          </p:nvSpPr>
          <p:spPr>
            <a:xfrm>
              <a:off x="8826578" y="6447648"/>
              <a:ext cx="10633" cy="53167"/>
            </a:xfrm>
            <a:custGeom>
              <a:avLst/>
              <a:gdLst>
                <a:gd name="csX0" fmla="*/ 32 w 10633"/>
                <a:gd name="csY0" fmla="*/ 555 h 53167"/>
                <a:gd name="csX1" fmla="*/ 32 w 10633"/>
                <a:gd name="csY1" fmla="*/ 53722 h 53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633" h="53167">
                  <a:moveTo>
                    <a:pt x="32" y="555"/>
                  </a:moveTo>
                  <a:lnTo>
                    <a:pt x="32" y="53722"/>
                  </a:lnTo>
                </a:path>
              </a:pathLst>
            </a:custGeom>
            <a:ln w="10632" cap="flat">
              <a:solidFill>
                <a:srgbClr val="DCDCDC"/>
              </a:solidFill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2" name="Graphic 345">
            <a:extLst>
              <a:ext uri="{FF2B5EF4-FFF2-40B4-BE49-F238E27FC236}">
                <a16:creationId xmlns:a16="http://schemas.microsoft.com/office/drawing/2014/main" id="{5A543BDE-6908-3989-A8B9-5BA358292AE3}"/>
              </a:ext>
            </a:extLst>
          </p:cNvPr>
          <p:cNvGrpSpPr/>
          <p:nvPr/>
        </p:nvGrpSpPr>
        <p:grpSpPr>
          <a:xfrm>
            <a:off x="10438747" y="1702427"/>
            <a:ext cx="439544" cy="4881763"/>
            <a:chOff x="10235740" y="1697906"/>
            <a:chExt cx="439544" cy="4881763"/>
          </a:xfrm>
          <a:solidFill>
            <a:srgbClr val="A8A5A5"/>
          </a:solidFill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784559B-5D07-AC59-5C13-766230F2B308}"/>
                </a:ext>
              </a:extLst>
            </p:cNvPr>
            <p:cNvSpPr txBox="1"/>
            <p:nvPr/>
          </p:nvSpPr>
          <p:spPr>
            <a:xfrm>
              <a:off x="10235740" y="6333448"/>
              <a:ext cx="3690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ZA" sz="1000" spc="0" baseline="0" dirty="0">
                  <a:ln/>
                  <a:solidFill>
                    <a:schemeClr val="bg1">
                      <a:lumMod val="65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0%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8F92B9-178D-F38A-F942-257AE9B4654A}"/>
                </a:ext>
              </a:extLst>
            </p:cNvPr>
            <p:cNvSpPr txBox="1"/>
            <p:nvPr/>
          </p:nvSpPr>
          <p:spPr>
            <a:xfrm>
              <a:off x="10235740" y="5405714"/>
              <a:ext cx="3690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ZA" sz="1000" spc="0" baseline="0" dirty="0">
                  <a:ln/>
                  <a:solidFill>
                    <a:schemeClr val="bg1">
                      <a:lumMod val="65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5%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689EF31-A285-69F3-1A42-7A44616D2056}"/>
                </a:ext>
              </a:extLst>
            </p:cNvPr>
            <p:cNvSpPr txBox="1"/>
            <p:nvPr/>
          </p:nvSpPr>
          <p:spPr>
            <a:xfrm>
              <a:off x="10235740" y="4469598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ZA" sz="1000" spc="0" baseline="0" dirty="0">
                  <a:ln/>
                  <a:solidFill>
                    <a:schemeClr val="bg1">
                      <a:lumMod val="65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10%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AE8C269-7DB8-343B-2851-2FB9B34F91A1}"/>
                </a:ext>
              </a:extLst>
            </p:cNvPr>
            <p:cNvSpPr txBox="1"/>
            <p:nvPr/>
          </p:nvSpPr>
          <p:spPr>
            <a:xfrm>
              <a:off x="10235740" y="3542718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ZA" sz="1000" spc="0" baseline="0" dirty="0">
                  <a:ln/>
                  <a:solidFill>
                    <a:schemeClr val="bg1">
                      <a:lumMod val="65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15%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BC5808C-44E2-E120-E367-8949BBF5F8D2}"/>
                </a:ext>
              </a:extLst>
            </p:cNvPr>
            <p:cNvSpPr txBox="1"/>
            <p:nvPr/>
          </p:nvSpPr>
          <p:spPr>
            <a:xfrm>
              <a:off x="10235740" y="2634022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ZA" sz="1000" spc="0" baseline="0" dirty="0">
                  <a:ln/>
                  <a:solidFill>
                    <a:schemeClr val="bg1">
                      <a:lumMod val="65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20%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5D5D3F8-9C2E-48F0-8C67-CCD4DF758323}"/>
                </a:ext>
              </a:extLst>
            </p:cNvPr>
            <p:cNvSpPr txBox="1"/>
            <p:nvPr/>
          </p:nvSpPr>
          <p:spPr>
            <a:xfrm>
              <a:off x="10235740" y="1697906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ZA" sz="1000" spc="0" baseline="0" dirty="0">
                  <a:ln/>
                  <a:solidFill>
                    <a:schemeClr val="bg1">
                      <a:lumMod val="65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25%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FC4C04E-B1E9-EF66-1FB7-C98A74DC0F76}"/>
              </a:ext>
            </a:extLst>
          </p:cNvPr>
          <p:cNvSpPr/>
          <p:nvPr/>
        </p:nvSpPr>
        <p:spPr>
          <a:xfrm>
            <a:off x="2418318" y="900127"/>
            <a:ext cx="1077921" cy="5561278"/>
          </a:xfrm>
          <a:prstGeom prst="rect">
            <a:avLst/>
          </a:prstGeom>
          <a:solidFill>
            <a:srgbClr val="DCDCDC">
              <a:alpha val="32000"/>
            </a:srgbClr>
          </a:solidFill>
          <a:ln w="10632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C24E67-24C4-55E2-28B2-7A38CCF55A57}"/>
              </a:ext>
            </a:extLst>
          </p:cNvPr>
          <p:cNvSpPr/>
          <p:nvPr/>
        </p:nvSpPr>
        <p:spPr>
          <a:xfrm>
            <a:off x="4574161" y="900127"/>
            <a:ext cx="1077921" cy="5561278"/>
          </a:xfrm>
          <a:prstGeom prst="rect">
            <a:avLst/>
          </a:prstGeom>
          <a:solidFill>
            <a:srgbClr val="DCDCDC">
              <a:alpha val="32000"/>
            </a:srgbClr>
          </a:solidFill>
          <a:ln w="10632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3190E0-EE4C-72A8-2F72-58086A4BB135}"/>
              </a:ext>
            </a:extLst>
          </p:cNvPr>
          <p:cNvSpPr/>
          <p:nvPr/>
        </p:nvSpPr>
        <p:spPr>
          <a:xfrm>
            <a:off x="6730003" y="900127"/>
            <a:ext cx="1077921" cy="5561278"/>
          </a:xfrm>
          <a:prstGeom prst="rect">
            <a:avLst/>
          </a:prstGeom>
          <a:solidFill>
            <a:srgbClr val="DCDCDC">
              <a:alpha val="32000"/>
            </a:srgbClr>
          </a:solidFill>
          <a:ln w="10632" cap="flat">
            <a:noFill/>
            <a:prstDash val="solid"/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26" name="Free-form: Shape 25">
            <a:extLst>
              <a:ext uri="{FF2B5EF4-FFF2-40B4-BE49-F238E27FC236}">
                <a16:creationId xmlns:a16="http://schemas.microsoft.com/office/drawing/2014/main" id="{36CE7002-469A-8479-B4DC-F0A087E4DA4A}"/>
              </a:ext>
            </a:extLst>
          </p:cNvPr>
          <p:cNvSpPr/>
          <p:nvPr/>
        </p:nvSpPr>
        <p:spPr>
          <a:xfrm>
            <a:off x="1002784" y="6461406"/>
            <a:ext cx="9468000" cy="10633"/>
          </a:xfrm>
          <a:custGeom>
            <a:avLst/>
            <a:gdLst>
              <a:gd name="csX0" fmla="*/ 32 w 9298595"/>
              <a:gd name="csY0" fmla="*/ 32 h 10633"/>
              <a:gd name="csX1" fmla="*/ 9298627 w 9298595"/>
              <a:gd name="csY1" fmla="*/ 32 h 1063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9298595" h="10633">
                <a:moveTo>
                  <a:pt x="32" y="32"/>
                </a:moveTo>
                <a:lnTo>
                  <a:pt x="9298627" y="32"/>
                </a:lnTo>
              </a:path>
            </a:pathLst>
          </a:custGeom>
          <a:ln w="10632" cap="flat">
            <a:solidFill>
              <a:srgbClr val="DCDCDC"/>
            </a:solidFill>
            <a:custDash>
              <a:ds d="150000" sp="150000"/>
            </a:custDash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27" name="Free-form: Shape 26">
            <a:extLst>
              <a:ext uri="{FF2B5EF4-FFF2-40B4-BE49-F238E27FC236}">
                <a16:creationId xmlns:a16="http://schemas.microsoft.com/office/drawing/2014/main" id="{C482C5A8-4B85-0898-5504-D556575B3FAF}"/>
              </a:ext>
            </a:extLst>
          </p:cNvPr>
          <p:cNvSpPr/>
          <p:nvPr/>
        </p:nvSpPr>
        <p:spPr>
          <a:xfrm>
            <a:off x="1002784" y="5534526"/>
            <a:ext cx="9468000" cy="10633"/>
          </a:xfrm>
          <a:custGeom>
            <a:avLst/>
            <a:gdLst>
              <a:gd name="csX0" fmla="*/ 32 w 9298595"/>
              <a:gd name="csY0" fmla="*/ 32 h 10633"/>
              <a:gd name="csX1" fmla="*/ 9298627 w 9298595"/>
              <a:gd name="csY1" fmla="*/ 32 h 1063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9298595" h="10633">
                <a:moveTo>
                  <a:pt x="32" y="32"/>
                </a:moveTo>
                <a:lnTo>
                  <a:pt x="9298627" y="32"/>
                </a:lnTo>
              </a:path>
            </a:pathLst>
          </a:custGeom>
          <a:ln w="10632" cap="flat">
            <a:solidFill>
              <a:srgbClr val="DCDCDC"/>
            </a:solidFill>
            <a:custDash>
              <a:ds d="150000" sp="150000"/>
            </a:custDash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28" name="Free-form: Shape 27">
            <a:extLst>
              <a:ext uri="{FF2B5EF4-FFF2-40B4-BE49-F238E27FC236}">
                <a16:creationId xmlns:a16="http://schemas.microsoft.com/office/drawing/2014/main" id="{348F7F29-3444-37F3-3A17-59927A0F4416}"/>
              </a:ext>
            </a:extLst>
          </p:cNvPr>
          <p:cNvSpPr/>
          <p:nvPr/>
        </p:nvSpPr>
        <p:spPr>
          <a:xfrm>
            <a:off x="1002784" y="4607646"/>
            <a:ext cx="9468000" cy="10633"/>
          </a:xfrm>
          <a:custGeom>
            <a:avLst/>
            <a:gdLst>
              <a:gd name="csX0" fmla="*/ 32 w 9298595"/>
              <a:gd name="csY0" fmla="*/ 32 h 10633"/>
              <a:gd name="csX1" fmla="*/ 9298627 w 9298595"/>
              <a:gd name="csY1" fmla="*/ 32 h 1063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9298595" h="10633">
                <a:moveTo>
                  <a:pt x="32" y="32"/>
                </a:moveTo>
                <a:lnTo>
                  <a:pt x="9298627" y="32"/>
                </a:lnTo>
              </a:path>
            </a:pathLst>
          </a:custGeom>
          <a:ln w="10632" cap="flat">
            <a:solidFill>
              <a:srgbClr val="DCDCDC"/>
            </a:solidFill>
            <a:custDash>
              <a:ds d="150000" sp="150000"/>
            </a:custDash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36" name="Free-form: Shape 35">
            <a:extLst>
              <a:ext uri="{FF2B5EF4-FFF2-40B4-BE49-F238E27FC236}">
                <a16:creationId xmlns:a16="http://schemas.microsoft.com/office/drawing/2014/main" id="{D4335854-6353-D8AC-730B-C97BEC7131B9}"/>
              </a:ext>
            </a:extLst>
          </p:cNvPr>
          <p:cNvSpPr/>
          <p:nvPr/>
        </p:nvSpPr>
        <p:spPr>
          <a:xfrm>
            <a:off x="1002784" y="3680766"/>
            <a:ext cx="9468000" cy="10633"/>
          </a:xfrm>
          <a:custGeom>
            <a:avLst/>
            <a:gdLst>
              <a:gd name="csX0" fmla="*/ 32 w 9298595"/>
              <a:gd name="csY0" fmla="*/ 32 h 10633"/>
              <a:gd name="csX1" fmla="*/ 9298627 w 9298595"/>
              <a:gd name="csY1" fmla="*/ 32 h 1063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9298595" h="10633">
                <a:moveTo>
                  <a:pt x="32" y="32"/>
                </a:moveTo>
                <a:lnTo>
                  <a:pt x="9298627" y="32"/>
                </a:lnTo>
              </a:path>
            </a:pathLst>
          </a:custGeom>
          <a:ln w="10632" cap="flat">
            <a:solidFill>
              <a:srgbClr val="DCDCDC"/>
            </a:solidFill>
            <a:custDash>
              <a:ds d="150000" sp="150000"/>
            </a:custDash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37" name="Free-form: Shape 36">
            <a:extLst>
              <a:ext uri="{FF2B5EF4-FFF2-40B4-BE49-F238E27FC236}">
                <a16:creationId xmlns:a16="http://schemas.microsoft.com/office/drawing/2014/main" id="{3386ECFF-50B3-B78A-1C71-18D0A2F192C7}"/>
              </a:ext>
            </a:extLst>
          </p:cNvPr>
          <p:cNvSpPr/>
          <p:nvPr/>
        </p:nvSpPr>
        <p:spPr>
          <a:xfrm>
            <a:off x="1002784" y="2753886"/>
            <a:ext cx="9468000" cy="10633"/>
          </a:xfrm>
          <a:custGeom>
            <a:avLst/>
            <a:gdLst>
              <a:gd name="csX0" fmla="*/ 32 w 9298595"/>
              <a:gd name="csY0" fmla="*/ 32 h 10633"/>
              <a:gd name="csX1" fmla="*/ 9298627 w 9298595"/>
              <a:gd name="csY1" fmla="*/ 32 h 1063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9298595" h="10633">
                <a:moveTo>
                  <a:pt x="32" y="32"/>
                </a:moveTo>
                <a:lnTo>
                  <a:pt x="9298627" y="32"/>
                </a:lnTo>
              </a:path>
            </a:pathLst>
          </a:custGeom>
          <a:ln w="10632" cap="flat">
            <a:solidFill>
              <a:srgbClr val="DCDCDC"/>
            </a:solidFill>
            <a:custDash>
              <a:ds d="150000" sp="150000"/>
            </a:custDash>
            <a:miter/>
          </a:ln>
        </p:spPr>
        <p:txBody>
          <a:bodyPr/>
          <a:lstStyle/>
          <a:p>
            <a:endParaRPr lang="en-ZA"/>
          </a:p>
        </p:txBody>
      </p:sp>
      <p:sp>
        <p:nvSpPr>
          <p:cNvPr id="41" name="Free-form: Shape 40">
            <a:extLst>
              <a:ext uri="{FF2B5EF4-FFF2-40B4-BE49-F238E27FC236}">
                <a16:creationId xmlns:a16="http://schemas.microsoft.com/office/drawing/2014/main" id="{C865BB23-009D-6AE8-8EB9-E66572EBE498}"/>
              </a:ext>
            </a:extLst>
          </p:cNvPr>
          <p:cNvSpPr/>
          <p:nvPr/>
        </p:nvSpPr>
        <p:spPr>
          <a:xfrm>
            <a:off x="1002784" y="1827007"/>
            <a:ext cx="9468000" cy="10633"/>
          </a:xfrm>
          <a:custGeom>
            <a:avLst/>
            <a:gdLst>
              <a:gd name="csX0" fmla="*/ 32 w 9298595"/>
              <a:gd name="csY0" fmla="*/ 32 h 10633"/>
              <a:gd name="csX1" fmla="*/ 9298627 w 9298595"/>
              <a:gd name="csY1" fmla="*/ 32 h 1063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9298595" h="10633">
                <a:moveTo>
                  <a:pt x="32" y="32"/>
                </a:moveTo>
                <a:lnTo>
                  <a:pt x="9298627" y="32"/>
                </a:lnTo>
              </a:path>
            </a:pathLst>
          </a:custGeom>
          <a:ln w="10632" cap="flat">
            <a:solidFill>
              <a:srgbClr val="DCDCDC"/>
            </a:solidFill>
            <a:custDash>
              <a:ds d="150000" sp="150000"/>
            </a:custDash>
            <a:miter/>
          </a:ln>
        </p:spPr>
        <p:txBody>
          <a:bodyPr/>
          <a:lstStyle/>
          <a:p>
            <a:endParaRPr lang="en-ZA"/>
          </a:p>
        </p:txBody>
      </p:sp>
      <p:grpSp>
        <p:nvGrpSpPr>
          <p:cNvPr id="48" name="Graphic 345">
            <a:extLst>
              <a:ext uri="{FF2B5EF4-FFF2-40B4-BE49-F238E27FC236}">
                <a16:creationId xmlns:a16="http://schemas.microsoft.com/office/drawing/2014/main" id="{7DE3F54C-81E2-8950-B042-521CFD91356F}"/>
              </a:ext>
            </a:extLst>
          </p:cNvPr>
          <p:cNvGrpSpPr/>
          <p:nvPr/>
        </p:nvGrpSpPr>
        <p:grpSpPr>
          <a:xfrm>
            <a:off x="2903956" y="5666579"/>
            <a:ext cx="5496250" cy="384709"/>
            <a:chOff x="2844689" y="5652821"/>
            <a:chExt cx="5496250" cy="384709"/>
          </a:xfrm>
        </p:grpSpPr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BF028C91-042B-72E4-EA97-19B1D80F15FD}"/>
                </a:ext>
              </a:extLst>
            </p:cNvPr>
            <p:cNvSpPr/>
            <p:nvPr/>
          </p:nvSpPr>
          <p:spPr>
            <a:xfrm>
              <a:off x="2950952" y="5712517"/>
              <a:ext cx="5283467" cy="271690"/>
            </a:xfrm>
            <a:custGeom>
              <a:avLst/>
              <a:gdLst>
                <a:gd name="csX0" fmla="*/ 0 w 5283467"/>
                <a:gd name="csY0" fmla="*/ 0 h 271690"/>
                <a:gd name="csX1" fmla="*/ 972040 w 5283467"/>
                <a:gd name="csY1" fmla="*/ 117017 h 271690"/>
                <a:gd name="csX2" fmla="*/ 1078022 w 5283467"/>
                <a:gd name="csY2" fmla="*/ 128863 h 271690"/>
                <a:gd name="csX3" fmla="*/ 2049861 w 5283467"/>
                <a:gd name="csY3" fmla="*/ 229142 h 271690"/>
                <a:gd name="csX4" fmla="*/ 2156193 w 5283467"/>
                <a:gd name="csY4" fmla="*/ 236449 h 271690"/>
                <a:gd name="csX5" fmla="*/ 3127532 w 5283467"/>
                <a:gd name="csY5" fmla="*/ 269858 h 271690"/>
                <a:gd name="csX6" fmla="*/ 3234145 w 5283467"/>
                <a:gd name="csY6" fmla="*/ 271691 h 271690"/>
                <a:gd name="csX7" fmla="*/ 4205421 w 5283467"/>
                <a:gd name="csY7" fmla="*/ 271691 h 271690"/>
                <a:gd name="csX8" fmla="*/ 4311941 w 5283467"/>
                <a:gd name="csY8" fmla="*/ 268031 h 271690"/>
                <a:gd name="csX9" fmla="*/ 5283468 w 5283467"/>
                <a:gd name="csY9" fmla="*/ 201200 h 2716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283467" h="271690">
                  <a:moveTo>
                    <a:pt x="0" y="0"/>
                  </a:moveTo>
                  <a:lnTo>
                    <a:pt x="972040" y="117017"/>
                  </a:lnTo>
                  <a:moveTo>
                    <a:pt x="1078022" y="128863"/>
                  </a:moveTo>
                  <a:lnTo>
                    <a:pt x="2049861" y="229142"/>
                  </a:lnTo>
                  <a:moveTo>
                    <a:pt x="2156193" y="236449"/>
                  </a:moveTo>
                  <a:lnTo>
                    <a:pt x="3127532" y="269858"/>
                  </a:lnTo>
                  <a:moveTo>
                    <a:pt x="3234145" y="271691"/>
                  </a:moveTo>
                  <a:lnTo>
                    <a:pt x="4205421" y="271691"/>
                  </a:lnTo>
                  <a:moveTo>
                    <a:pt x="4311941" y="268031"/>
                  </a:moveTo>
                  <a:lnTo>
                    <a:pt x="5283468" y="201200"/>
                  </a:lnTo>
                </a:path>
              </a:pathLst>
            </a:custGeom>
            <a:noFill/>
            <a:ln w="18075" cap="flat">
              <a:solidFill>
                <a:srgbClr val="A6A6A6"/>
              </a:solidFill>
              <a:prstDash val="solid"/>
              <a:rou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7A14BDA-A2B1-75B6-8B82-F7AF95409BD7}"/>
                </a:ext>
              </a:extLst>
            </p:cNvPr>
            <p:cNvSpPr/>
            <p:nvPr/>
          </p:nvSpPr>
          <p:spPr>
            <a:xfrm>
              <a:off x="2844689" y="5652821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E4F7BD74-95CA-F108-0FDD-60B7B834BDBA}"/>
                </a:ext>
              </a:extLst>
            </p:cNvPr>
            <p:cNvSpPr/>
            <p:nvPr/>
          </p:nvSpPr>
          <p:spPr>
            <a:xfrm>
              <a:off x="3922610" y="5782584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39017A39-89C0-2B83-53BC-8D3C29C6551F}"/>
                </a:ext>
              </a:extLst>
            </p:cNvPr>
            <p:cNvSpPr/>
            <p:nvPr/>
          </p:nvSpPr>
          <p:spPr>
            <a:xfrm>
              <a:off x="5000532" y="5893810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4A4A1DE2-A22D-5DA8-E397-C9858D40C5EB}"/>
                </a:ext>
              </a:extLst>
            </p:cNvPr>
            <p:cNvSpPr/>
            <p:nvPr/>
          </p:nvSpPr>
          <p:spPr>
            <a:xfrm>
              <a:off x="6078453" y="5930885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550459DC-F6E9-D258-0654-2908825A4CD4}"/>
                </a:ext>
              </a:extLst>
            </p:cNvPr>
            <p:cNvSpPr/>
            <p:nvPr/>
          </p:nvSpPr>
          <p:spPr>
            <a:xfrm>
              <a:off x="7156374" y="5930885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A216320A-4720-AC5A-CC49-2612991E8CE1}"/>
                </a:ext>
              </a:extLst>
            </p:cNvPr>
            <p:cNvSpPr/>
            <p:nvPr/>
          </p:nvSpPr>
          <p:spPr>
            <a:xfrm>
              <a:off x="8234295" y="5856735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54" name="Graphic 345">
            <a:extLst>
              <a:ext uri="{FF2B5EF4-FFF2-40B4-BE49-F238E27FC236}">
                <a16:creationId xmlns:a16="http://schemas.microsoft.com/office/drawing/2014/main" id="{77DF1DCF-8BEA-387B-DAFF-A95630CD2CBB}"/>
              </a:ext>
            </a:extLst>
          </p:cNvPr>
          <p:cNvGrpSpPr/>
          <p:nvPr/>
        </p:nvGrpSpPr>
        <p:grpSpPr>
          <a:xfrm>
            <a:off x="2903956" y="4702624"/>
            <a:ext cx="5496250" cy="755461"/>
            <a:chOff x="2844689" y="4688866"/>
            <a:chExt cx="5496250" cy="755461"/>
          </a:xfrm>
        </p:grpSpPr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96EEDE91-D427-EB4A-2A18-875FF5E541C2}"/>
                </a:ext>
              </a:extLst>
            </p:cNvPr>
            <p:cNvSpPr/>
            <p:nvPr/>
          </p:nvSpPr>
          <p:spPr>
            <a:xfrm>
              <a:off x="2951327" y="4756335"/>
              <a:ext cx="5288903" cy="610220"/>
            </a:xfrm>
            <a:custGeom>
              <a:avLst/>
              <a:gdLst>
                <a:gd name="csX0" fmla="*/ 0 w 5288903"/>
                <a:gd name="csY0" fmla="*/ 394597 h 610220"/>
                <a:gd name="csX1" fmla="*/ 971292 w 5288903"/>
                <a:gd name="csY1" fmla="*/ 411301 h 610220"/>
                <a:gd name="csX2" fmla="*/ 1077547 w 5288903"/>
                <a:gd name="csY2" fmla="*/ 405845 h 610220"/>
                <a:gd name="csX3" fmla="*/ 2049587 w 5288903"/>
                <a:gd name="csY3" fmla="*/ 288828 h 610220"/>
                <a:gd name="csX4" fmla="*/ 2153940 w 5288903"/>
                <a:gd name="csY4" fmla="*/ 268309 h 610220"/>
                <a:gd name="csX5" fmla="*/ 3129037 w 5288903"/>
                <a:gd name="csY5" fmla="*/ 0 h 610220"/>
                <a:gd name="csX6" fmla="*/ 3226134 w 5288903"/>
                <a:gd name="csY6" fmla="*/ 13352 h 610220"/>
                <a:gd name="csX7" fmla="*/ 4212685 w 5288903"/>
                <a:gd name="csY7" fmla="*/ 607171 h 610220"/>
                <a:gd name="csX8" fmla="*/ 4305758 w 5288903"/>
                <a:gd name="csY8" fmla="*/ 610221 h 610220"/>
                <a:gd name="csX9" fmla="*/ 5288904 w 5288903"/>
                <a:gd name="csY9" fmla="*/ 102990 h 61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288903" h="610220">
                  <a:moveTo>
                    <a:pt x="0" y="394597"/>
                  </a:moveTo>
                  <a:lnTo>
                    <a:pt x="971292" y="411301"/>
                  </a:lnTo>
                  <a:moveTo>
                    <a:pt x="1077547" y="405845"/>
                  </a:moveTo>
                  <a:lnTo>
                    <a:pt x="2049587" y="288828"/>
                  </a:lnTo>
                  <a:moveTo>
                    <a:pt x="2153940" y="268309"/>
                  </a:moveTo>
                  <a:lnTo>
                    <a:pt x="3129037" y="0"/>
                  </a:lnTo>
                  <a:moveTo>
                    <a:pt x="3226134" y="13352"/>
                  </a:moveTo>
                  <a:lnTo>
                    <a:pt x="4212685" y="607171"/>
                  </a:lnTo>
                  <a:moveTo>
                    <a:pt x="4305758" y="610221"/>
                  </a:moveTo>
                  <a:lnTo>
                    <a:pt x="5288904" y="102990"/>
                  </a:lnTo>
                </a:path>
              </a:pathLst>
            </a:custGeom>
            <a:noFill/>
            <a:ln w="18075" cap="flat">
              <a:solidFill>
                <a:srgbClr val="A6A6A6"/>
              </a:solidFill>
              <a:prstDash val="solid"/>
              <a:rou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AC67829B-D151-5170-440B-56079A3D9C1E}"/>
                </a:ext>
              </a:extLst>
            </p:cNvPr>
            <p:cNvSpPr/>
            <p:nvPr/>
          </p:nvSpPr>
          <p:spPr>
            <a:xfrm>
              <a:off x="2844689" y="5096693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1CF8739B-9675-BE30-2588-5AAACCF4C74D}"/>
                </a:ext>
              </a:extLst>
            </p:cNvPr>
            <p:cNvSpPr/>
            <p:nvPr/>
          </p:nvSpPr>
          <p:spPr>
            <a:xfrm>
              <a:off x="3922610" y="5115231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D86EAA6F-7CCF-8234-6C7F-4BF052216A7C}"/>
                </a:ext>
              </a:extLst>
            </p:cNvPr>
            <p:cNvSpPr/>
            <p:nvPr/>
          </p:nvSpPr>
          <p:spPr>
            <a:xfrm>
              <a:off x="5000532" y="4985468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B2EB6756-53AC-71D6-699E-39D983DE99CE}"/>
                </a:ext>
              </a:extLst>
            </p:cNvPr>
            <p:cNvSpPr/>
            <p:nvPr/>
          </p:nvSpPr>
          <p:spPr>
            <a:xfrm>
              <a:off x="6078453" y="4688866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B6D5B02D-95A8-6749-DFEF-A1CD067B6AB4}"/>
                </a:ext>
              </a:extLst>
            </p:cNvPr>
            <p:cNvSpPr/>
            <p:nvPr/>
          </p:nvSpPr>
          <p:spPr>
            <a:xfrm>
              <a:off x="7156374" y="5337682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251EB9EB-AF3D-6FE6-5A26-120B731A210A}"/>
                </a:ext>
              </a:extLst>
            </p:cNvPr>
            <p:cNvSpPr/>
            <p:nvPr/>
          </p:nvSpPr>
          <p:spPr>
            <a:xfrm>
              <a:off x="8234295" y="4781554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72" name="Graphic 345">
            <a:extLst>
              <a:ext uri="{FF2B5EF4-FFF2-40B4-BE49-F238E27FC236}">
                <a16:creationId xmlns:a16="http://schemas.microsoft.com/office/drawing/2014/main" id="{24E17082-66FD-73DC-93D9-88462616A83E}"/>
              </a:ext>
            </a:extLst>
          </p:cNvPr>
          <p:cNvGrpSpPr/>
          <p:nvPr/>
        </p:nvGrpSpPr>
        <p:grpSpPr>
          <a:xfrm>
            <a:off x="2903956" y="5759267"/>
            <a:ext cx="5496250" cy="310558"/>
            <a:chOff x="2844689" y="5745509"/>
            <a:chExt cx="5496250" cy="310558"/>
          </a:xfrm>
        </p:grpSpPr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30178545-9489-D5C3-8E3A-F1D911FF7C1D}"/>
                </a:ext>
              </a:extLst>
            </p:cNvPr>
            <p:cNvSpPr/>
            <p:nvPr/>
          </p:nvSpPr>
          <p:spPr>
            <a:xfrm>
              <a:off x="2951053" y="5804305"/>
              <a:ext cx="5283312" cy="195692"/>
            </a:xfrm>
            <a:custGeom>
              <a:avLst/>
              <a:gdLst>
                <a:gd name="csX0" fmla="*/ 0 w 5283312"/>
                <a:gd name="csY0" fmla="*/ 0 h 195692"/>
                <a:gd name="csX1" fmla="*/ 971839 w 5283312"/>
                <a:gd name="csY1" fmla="*/ 100279 h 195692"/>
                <a:gd name="csX2" fmla="*/ 1078007 w 5283312"/>
                <a:gd name="csY2" fmla="*/ 110321 h 195692"/>
                <a:gd name="csX3" fmla="*/ 2049675 w 5283312"/>
                <a:gd name="csY3" fmla="*/ 193872 h 195692"/>
                <a:gd name="csX4" fmla="*/ 2156053 w 5283312"/>
                <a:gd name="csY4" fmla="*/ 195693 h 195692"/>
                <a:gd name="csX5" fmla="*/ 3127470 w 5283312"/>
                <a:gd name="csY5" fmla="*/ 145575 h 195692"/>
                <a:gd name="csX6" fmla="*/ 3234014 w 5283312"/>
                <a:gd name="csY6" fmla="*/ 140995 h 195692"/>
                <a:gd name="csX7" fmla="*/ 4205353 w 5283312"/>
                <a:gd name="csY7" fmla="*/ 107585 h 195692"/>
                <a:gd name="csX8" fmla="*/ 4311896 w 5283312"/>
                <a:gd name="csY8" fmla="*/ 103005 h 195692"/>
                <a:gd name="csX9" fmla="*/ 5283313 w 5283312"/>
                <a:gd name="csY9" fmla="*/ 52887 h 1956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283312" h="195692">
                  <a:moveTo>
                    <a:pt x="0" y="0"/>
                  </a:moveTo>
                  <a:lnTo>
                    <a:pt x="971839" y="100279"/>
                  </a:lnTo>
                  <a:moveTo>
                    <a:pt x="1078007" y="110321"/>
                  </a:moveTo>
                  <a:lnTo>
                    <a:pt x="2049675" y="193872"/>
                  </a:lnTo>
                  <a:moveTo>
                    <a:pt x="2156053" y="195693"/>
                  </a:moveTo>
                  <a:lnTo>
                    <a:pt x="3127470" y="145575"/>
                  </a:lnTo>
                  <a:moveTo>
                    <a:pt x="3234014" y="140995"/>
                  </a:moveTo>
                  <a:lnTo>
                    <a:pt x="4205353" y="107585"/>
                  </a:lnTo>
                  <a:moveTo>
                    <a:pt x="4311896" y="103005"/>
                  </a:moveTo>
                  <a:lnTo>
                    <a:pt x="5283313" y="52887"/>
                  </a:lnTo>
                </a:path>
              </a:pathLst>
            </a:custGeom>
            <a:noFill/>
            <a:ln w="18075" cap="flat">
              <a:solidFill>
                <a:srgbClr val="A6A6A6"/>
              </a:solidFill>
              <a:prstDash val="solid"/>
              <a:rou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9FD0A18D-7838-1354-EE82-583B53492CAE}"/>
                </a:ext>
              </a:extLst>
            </p:cNvPr>
            <p:cNvSpPr/>
            <p:nvPr/>
          </p:nvSpPr>
          <p:spPr>
            <a:xfrm>
              <a:off x="2844689" y="5745509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EC820FC3-1C83-DA35-C233-16685010A1B3}"/>
                </a:ext>
              </a:extLst>
            </p:cNvPr>
            <p:cNvSpPr/>
            <p:nvPr/>
          </p:nvSpPr>
          <p:spPr>
            <a:xfrm>
              <a:off x="3922610" y="5856735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BCAE61A1-B78B-EC9C-18B2-ADE1E399178A}"/>
                </a:ext>
              </a:extLst>
            </p:cNvPr>
            <p:cNvSpPr/>
            <p:nvPr/>
          </p:nvSpPr>
          <p:spPr>
            <a:xfrm>
              <a:off x="5000532" y="5949423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B589A350-5371-FFAD-CE73-F273EA496E60}"/>
                </a:ext>
              </a:extLst>
            </p:cNvPr>
            <p:cNvSpPr/>
            <p:nvPr/>
          </p:nvSpPr>
          <p:spPr>
            <a:xfrm>
              <a:off x="6078453" y="5893810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99DB1AD6-057C-1F90-3B18-917833F9AD81}"/>
                </a:ext>
              </a:extLst>
            </p:cNvPr>
            <p:cNvSpPr/>
            <p:nvPr/>
          </p:nvSpPr>
          <p:spPr>
            <a:xfrm>
              <a:off x="7156374" y="5856735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8E2B3529-E12E-81C8-6495-52432ABE6A0C}"/>
                </a:ext>
              </a:extLst>
            </p:cNvPr>
            <p:cNvSpPr/>
            <p:nvPr/>
          </p:nvSpPr>
          <p:spPr>
            <a:xfrm>
              <a:off x="8234295" y="5801122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80" name="Graphic 345">
            <a:extLst>
              <a:ext uri="{FF2B5EF4-FFF2-40B4-BE49-F238E27FC236}">
                <a16:creationId xmlns:a16="http://schemas.microsoft.com/office/drawing/2014/main" id="{723E8C1F-AF3F-87C1-4FB5-D9216333F807}"/>
              </a:ext>
            </a:extLst>
          </p:cNvPr>
          <p:cNvGrpSpPr/>
          <p:nvPr/>
        </p:nvGrpSpPr>
        <p:grpSpPr>
          <a:xfrm>
            <a:off x="2903956" y="5685117"/>
            <a:ext cx="5496250" cy="421784"/>
            <a:chOff x="2844689" y="5671359"/>
            <a:chExt cx="5496250" cy="421784"/>
          </a:xfrm>
        </p:grpSpPr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389304B3-38B7-B34A-E313-0707F843C299}"/>
                </a:ext>
              </a:extLst>
            </p:cNvPr>
            <p:cNvSpPr/>
            <p:nvPr/>
          </p:nvSpPr>
          <p:spPr>
            <a:xfrm>
              <a:off x="2951303" y="5731054"/>
              <a:ext cx="5284472" cy="301498"/>
            </a:xfrm>
            <a:custGeom>
              <a:avLst/>
              <a:gdLst>
                <a:gd name="csX0" fmla="*/ 0 w 5284472"/>
                <a:gd name="csY0" fmla="*/ 125223 h 301498"/>
                <a:gd name="csX1" fmla="*/ 971339 w 5284472"/>
                <a:gd name="csY1" fmla="*/ 158632 h 301498"/>
                <a:gd name="csX2" fmla="*/ 1077455 w 5284472"/>
                <a:gd name="csY2" fmla="*/ 167733 h 301498"/>
                <a:gd name="csX3" fmla="*/ 2049726 w 5284472"/>
                <a:gd name="csY3" fmla="*/ 301498 h 301498"/>
                <a:gd name="csX4" fmla="*/ 2155102 w 5284472"/>
                <a:gd name="csY4" fmla="*/ 299729 h 301498"/>
                <a:gd name="csX5" fmla="*/ 3127921 w 5284472"/>
                <a:gd name="csY5" fmla="*/ 132427 h 301498"/>
                <a:gd name="csX6" fmla="*/ 3233412 w 5284472"/>
                <a:gd name="csY6" fmla="*/ 117017 h 301498"/>
                <a:gd name="csX7" fmla="*/ 4205453 w 5284472"/>
                <a:gd name="csY7" fmla="*/ 0 h 301498"/>
                <a:gd name="csX8" fmla="*/ 4310235 w 5284472"/>
                <a:gd name="csY8" fmla="*/ 6109 h 301498"/>
                <a:gd name="csX9" fmla="*/ 5284473 w 5284472"/>
                <a:gd name="csY9" fmla="*/ 240672 h 3014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284472" h="301498">
                  <a:moveTo>
                    <a:pt x="0" y="125223"/>
                  </a:moveTo>
                  <a:lnTo>
                    <a:pt x="971339" y="158632"/>
                  </a:lnTo>
                  <a:moveTo>
                    <a:pt x="1077455" y="167733"/>
                  </a:moveTo>
                  <a:lnTo>
                    <a:pt x="2049726" y="301498"/>
                  </a:lnTo>
                  <a:moveTo>
                    <a:pt x="2155102" y="299729"/>
                  </a:moveTo>
                  <a:lnTo>
                    <a:pt x="3127921" y="132427"/>
                  </a:lnTo>
                  <a:moveTo>
                    <a:pt x="3233412" y="117017"/>
                  </a:moveTo>
                  <a:lnTo>
                    <a:pt x="4205453" y="0"/>
                  </a:lnTo>
                  <a:moveTo>
                    <a:pt x="4310235" y="6109"/>
                  </a:moveTo>
                  <a:lnTo>
                    <a:pt x="5284473" y="240672"/>
                  </a:lnTo>
                </a:path>
              </a:pathLst>
            </a:custGeom>
            <a:noFill/>
            <a:ln w="18075" cap="flat">
              <a:solidFill>
                <a:srgbClr val="A6A6A6"/>
              </a:solidFill>
              <a:prstDash val="solid"/>
              <a:rou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FF17D71C-9B0C-488E-F2CC-6D1908E59C7B}"/>
                </a:ext>
              </a:extLst>
            </p:cNvPr>
            <p:cNvSpPr/>
            <p:nvPr/>
          </p:nvSpPr>
          <p:spPr>
            <a:xfrm>
              <a:off x="2844689" y="5801122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0A0A38D3-D68E-11D7-09BF-FE4A27912685}"/>
                </a:ext>
              </a:extLst>
            </p:cNvPr>
            <p:cNvSpPr/>
            <p:nvPr/>
          </p:nvSpPr>
          <p:spPr>
            <a:xfrm>
              <a:off x="3922610" y="5838197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98AAEE7E-0D9D-F150-CD3E-DDBC0D562B10}"/>
                </a:ext>
              </a:extLst>
            </p:cNvPr>
            <p:cNvSpPr/>
            <p:nvPr/>
          </p:nvSpPr>
          <p:spPr>
            <a:xfrm>
              <a:off x="5000532" y="5986498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BE9B86B2-CDCB-8A75-829A-E6055E8E0F76}"/>
                </a:ext>
              </a:extLst>
            </p:cNvPr>
            <p:cNvSpPr/>
            <p:nvPr/>
          </p:nvSpPr>
          <p:spPr>
            <a:xfrm>
              <a:off x="6078453" y="5801122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02ADF0C3-A444-6F56-CC78-8D91F558191D}"/>
                </a:ext>
              </a:extLst>
            </p:cNvPr>
            <p:cNvSpPr/>
            <p:nvPr/>
          </p:nvSpPr>
          <p:spPr>
            <a:xfrm>
              <a:off x="7156374" y="5671359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71F2607E-75CF-CBA4-81EB-C2961490866F}"/>
                </a:ext>
              </a:extLst>
            </p:cNvPr>
            <p:cNvSpPr/>
            <p:nvPr/>
          </p:nvSpPr>
          <p:spPr>
            <a:xfrm>
              <a:off x="8234295" y="5930885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88" name="Graphic 345">
            <a:extLst>
              <a:ext uri="{FF2B5EF4-FFF2-40B4-BE49-F238E27FC236}">
                <a16:creationId xmlns:a16="http://schemas.microsoft.com/office/drawing/2014/main" id="{F69B7E83-124F-C94C-55B8-DCE32C600251}"/>
              </a:ext>
            </a:extLst>
          </p:cNvPr>
          <p:cNvGrpSpPr/>
          <p:nvPr/>
        </p:nvGrpSpPr>
        <p:grpSpPr>
          <a:xfrm>
            <a:off x="2903956" y="3775744"/>
            <a:ext cx="5496250" cy="699848"/>
            <a:chOff x="2844689" y="3761986"/>
            <a:chExt cx="5496250" cy="699848"/>
          </a:xfrm>
        </p:grpSpPr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AA94AD3F-B4BA-8A73-D68E-DF2E58AA9945}"/>
                </a:ext>
              </a:extLst>
            </p:cNvPr>
            <p:cNvSpPr/>
            <p:nvPr/>
          </p:nvSpPr>
          <p:spPr>
            <a:xfrm>
              <a:off x="2950952" y="3821682"/>
              <a:ext cx="5283342" cy="577792"/>
            </a:xfrm>
            <a:custGeom>
              <a:avLst/>
              <a:gdLst>
                <a:gd name="csX0" fmla="*/ 0 w 5283342"/>
                <a:gd name="csY0" fmla="*/ 0 h 577792"/>
                <a:gd name="csX1" fmla="*/ 972040 w 5283342"/>
                <a:gd name="csY1" fmla="*/ 117017 h 577792"/>
                <a:gd name="csX2" fmla="*/ 1073968 w 5283342"/>
                <a:gd name="csY2" fmla="*/ 144451 h 577792"/>
                <a:gd name="csX3" fmla="*/ 2053915 w 5283342"/>
                <a:gd name="csY3" fmla="*/ 565769 h 577792"/>
                <a:gd name="csX4" fmla="*/ 2155453 w 5283342"/>
                <a:gd name="csY4" fmla="*/ 577792 h 577792"/>
                <a:gd name="csX5" fmla="*/ 3128272 w 5283342"/>
                <a:gd name="csY5" fmla="*/ 410491 h 577792"/>
                <a:gd name="csX6" fmla="*/ 3231246 w 5283342"/>
                <a:gd name="csY6" fmla="*/ 384111 h 577792"/>
                <a:gd name="csX7" fmla="*/ 4208321 w 5283342"/>
                <a:gd name="csY7" fmla="*/ 48045 h 577792"/>
                <a:gd name="csX8" fmla="*/ 4312067 w 5283342"/>
                <a:gd name="csY8" fmla="*/ 30702 h 577792"/>
                <a:gd name="csX9" fmla="*/ 5283343 w 5283342"/>
                <a:gd name="csY9" fmla="*/ 30702 h 577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283342" h="577792">
                  <a:moveTo>
                    <a:pt x="0" y="0"/>
                  </a:moveTo>
                  <a:lnTo>
                    <a:pt x="972040" y="117017"/>
                  </a:lnTo>
                  <a:moveTo>
                    <a:pt x="1073968" y="144451"/>
                  </a:moveTo>
                  <a:lnTo>
                    <a:pt x="2053915" y="565769"/>
                  </a:lnTo>
                  <a:moveTo>
                    <a:pt x="2155453" y="577792"/>
                  </a:moveTo>
                  <a:lnTo>
                    <a:pt x="3128272" y="410491"/>
                  </a:lnTo>
                  <a:moveTo>
                    <a:pt x="3231246" y="384111"/>
                  </a:moveTo>
                  <a:lnTo>
                    <a:pt x="4208321" y="48045"/>
                  </a:lnTo>
                  <a:moveTo>
                    <a:pt x="4312067" y="30702"/>
                  </a:moveTo>
                  <a:lnTo>
                    <a:pt x="5283343" y="30702"/>
                  </a:lnTo>
                </a:path>
              </a:pathLst>
            </a:custGeom>
            <a:noFill/>
            <a:ln w="18075" cap="flat">
              <a:solidFill>
                <a:srgbClr val="A6A6A6"/>
              </a:solidFill>
              <a:prstDash val="solid"/>
              <a:rou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646EF43E-8887-1FFE-8157-E0EC96596B44}"/>
                </a:ext>
              </a:extLst>
            </p:cNvPr>
            <p:cNvSpPr/>
            <p:nvPr/>
          </p:nvSpPr>
          <p:spPr>
            <a:xfrm>
              <a:off x="2844689" y="3761986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7A3052EB-2CBC-F398-389A-5D75CF6C16D0}"/>
                </a:ext>
              </a:extLst>
            </p:cNvPr>
            <p:cNvSpPr/>
            <p:nvPr/>
          </p:nvSpPr>
          <p:spPr>
            <a:xfrm>
              <a:off x="3922610" y="3891750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2FAF2C03-2C28-F7F0-81A8-8031FB4B51F6}"/>
                </a:ext>
              </a:extLst>
            </p:cNvPr>
            <p:cNvSpPr/>
            <p:nvPr/>
          </p:nvSpPr>
          <p:spPr>
            <a:xfrm>
              <a:off x="5000532" y="4355189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AFF6EE25-C5CE-E246-F985-CEB7A98EFFC3}"/>
                </a:ext>
              </a:extLst>
            </p:cNvPr>
            <p:cNvSpPr/>
            <p:nvPr/>
          </p:nvSpPr>
          <p:spPr>
            <a:xfrm>
              <a:off x="6078453" y="4169814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48C1CE22-F50A-0BB9-CA80-C14C7750DA41}"/>
                </a:ext>
              </a:extLst>
            </p:cNvPr>
            <p:cNvSpPr/>
            <p:nvPr/>
          </p:nvSpPr>
          <p:spPr>
            <a:xfrm>
              <a:off x="7156374" y="3799062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E1708EF7-2C88-6439-3813-50A40DFEB21D}"/>
                </a:ext>
              </a:extLst>
            </p:cNvPr>
            <p:cNvSpPr/>
            <p:nvPr/>
          </p:nvSpPr>
          <p:spPr>
            <a:xfrm>
              <a:off x="8234295" y="3799062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96" name="Graphic 345">
            <a:extLst>
              <a:ext uri="{FF2B5EF4-FFF2-40B4-BE49-F238E27FC236}">
                <a16:creationId xmlns:a16="http://schemas.microsoft.com/office/drawing/2014/main" id="{AE16EBFB-32EF-FE19-E085-659164DE01B0}"/>
              </a:ext>
            </a:extLst>
          </p:cNvPr>
          <p:cNvGrpSpPr/>
          <p:nvPr/>
        </p:nvGrpSpPr>
        <p:grpSpPr>
          <a:xfrm>
            <a:off x="2903956" y="4517248"/>
            <a:ext cx="5496250" cy="570085"/>
            <a:chOff x="2844689" y="4503490"/>
            <a:chExt cx="5496250" cy="570085"/>
          </a:xfrm>
        </p:grpSpPr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AFB245CA-591E-91BD-CFF6-460EC0977D59}"/>
                </a:ext>
              </a:extLst>
            </p:cNvPr>
            <p:cNvSpPr/>
            <p:nvPr/>
          </p:nvSpPr>
          <p:spPr>
            <a:xfrm>
              <a:off x="2950234" y="4563186"/>
              <a:ext cx="5285345" cy="445432"/>
            </a:xfrm>
            <a:custGeom>
              <a:avLst/>
              <a:gdLst>
                <a:gd name="csX0" fmla="*/ 0 w 5285345"/>
                <a:gd name="csY0" fmla="*/ 205301 h 445432"/>
                <a:gd name="csX1" fmla="*/ 973477 w 5285345"/>
                <a:gd name="csY1" fmla="*/ 4404 h 445432"/>
                <a:gd name="csX2" fmla="*/ 1078639 w 5285345"/>
                <a:gd name="csY2" fmla="*/ 0 h 445432"/>
                <a:gd name="csX3" fmla="*/ 2050680 w 5285345"/>
                <a:gd name="csY3" fmla="*/ 117017 h 445432"/>
                <a:gd name="csX4" fmla="*/ 2156315 w 5285345"/>
                <a:gd name="csY4" fmla="*/ 131546 h 445432"/>
                <a:gd name="csX5" fmla="*/ 3128846 w 5285345"/>
                <a:gd name="csY5" fmla="*/ 282072 h 445432"/>
                <a:gd name="csX6" fmla="*/ 3234738 w 5285345"/>
                <a:gd name="csY6" fmla="*/ 286569 h 445432"/>
                <a:gd name="csX7" fmla="*/ 4206265 w 5285345"/>
                <a:gd name="csY7" fmla="*/ 219737 h 445432"/>
                <a:gd name="csX8" fmla="*/ 4311500 w 5285345"/>
                <a:gd name="csY8" fmla="*/ 227712 h 445432"/>
                <a:gd name="csX9" fmla="*/ 5285345 w 5285345"/>
                <a:gd name="csY9" fmla="*/ 445433 h 4454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285345" h="445432">
                  <a:moveTo>
                    <a:pt x="0" y="205301"/>
                  </a:moveTo>
                  <a:lnTo>
                    <a:pt x="973477" y="4404"/>
                  </a:lnTo>
                  <a:moveTo>
                    <a:pt x="1078639" y="0"/>
                  </a:moveTo>
                  <a:lnTo>
                    <a:pt x="2050680" y="117017"/>
                  </a:lnTo>
                  <a:moveTo>
                    <a:pt x="2156315" y="131546"/>
                  </a:moveTo>
                  <a:lnTo>
                    <a:pt x="3128846" y="282072"/>
                  </a:lnTo>
                  <a:moveTo>
                    <a:pt x="3234738" y="286569"/>
                  </a:moveTo>
                  <a:lnTo>
                    <a:pt x="4206265" y="219737"/>
                  </a:lnTo>
                  <a:moveTo>
                    <a:pt x="4311500" y="227712"/>
                  </a:moveTo>
                  <a:lnTo>
                    <a:pt x="5285345" y="445433"/>
                  </a:lnTo>
                </a:path>
              </a:pathLst>
            </a:custGeom>
            <a:noFill/>
            <a:ln w="18075" cap="flat">
              <a:solidFill>
                <a:srgbClr val="A6A6A6"/>
              </a:solidFill>
              <a:prstDash val="solid"/>
              <a:rou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0044A78A-BD42-1392-5A77-F4D81DFE9CA4}"/>
                </a:ext>
              </a:extLst>
            </p:cNvPr>
            <p:cNvSpPr/>
            <p:nvPr/>
          </p:nvSpPr>
          <p:spPr>
            <a:xfrm>
              <a:off x="2844689" y="4725941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7E3FBC4B-F25D-9606-3966-8FD788A35D5E}"/>
                </a:ext>
              </a:extLst>
            </p:cNvPr>
            <p:cNvSpPr/>
            <p:nvPr/>
          </p:nvSpPr>
          <p:spPr>
            <a:xfrm>
              <a:off x="3922610" y="4503490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94BCD40C-1ADE-5E87-0F7C-5C7E7A5CD6FE}"/>
                </a:ext>
              </a:extLst>
            </p:cNvPr>
            <p:cNvSpPr/>
            <p:nvPr/>
          </p:nvSpPr>
          <p:spPr>
            <a:xfrm>
              <a:off x="5000532" y="4633253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56058B33-DDBF-3318-85C6-8B248F93AB55}"/>
                </a:ext>
              </a:extLst>
            </p:cNvPr>
            <p:cNvSpPr/>
            <p:nvPr/>
          </p:nvSpPr>
          <p:spPr>
            <a:xfrm>
              <a:off x="6078453" y="4800092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18F24FA3-EE60-B854-E83E-CF90ADAE28F1}"/>
                </a:ext>
              </a:extLst>
            </p:cNvPr>
            <p:cNvSpPr/>
            <p:nvPr/>
          </p:nvSpPr>
          <p:spPr>
            <a:xfrm>
              <a:off x="7156374" y="4725941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B126D605-B6AC-CD10-B7BF-AB9DBAD71DB8}"/>
                </a:ext>
              </a:extLst>
            </p:cNvPr>
            <p:cNvSpPr/>
            <p:nvPr/>
          </p:nvSpPr>
          <p:spPr>
            <a:xfrm>
              <a:off x="8234295" y="4966930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212" name="Graphic 345">
            <a:extLst>
              <a:ext uri="{FF2B5EF4-FFF2-40B4-BE49-F238E27FC236}">
                <a16:creationId xmlns:a16="http://schemas.microsoft.com/office/drawing/2014/main" id="{094D94EC-B7E0-F3F2-667F-071A8ADE996E}"/>
              </a:ext>
            </a:extLst>
          </p:cNvPr>
          <p:cNvGrpSpPr/>
          <p:nvPr/>
        </p:nvGrpSpPr>
        <p:grpSpPr>
          <a:xfrm>
            <a:off x="2903956" y="3386455"/>
            <a:ext cx="5496250" cy="1663803"/>
            <a:chOff x="2844689" y="3372697"/>
            <a:chExt cx="5496250" cy="1663803"/>
          </a:xfrm>
        </p:grpSpPr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0BFA7D92-0D78-7C58-7AEA-280A740DC5A1}"/>
                </a:ext>
              </a:extLst>
            </p:cNvPr>
            <p:cNvSpPr/>
            <p:nvPr/>
          </p:nvSpPr>
          <p:spPr>
            <a:xfrm>
              <a:off x="2939831" y="3456191"/>
              <a:ext cx="5294960" cy="1519718"/>
            </a:xfrm>
            <a:custGeom>
              <a:avLst/>
              <a:gdLst>
                <a:gd name="csX0" fmla="*/ 0 w 5294960"/>
                <a:gd name="csY0" fmla="*/ 2911 h 1519718"/>
                <a:gd name="csX1" fmla="*/ 994283 w 5294960"/>
                <a:gd name="csY1" fmla="*/ 789475 h 1519718"/>
                <a:gd name="csX2" fmla="*/ 1082818 w 5294960"/>
                <a:gd name="csY2" fmla="*/ 796849 h 1519718"/>
                <a:gd name="csX3" fmla="*/ 2067307 w 5294960"/>
                <a:gd name="csY3" fmla="*/ 255064 h 1519718"/>
                <a:gd name="csX4" fmla="*/ 2166061 w 5294960"/>
                <a:gd name="csY4" fmla="*/ 217721 h 1519718"/>
                <a:gd name="csX5" fmla="*/ 3139906 w 5294960"/>
                <a:gd name="csY5" fmla="*/ 0 h 1519718"/>
                <a:gd name="csX6" fmla="*/ 3224616 w 5294960"/>
                <a:gd name="csY6" fmla="*/ 30507 h 1519718"/>
                <a:gd name="csX7" fmla="*/ 4237193 w 5294960"/>
                <a:gd name="csY7" fmla="*/ 1336545 h 1519718"/>
                <a:gd name="csX8" fmla="*/ 4322690 w 5294960"/>
                <a:gd name="csY8" fmla="*/ 1385953 h 1519718"/>
                <a:gd name="csX9" fmla="*/ 5294961 w 5294960"/>
                <a:gd name="csY9" fmla="*/ 1519719 h 15197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294960" h="1519718">
                  <a:moveTo>
                    <a:pt x="0" y="2911"/>
                  </a:moveTo>
                  <a:lnTo>
                    <a:pt x="994283" y="789475"/>
                  </a:lnTo>
                  <a:moveTo>
                    <a:pt x="1082818" y="796849"/>
                  </a:moveTo>
                  <a:lnTo>
                    <a:pt x="2067307" y="255064"/>
                  </a:lnTo>
                  <a:moveTo>
                    <a:pt x="2166061" y="217721"/>
                  </a:moveTo>
                  <a:lnTo>
                    <a:pt x="3139906" y="0"/>
                  </a:lnTo>
                  <a:moveTo>
                    <a:pt x="3224616" y="30507"/>
                  </a:moveTo>
                  <a:lnTo>
                    <a:pt x="4237193" y="1336545"/>
                  </a:lnTo>
                  <a:moveTo>
                    <a:pt x="4322690" y="1385953"/>
                  </a:moveTo>
                  <a:lnTo>
                    <a:pt x="5294961" y="1519719"/>
                  </a:lnTo>
                </a:path>
              </a:pathLst>
            </a:custGeom>
            <a:noFill/>
            <a:ln w="18075" cap="flat">
              <a:solidFill>
                <a:srgbClr val="A6A6A6"/>
              </a:solidFill>
              <a:prstDash val="solid"/>
              <a:rou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549DF886-FC27-F2B6-31B3-89A07B867E44}"/>
                </a:ext>
              </a:extLst>
            </p:cNvPr>
            <p:cNvSpPr/>
            <p:nvPr/>
          </p:nvSpPr>
          <p:spPr>
            <a:xfrm>
              <a:off x="2844689" y="3372697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424F0C75-1B1F-51D8-C94E-527EA56666A7}"/>
                </a:ext>
              </a:extLst>
            </p:cNvPr>
            <p:cNvSpPr/>
            <p:nvPr/>
          </p:nvSpPr>
          <p:spPr>
            <a:xfrm>
              <a:off x="3922610" y="4225426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EC6FF334-F9AA-3F48-1228-9393C49ABF9C}"/>
                </a:ext>
              </a:extLst>
            </p:cNvPr>
            <p:cNvSpPr/>
            <p:nvPr/>
          </p:nvSpPr>
          <p:spPr>
            <a:xfrm>
              <a:off x="5000532" y="3632223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64C97E75-3BDA-6F8B-4CC7-54F240E1531E}"/>
                </a:ext>
              </a:extLst>
            </p:cNvPr>
            <p:cNvSpPr/>
            <p:nvPr/>
          </p:nvSpPr>
          <p:spPr>
            <a:xfrm>
              <a:off x="6078453" y="3391234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2774121A-3875-34C8-39CE-8B5F59A17ACD}"/>
                </a:ext>
              </a:extLst>
            </p:cNvPr>
            <p:cNvSpPr/>
            <p:nvPr/>
          </p:nvSpPr>
          <p:spPr>
            <a:xfrm>
              <a:off x="7156374" y="4781554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E6E3171B-AD2F-ABCE-4733-EAE60C88E4A1}"/>
                </a:ext>
              </a:extLst>
            </p:cNvPr>
            <p:cNvSpPr/>
            <p:nvPr/>
          </p:nvSpPr>
          <p:spPr>
            <a:xfrm>
              <a:off x="8234295" y="4929855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220" name="Graphic 345">
            <a:extLst>
              <a:ext uri="{FF2B5EF4-FFF2-40B4-BE49-F238E27FC236}">
                <a16:creationId xmlns:a16="http://schemas.microsoft.com/office/drawing/2014/main" id="{D13F21E9-F22E-2634-B2F8-9184EFACBA70}"/>
              </a:ext>
            </a:extLst>
          </p:cNvPr>
          <p:cNvGrpSpPr/>
          <p:nvPr/>
        </p:nvGrpSpPr>
        <p:grpSpPr>
          <a:xfrm>
            <a:off x="2903956" y="3367917"/>
            <a:ext cx="5496250" cy="2127243"/>
            <a:chOff x="2844689" y="3354159"/>
            <a:chExt cx="5496250" cy="2127243"/>
          </a:xfrm>
        </p:grpSpPr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1F0948FE-F927-79A3-A332-59BB3A7C44E5}"/>
                </a:ext>
              </a:extLst>
            </p:cNvPr>
            <p:cNvSpPr/>
            <p:nvPr/>
          </p:nvSpPr>
          <p:spPr>
            <a:xfrm>
              <a:off x="2942648" y="3412955"/>
              <a:ext cx="5291928" cy="1985954"/>
            </a:xfrm>
            <a:custGeom>
              <a:avLst/>
              <a:gdLst>
                <a:gd name="csX0" fmla="*/ 0 w 5291928"/>
                <a:gd name="csY0" fmla="*/ 1985955 h 1985954"/>
                <a:gd name="csX1" fmla="*/ 988648 w 5291928"/>
                <a:gd name="csY1" fmla="*/ 1339866 h 1985954"/>
                <a:gd name="csX2" fmla="*/ 1081963 w 5291928"/>
                <a:gd name="csY2" fmla="*/ 1288931 h 1985954"/>
                <a:gd name="csX3" fmla="*/ 2062528 w 5291928"/>
                <a:gd name="csY3" fmla="*/ 850484 h 1985954"/>
                <a:gd name="csX4" fmla="*/ 2156193 w 5291928"/>
                <a:gd name="csY4" fmla="*/ 800093 h 1985954"/>
                <a:gd name="csX5" fmla="*/ 3144140 w 5291928"/>
                <a:gd name="csY5" fmla="*/ 171454 h 1985954"/>
                <a:gd name="csX6" fmla="*/ 3241952 w 5291928"/>
                <a:gd name="csY6" fmla="*/ 135560 h 1985954"/>
                <a:gd name="csX7" fmla="*/ 4214223 w 5291928"/>
                <a:gd name="csY7" fmla="*/ 1795 h 1985954"/>
                <a:gd name="csX8" fmla="*/ 4320089 w 5291928"/>
                <a:gd name="csY8" fmla="*/ 0 h 1985954"/>
                <a:gd name="csX9" fmla="*/ 5291928 w 5291928"/>
                <a:gd name="csY9" fmla="*/ 100280 h 1985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291928" h="1985954">
                  <a:moveTo>
                    <a:pt x="0" y="1985955"/>
                  </a:moveTo>
                  <a:lnTo>
                    <a:pt x="988648" y="1339866"/>
                  </a:lnTo>
                  <a:moveTo>
                    <a:pt x="1081963" y="1288931"/>
                  </a:moveTo>
                  <a:lnTo>
                    <a:pt x="2062528" y="850484"/>
                  </a:lnTo>
                  <a:moveTo>
                    <a:pt x="2156193" y="800093"/>
                  </a:moveTo>
                  <a:lnTo>
                    <a:pt x="3144140" y="171454"/>
                  </a:lnTo>
                  <a:moveTo>
                    <a:pt x="3241952" y="135560"/>
                  </a:moveTo>
                  <a:lnTo>
                    <a:pt x="4214223" y="1795"/>
                  </a:lnTo>
                  <a:moveTo>
                    <a:pt x="4320089" y="0"/>
                  </a:moveTo>
                  <a:lnTo>
                    <a:pt x="5291928" y="100280"/>
                  </a:lnTo>
                </a:path>
              </a:pathLst>
            </a:custGeom>
            <a:noFill/>
            <a:ln w="18075" cap="flat">
              <a:solidFill>
                <a:srgbClr val="A6A6A6"/>
              </a:solidFill>
              <a:prstDash val="solid"/>
              <a:rou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7ACBE416-2410-8465-2028-4F30F6DB0FDE}"/>
                </a:ext>
              </a:extLst>
            </p:cNvPr>
            <p:cNvSpPr/>
            <p:nvPr/>
          </p:nvSpPr>
          <p:spPr>
            <a:xfrm>
              <a:off x="2844689" y="5374757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0B972DE6-237F-D627-7D78-D0BE11B2D94F}"/>
                </a:ext>
              </a:extLst>
            </p:cNvPr>
            <p:cNvSpPr/>
            <p:nvPr/>
          </p:nvSpPr>
          <p:spPr>
            <a:xfrm>
              <a:off x="3922610" y="4670329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F8F855B2-D56D-EE45-39ED-6B38CD390303}"/>
                </a:ext>
              </a:extLst>
            </p:cNvPr>
            <p:cNvSpPr/>
            <p:nvPr/>
          </p:nvSpPr>
          <p:spPr>
            <a:xfrm>
              <a:off x="5000532" y="4188351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DA6CC663-E90B-2A88-0C43-4BB0DE8CD36F}"/>
                </a:ext>
              </a:extLst>
            </p:cNvPr>
            <p:cNvSpPr/>
            <p:nvPr/>
          </p:nvSpPr>
          <p:spPr>
            <a:xfrm>
              <a:off x="6078453" y="3502460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2DF3B853-AAC1-ED60-99EC-BB4F9B834CA9}"/>
                </a:ext>
              </a:extLst>
            </p:cNvPr>
            <p:cNvSpPr/>
            <p:nvPr/>
          </p:nvSpPr>
          <p:spPr>
            <a:xfrm>
              <a:off x="7156374" y="3354159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6221DA9F-E94D-BA5F-009F-1410B246B08F}"/>
                </a:ext>
              </a:extLst>
            </p:cNvPr>
            <p:cNvSpPr/>
            <p:nvPr/>
          </p:nvSpPr>
          <p:spPr>
            <a:xfrm>
              <a:off x="8234295" y="3465385"/>
              <a:ext cx="106645" cy="106645"/>
            </a:xfrm>
            <a:prstGeom prst="ellipse">
              <a:avLst/>
            </a:prstGeom>
            <a:solidFill>
              <a:srgbClr val="A6A6A6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228" name="TextBox 227">
            <a:extLst>
              <a:ext uri="{FF2B5EF4-FFF2-40B4-BE49-F238E27FC236}">
                <a16:creationId xmlns:a16="http://schemas.microsoft.com/office/drawing/2014/main" id="{C7391FD1-0955-FFDF-960D-92E4A352179E}"/>
              </a:ext>
            </a:extLst>
          </p:cNvPr>
          <p:cNvSpPr txBox="1"/>
          <p:nvPr/>
        </p:nvSpPr>
        <p:spPr>
          <a:xfrm>
            <a:off x="1796242" y="5535736"/>
            <a:ext cx="11560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Agriculture 4,0%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96C70A21-2D40-FB3F-3CE1-6506E75A59A0}"/>
              </a:ext>
            </a:extLst>
          </p:cNvPr>
          <p:cNvSpPr txBox="1"/>
          <p:nvPr/>
        </p:nvSpPr>
        <p:spPr>
          <a:xfrm>
            <a:off x="8354096" y="5773741"/>
            <a:ext cx="11544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000" spc="0" baseline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Agriculture 2,9%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CB589BD9-69CA-1699-49FE-8FA051BD4EA5}"/>
              </a:ext>
            </a:extLst>
          </p:cNvPr>
          <p:cNvSpPr txBox="1"/>
          <p:nvPr/>
        </p:nvSpPr>
        <p:spPr>
          <a:xfrm>
            <a:off x="2041501" y="5031159"/>
            <a:ext cx="9108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Mining 7,0%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EE5B3A19-1352-9286-7A62-6E1ED008407F}"/>
              </a:ext>
            </a:extLst>
          </p:cNvPr>
          <p:cNvSpPr txBox="1"/>
          <p:nvPr/>
        </p:nvSpPr>
        <p:spPr>
          <a:xfrm>
            <a:off x="8354096" y="4651345"/>
            <a:ext cx="9108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Mining 8,7%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0917F2A5-983D-8400-0C3F-88CD32A0B240}"/>
              </a:ext>
            </a:extLst>
          </p:cNvPr>
          <p:cNvSpPr txBox="1"/>
          <p:nvPr/>
        </p:nvSpPr>
        <p:spPr>
          <a:xfrm>
            <a:off x="1536556" y="2320116"/>
            <a:ext cx="14157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ZA" sz="1000" spc="0" baseline="0" dirty="0">
                <a:ln/>
                <a:solidFill>
                  <a:srgbClr val="E1874F"/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Manufacturing 21,5%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29809552-F2E6-EBE3-796F-7F6160F1B206}"/>
              </a:ext>
            </a:extLst>
          </p:cNvPr>
          <p:cNvSpPr txBox="1"/>
          <p:nvPr/>
        </p:nvSpPr>
        <p:spPr>
          <a:xfrm>
            <a:off x="8354096" y="3910779"/>
            <a:ext cx="14157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000" spc="0" baseline="0" dirty="0">
                <a:ln/>
                <a:solidFill>
                  <a:srgbClr val="E1874F"/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Manufacturing 13,2%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C5037179-9A6A-D634-5972-8C886A5C9C02}"/>
              </a:ext>
            </a:extLst>
          </p:cNvPr>
          <p:cNvSpPr txBox="1"/>
          <p:nvPr/>
        </p:nvSpPr>
        <p:spPr>
          <a:xfrm>
            <a:off x="1134202" y="5694587"/>
            <a:ext cx="18181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Electricity, gas &amp; water 3,5%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2BB72A8F-97D4-69B1-7AE7-9F696E0ABBEA}"/>
              </a:ext>
            </a:extLst>
          </p:cNvPr>
          <p:cNvSpPr txBox="1"/>
          <p:nvPr/>
        </p:nvSpPr>
        <p:spPr>
          <a:xfrm>
            <a:off x="8354096" y="5607460"/>
            <a:ext cx="18181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Electricity, gas &amp; water 3,2%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AA411012-B53E-9254-BDCD-DC395AECBAD1}"/>
              </a:ext>
            </a:extLst>
          </p:cNvPr>
          <p:cNvSpPr txBox="1"/>
          <p:nvPr/>
        </p:nvSpPr>
        <p:spPr>
          <a:xfrm>
            <a:off x="1703268" y="5853439"/>
            <a:ext cx="12490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Construction 3,2%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8D07E051-DE41-E643-809A-979A6F225156}"/>
              </a:ext>
            </a:extLst>
          </p:cNvPr>
          <p:cNvSpPr txBox="1"/>
          <p:nvPr/>
        </p:nvSpPr>
        <p:spPr>
          <a:xfrm>
            <a:off x="8354096" y="5940022"/>
            <a:ext cx="12490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Construction 2,5%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9BB94636-BEA6-21C7-75B2-FF49767AC1C8}"/>
              </a:ext>
            </a:extLst>
          </p:cNvPr>
          <p:cNvSpPr txBox="1"/>
          <p:nvPr/>
        </p:nvSpPr>
        <p:spPr>
          <a:xfrm>
            <a:off x="2067149" y="3696453"/>
            <a:ext cx="8851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Trade 14,2%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15577017-0686-5F65-1EAE-04204F08EA0A}"/>
              </a:ext>
            </a:extLst>
          </p:cNvPr>
          <p:cNvSpPr txBox="1"/>
          <p:nvPr/>
        </p:nvSpPr>
        <p:spPr>
          <a:xfrm>
            <a:off x="8354096" y="3720828"/>
            <a:ext cx="8851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Trade 14,0%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BFB17883-F9F1-C648-7FCD-7316D5AE07A6}"/>
              </a:ext>
            </a:extLst>
          </p:cNvPr>
          <p:cNvSpPr txBox="1"/>
          <p:nvPr/>
        </p:nvSpPr>
        <p:spPr>
          <a:xfrm>
            <a:off x="815203" y="4666758"/>
            <a:ext cx="21371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Transport &amp; communication 9,0%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76B2C430-2FA7-7608-E43F-93551AF0D8A1}"/>
              </a:ext>
            </a:extLst>
          </p:cNvPr>
          <p:cNvSpPr txBox="1"/>
          <p:nvPr/>
        </p:nvSpPr>
        <p:spPr>
          <a:xfrm>
            <a:off x="8354096" y="5007394"/>
            <a:ext cx="21323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Transport &amp; communication 7,7%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0E5A9956-A4C5-7F76-72BC-C680AE8FF9F3}"/>
              </a:ext>
            </a:extLst>
          </p:cNvPr>
          <p:cNvSpPr txBox="1"/>
          <p:nvPr/>
        </p:nvSpPr>
        <p:spPr>
          <a:xfrm>
            <a:off x="1964557" y="3440990"/>
            <a:ext cx="9877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ZA" sz="1000" spc="0" baseline="0" dirty="0">
                <a:ln/>
                <a:solidFill>
                  <a:srgbClr val="6486CA"/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Finance 15,7%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CF5077E0-CA66-5E9A-AA95-A53A03307203}"/>
              </a:ext>
            </a:extLst>
          </p:cNvPr>
          <p:cNvSpPr txBox="1"/>
          <p:nvPr/>
        </p:nvSpPr>
        <p:spPr>
          <a:xfrm>
            <a:off x="8354096" y="1845693"/>
            <a:ext cx="10182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000" spc="0" baseline="0" dirty="0">
                <a:ln/>
                <a:solidFill>
                  <a:srgbClr val="6486CA"/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Finance 24,2%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9D427F3C-A525-8F1E-43EA-8861486214F2}"/>
              </a:ext>
            </a:extLst>
          </p:cNvPr>
          <p:cNvSpPr txBox="1"/>
          <p:nvPr/>
        </p:nvSpPr>
        <p:spPr>
          <a:xfrm>
            <a:off x="1671208" y="3281763"/>
            <a:ext cx="12811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Government 16,3%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BA8224AA-9143-7560-A07E-3544616731A3}"/>
              </a:ext>
            </a:extLst>
          </p:cNvPr>
          <p:cNvSpPr txBox="1"/>
          <p:nvPr/>
        </p:nvSpPr>
        <p:spPr>
          <a:xfrm>
            <a:off x="8354096" y="4829370"/>
            <a:ext cx="12282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000" spc="0" baseline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Government 7,9%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1414CAA3-77A2-5D96-EB0B-D254047B00B2}"/>
              </a:ext>
            </a:extLst>
          </p:cNvPr>
          <p:cNvSpPr txBox="1"/>
          <p:nvPr/>
        </p:nvSpPr>
        <p:spPr>
          <a:xfrm>
            <a:off x="1462818" y="5305672"/>
            <a:ext cx="1489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Personal services 5,5%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F4171D61-9768-77E3-CE25-B6A4ABF27D2D}"/>
              </a:ext>
            </a:extLst>
          </p:cNvPr>
          <p:cNvSpPr txBox="1"/>
          <p:nvPr/>
        </p:nvSpPr>
        <p:spPr>
          <a:xfrm>
            <a:off x="8354096" y="3396676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000" spc="0" baseline="0" dirty="0">
                <a:ln/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  <a:sym typeface="Segoe UI"/>
                <a:rtl val="0"/>
              </a:rPr>
              <a:t>Personal services 15,8%</a:t>
            </a:r>
          </a:p>
        </p:txBody>
      </p:sp>
      <p:grpSp>
        <p:nvGrpSpPr>
          <p:cNvPr id="249" name="Graphic 3">
            <a:extLst>
              <a:ext uri="{FF2B5EF4-FFF2-40B4-BE49-F238E27FC236}">
                <a16:creationId xmlns:a16="http://schemas.microsoft.com/office/drawing/2014/main" id="{D199A0D9-E221-EB36-8338-6C230E1B56E1}"/>
              </a:ext>
            </a:extLst>
          </p:cNvPr>
          <p:cNvGrpSpPr/>
          <p:nvPr/>
        </p:nvGrpSpPr>
        <p:grpSpPr>
          <a:xfrm>
            <a:off x="2630406" y="1102858"/>
            <a:ext cx="6018434" cy="338554"/>
            <a:chOff x="2897653" y="6052884"/>
            <a:chExt cx="6018434" cy="338554"/>
          </a:xfrm>
          <a:solidFill>
            <a:srgbClr val="464646"/>
          </a:solidFill>
        </p:grpSpPr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EFC3BD90-3ECF-F530-E9D0-0B9F37E25438}"/>
                </a:ext>
              </a:extLst>
            </p:cNvPr>
            <p:cNvSpPr txBox="1"/>
            <p:nvPr/>
          </p:nvSpPr>
          <p:spPr>
            <a:xfrm>
              <a:off x="2897653" y="6052884"/>
              <a:ext cx="609462" cy="33855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l"/>
              <a:r>
                <a:rPr lang="en-ZA" sz="2400" spc="0" baseline="53333" dirty="0">
                  <a:ln/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  <a:sym typeface="Arial"/>
                  <a:rtl val="0"/>
                </a:rPr>
                <a:t>1995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B63DD4E4-F28B-EEB9-1365-A06DE3C68A84}"/>
                </a:ext>
              </a:extLst>
            </p:cNvPr>
            <p:cNvSpPr txBox="1"/>
            <p:nvPr/>
          </p:nvSpPr>
          <p:spPr>
            <a:xfrm>
              <a:off x="3990654" y="6052884"/>
              <a:ext cx="639919" cy="33855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l"/>
              <a:r>
                <a:rPr lang="en-ZA" sz="2400" spc="0" baseline="53333" dirty="0">
                  <a:ln/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  <a:sym typeface="Arial"/>
                  <a:rtl val="0"/>
                </a:rPr>
                <a:t>2000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55B1D8A6-5AD4-B1AD-FFFB-D4332EFED62E}"/>
                </a:ext>
              </a:extLst>
            </p:cNvPr>
            <p:cNvSpPr txBox="1"/>
            <p:nvPr/>
          </p:nvSpPr>
          <p:spPr>
            <a:xfrm>
              <a:off x="5042891" y="6052884"/>
              <a:ext cx="681460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l"/>
              <a:r>
                <a:rPr lang="en-ZA" sz="2400" spc="0" baseline="53333" dirty="0">
                  <a:ln/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  <a:sym typeface="Arial"/>
                  <a:rtl val="0"/>
                </a:rPr>
                <a:t>2005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00AC3187-53F5-3EE3-751B-BCCB372FB552}"/>
                </a:ext>
              </a:extLst>
            </p:cNvPr>
            <p:cNvSpPr txBox="1"/>
            <p:nvPr/>
          </p:nvSpPr>
          <p:spPr>
            <a:xfrm>
              <a:off x="6153625" y="6052884"/>
              <a:ext cx="609462" cy="33855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l"/>
              <a:r>
                <a:rPr lang="en-ZA" sz="2400" spc="0" baseline="53333" dirty="0">
                  <a:ln/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  <a:sym typeface="Arial"/>
                  <a:rtl val="0"/>
                </a:rPr>
                <a:t>2010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408DB490-F0A3-ECAC-481F-80DCE5118B45}"/>
                </a:ext>
              </a:extLst>
            </p:cNvPr>
            <p:cNvSpPr txBox="1"/>
            <p:nvPr/>
          </p:nvSpPr>
          <p:spPr>
            <a:xfrm>
              <a:off x="7218627" y="6052884"/>
              <a:ext cx="609462" cy="33855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l"/>
              <a:r>
                <a:rPr lang="en-ZA" sz="2400" spc="0" baseline="53333" dirty="0">
                  <a:ln/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  <a:sym typeface="Arial"/>
                  <a:rtl val="0"/>
                </a:rPr>
                <a:t>2015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CEC0FC8C-7E35-A673-3D9F-F15C38F6FD17}"/>
                </a:ext>
              </a:extLst>
            </p:cNvPr>
            <p:cNvSpPr txBox="1"/>
            <p:nvPr/>
          </p:nvSpPr>
          <p:spPr>
            <a:xfrm>
              <a:off x="8276168" y="6052884"/>
              <a:ext cx="639919" cy="33855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l"/>
              <a:r>
                <a:rPr lang="en-ZA" sz="2400" spc="0" baseline="53333" dirty="0">
                  <a:ln/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  <a:sym typeface="Arial"/>
                  <a:rtl val="0"/>
                </a:rPr>
                <a:t>2022</a:t>
              </a:r>
            </a:p>
          </p:txBody>
        </p:sp>
      </p:grpSp>
      <p:grpSp>
        <p:nvGrpSpPr>
          <p:cNvPr id="204" name="Graphic 345">
            <a:extLst>
              <a:ext uri="{FF2B5EF4-FFF2-40B4-BE49-F238E27FC236}">
                <a16:creationId xmlns:a16="http://schemas.microsoft.com/office/drawing/2014/main" id="{BCF36CF6-D95F-4932-123E-87C774E25B91}"/>
              </a:ext>
            </a:extLst>
          </p:cNvPr>
          <p:cNvGrpSpPr/>
          <p:nvPr/>
        </p:nvGrpSpPr>
        <p:grpSpPr>
          <a:xfrm>
            <a:off x="2903956" y="1921985"/>
            <a:ext cx="5496250" cy="1682340"/>
            <a:chOff x="2844689" y="1908227"/>
            <a:chExt cx="5496250" cy="1682340"/>
          </a:xfrm>
        </p:grpSpPr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469B62A4-93E6-641B-F345-8305907BD839}"/>
                </a:ext>
              </a:extLst>
            </p:cNvPr>
            <p:cNvSpPr/>
            <p:nvPr/>
          </p:nvSpPr>
          <p:spPr>
            <a:xfrm>
              <a:off x="2939831" y="1970587"/>
              <a:ext cx="5295234" cy="1533575"/>
            </a:xfrm>
            <a:custGeom>
              <a:avLst/>
              <a:gdLst>
                <a:gd name="csX0" fmla="*/ 0 w 5295234"/>
                <a:gd name="csY0" fmla="*/ 1533576 h 1533575"/>
                <a:gd name="csX1" fmla="*/ 994283 w 5295234"/>
                <a:gd name="csY1" fmla="*/ 747011 h 1533575"/>
                <a:gd name="csX2" fmla="*/ 1089393 w 5295234"/>
                <a:gd name="csY2" fmla="*/ 715762 h 1533575"/>
                <a:gd name="csX3" fmla="*/ 2060732 w 5295234"/>
                <a:gd name="csY3" fmla="*/ 749171 h 1533575"/>
                <a:gd name="csX4" fmla="*/ 2157955 w 5295234"/>
                <a:gd name="csY4" fmla="*/ 781225 h 1533575"/>
                <a:gd name="csX5" fmla="*/ 3148012 w 5295234"/>
                <a:gd name="csY5" fmla="*/ 1462287 h 1533575"/>
                <a:gd name="csX6" fmla="*/ 3225730 w 5295234"/>
                <a:gd name="csY6" fmla="*/ 1451255 h 1533575"/>
                <a:gd name="csX7" fmla="*/ 4236080 w 5295234"/>
                <a:gd name="csY7" fmla="*/ 217592 h 1533575"/>
                <a:gd name="csX8" fmla="*/ 4322417 w 5295234"/>
                <a:gd name="csY8" fmla="*/ 167301 h 1533575"/>
                <a:gd name="csX9" fmla="*/ 5295235 w 5295234"/>
                <a:gd name="csY9" fmla="*/ 0 h 15335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295234" h="1533575">
                  <a:moveTo>
                    <a:pt x="0" y="1533576"/>
                  </a:moveTo>
                  <a:lnTo>
                    <a:pt x="994283" y="747011"/>
                  </a:lnTo>
                  <a:moveTo>
                    <a:pt x="1089393" y="715762"/>
                  </a:moveTo>
                  <a:lnTo>
                    <a:pt x="2060732" y="749171"/>
                  </a:lnTo>
                  <a:moveTo>
                    <a:pt x="2157955" y="781225"/>
                  </a:moveTo>
                  <a:lnTo>
                    <a:pt x="3148012" y="1462287"/>
                  </a:lnTo>
                  <a:moveTo>
                    <a:pt x="3225730" y="1451255"/>
                  </a:moveTo>
                  <a:lnTo>
                    <a:pt x="4236080" y="217592"/>
                  </a:lnTo>
                  <a:moveTo>
                    <a:pt x="4322417" y="167301"/>
                  </a:moveTo>
                  <a:lnTo>
                    <a:pt x="5295235" y="0"/>
                  </a:lnTo>
                </a:path>
              </a:pathLst>
            </a:custGeom>
            <a:noFill/>
            <a:ln w="18075" cap="flat">
              <a:solidFill>
                <a:srgbClr val="6486CA"/>
              </a:solidFill>
              <a:prstDash val="solid"/>
              <a:rou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5D067C66-973C-779F-A814-98A938FB98CE}"/>
                </a:ext>
              </a:extLst>
            </p:cNvPr>
            <p:cNvSpPr/>
            <p:nvPr/>
          </p:nvSpPr>
          <p:spPr>
            <a:xfrm>
              <a:off x="2844689" y="3483923"/>
              <a:ext cx="106645" cy="106645"/>
            </a:xfrm>
            <a:prstGeom prst="ellipse">
              <a:avLst/>
            </a:prstGeom>
            <a:solidFill>
              <a:srgbClr val="6486CA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843E3CB8-8E77-B4CF-DF71-2060352917BD}"/>
                </a:ext>
              </a:extLst>
            </p:cNvPr>
            <p:cNvSpPr/>
            <p:nvPr/>
          </p:nvSpPr>
          <p:spPr>
            <a:xfrm>
              <a:off x="3922610" y="2631193"/>
              <a:ext cx="106645" cy="106645"/>
            </a:xfrm>
            <a:prstGeom prst="ellipse">
              <a:avLst/>
            </a:prstGeom>
            <a:solidFill>
              <a:srgbClr val="6486CA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C5334E6B-308C-DECC-1B0A-D029A82B67E1}"/>
                </a:ext>
              </a:extLst>
            </p:cNvPr>
            <p:cNvSpPr/>
            <p:nvPr/>
          </p:nvSpPr>
          <p:spPr>
            <a:xfrm>
              <a:off x="5000532" y="2668268"/>
              <a:ext cx="106645" cy="106645"/>
            </a:xfrm>
            <a:prstGeom prst="ellipse">
              <a:avLst/>
            </a:prstGeom>
            <a:solidFill>
              <a:srgbClr val="6486CA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E2812624-0BB6-5573-09B0-AA7442C2B845}"/>
                </a:ext>
              </a:extLst>
            </p:cNvPr>
            <p:cNvSpPr/>
            <p:nvPr/>
          </p:nvSpPr>
          <p:spPr>
            <a:xfrm>
              <a:off x="6078453" y="3409772"/>
              <a:ext cx="106645" cy="106645"/>
            </a:xfrm>
            <a:prstGeom prst="ellipse">
              <a:avLst/>
            </a:prstGeom>
            <a:solidFill>
              <a:srgbClr val="6486CA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A8B1D535-DFF1-0E2C-1BCB-B05FBA54CFC7}"/>
                </a:ext>
              </a:extLst>
            </p:cNvPr>
            <p:cNvSpPr/>
            <p:nvPr/>
          </p:nvSpPr>
          <p:spPr>
            <a:xfrm>
              <a:off x="7156374" y="2093603"/>
              <a:ext cx="106645" cy="106645"/>
            </a:xfrm>
            <a:prstGeom prst="ellipse">
              <a:avLst/>
            </a:prstGeom>
            <a:solidFill>
              <a:srgbClr val="6486CA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904E4151-C2AA-D637-309F-87ED87AD70B5}"/>
                </a:ext>
              </a:extLst>
            </p:cNvPr>
            <p:cNvSpPr/>
            <p:nvPr/>
          </p:nvSpPr>
          <p:spPr>
            <a:xfrm>
              <a:off x="8234295" y="1908227"/>
              <a:ext cx="106645" cy="106645"/>
            </a:xfrm>
            <a:prstGeom prst="ellipse">
              <a:avLst/>
            </a:prstGeom>
            <a:solidFill>
              <a:srgbClr val="6486CA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64" name="Graphic 345">
            <a:extLst>
              <a:ext uri="{FF2B5EF4-FFF2-40B4-BE49-F238E27FC236}">
                <a16:creationId xmlns:a16="http://schemas.microsoft.com/office/drawing/2014/main" id="{874213C1-EDB7-7F54-C3DA-74941D9571DE}"/>
              </a:ext>
            </a:extLst>
          </p:cNvPr>
          <p:cNvGrpSpPr/>
          <p:nvPr/>
        </p:nvGrpSpPr>
        <p:grpSpPr>
          <a:xfrm>
            <a:off x="2903956" y="2422500"/>
            <a:ext cx="5496250" cy="1645265"/>
            <a:chOff x="2844689" y="2408742"/>
            <a:chExt cx="5496250" cy="1645265"/>
          </a:xfrm>
        </p:grpSpPr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47C64C5E-E85F-9E8C-36DC-A5C60171D3BC}"/>
                </a:ext>
              </a:extLst>
            </p:cNvPr>
            <p:cNvSpPr/>
            <p:nvPr/>
          </p:nvSpPr>
          <p:spPr>
            <a:xfrm>
              <a:off x="2946690" y="2483830"/>
              <a:ext cx="5287987" cy="1510481"/>
            </a:xfrm>
            <a:custGeom>
              <a:avLst/>
              <a:gdLst>
                <a:gd name="csX0" fmla="*/ 0 w 5287987"/>
                <a:gd name="csY0" fmla="*/ 0 h 1510481"/>
                <a:gd name="csX1" fmla="*/ 980565 w 5287987"/>
                <a:gd name="csY1" fmla="*/ 438446 h 1510481"/>
                <a:gd name="csX2" fmla="*/ 1081938 w 5287987"/>
                <a:gd name="csY2" fmla="*/ 468368 h 1510481"/>
                <a:gd name="csX3" fmla="*/ 2054469 w 5287987"/>
                <a:gd name="csY3" fmla="*/ 618894 h 1510481"/>
                <a:gd name="csX4" fmla="*/ 2151096 w 5287987"/>
                <a:gd name="csY4" fmla="*/ 657271 h 1510481"/>
                <a:gd name="csX5" fmla="*/ 3141153 w 5287987"/>
                <a:gd name="csY5" fmla="*/ 1338333 h 1510481"/>
                <a:gd name="csX6" fmla="*/ 3238400 w 5287987"/>
                <a:gd name="csY6" fmla="*/ 1369471 h 1510481"/>
                <a:gd name="csX7" fmla="*/ 4209692 w 5287987"/>
                <a:gd name="csY7" fmla="*/ 1386175 h 1510481"/>
                <a:gd name="csX8" fmla="*/ 4315947 w 5287987"/>
                <a:gd name="csY8" fmla="*/ 1393465 h 1510481"/>
                <a:gd name="csX9" fmla="*/ 5287987 w 5287987"/>
                <a:gd name="csY9" fmla="*/ 1510481 h 15104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287987" h="1510481">
                  <a:moveTo>
                    <a:pt x="0" y="0"/>
                  </a:moveTo>
                  <a:lnTo>
                    <a:pt x="980565" y="438446"/>
                  </a:lnTo>
                  <a:moveTo>
                    <a:pt x="1081938" y="468368"/>
                  </a:moveTo>
                  <a:lnTo>
                    <a:pt x="2054469" y="618894"/>
                  </a:lnTo>
                  <a:moveTo>
                    <a:pt x="2151096" y="657271"/>
                  </a:moveTo>
                  <a:lnTo>
                    <a:pt x="3141153" y="1338333"/>
                  </a:lnTo>
                  <a:moveTo>
                    <a:pt x="3238400" y="1369471"/>
                  </a:moveTo>
                  <a:lnTo>
                    <a:pt x="4209692" y="1386175"/>
                  </a:lnTo>
                  <a:moveTo>
                    <a:pt x="4315947" y="1393465"/>
                  </a:moveTo>
                  <a:lnTo>
                    <a:pt x="5287987" y="1510481"/>
                  </a:lnTo>
                </a:path>
              </a:pathLst>
            </a:custGeom>
            <a:noFill/>
            <a:ln w="18075" cap="flat">
              <a:solidFill>
                <a:srgbClr val="E1874F"/>
              </a:solidFill>
              <a:prstDash val="solid"/>
              <a:round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F65069D4-CCC8-D9A4-9250-53E68218B6FD}"/>
                </a:ext>
              </a:extLst>
            </p:cNvPr>
            <p:cNvSpPr/>
            <p:nvPr/>
          </p:nvSpPr>
          <p:spPr>
            <a:xfrm>
              <a:off x="2844689" y="2408742"/>
              <a:ext cx="106645" cy="106645"/>
            </a:xfrm>
            <a:prstGeom prst="ellipse">
              <a:avLst/>
            </a:prstGeom>
            <a:solidFill>
              <a:srgbClr val="E1874F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78FB47BC-E055-8B94-4253-A045F4E8A8CA}"/>
                </a:ext>
              </a:extLst>
            </p:cNvPr>
            <p:cNvSpPr/>
            <p:nvPr/>
          </p:nvSpPr>
          <p:spPr>
            <a:xfrm>
              <a:off x="3922610" y="2890719"/>
              <a:ext cx="106645" cy="106645"/>
            </a:xfrm>
            <a:prstGeom prst="ellipse">
              <a:avLst/>
            </a:prstGeom>
            <a:solidFill>
              <a:srgbClr val="E1874F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FCF10240-261E-46C5-75AD-E1F46C212DDF}"/>
                </a:ext>
              </a:extLst>
            </p:cNvPr>
            <p:cNvSpPr/>
            <p:nvPr/>
          </p:nvSpPr>
          <p:spPr>
            <a:xfrm>
              <a:off x="5000532" y="3057558"/>
              <a:ext cx="106645" cy="106645"/>
            </a:xfrm>
            <a:prstGeom prst="ellipse">
              <a:avLst/>
            </a:prstGeom>
            <a:solidFill>
              <a:srgbClr val="E1874F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E1A68799-1108-F6ED-87F4-03B6CA80D08B}"/>
                </a:ext>
              </a:extLst>
            </p:cNvPr>
            <p:cNvSpPr/>
            <p:nvPr/>
          </p:nvSpPr>
          <p:spPr>
            <a:xfrm>
              <a:off x="6078453" y="3799062"/>
              <a:ext cx="106645" cy="106645"/>
            </a:xfrm>
            <a:prstGeom prst="ellipse">
              <a:avLst/>
            </a:prstGeom>
            <a:solidFill>
              <a:srgbClr val="E1874F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052BFAD0-818B-AFED-F08E-0B0DAF5CE08D}"/>
                </a:ext>
              </a:extLst>
            </p:cNvPr>
            <p:cNvSpPr/>
            <p:nvPr/>
          </p:nvSpPr>
          <p:spPr>
            <a:xfrm>
              <a:off x="7156374" y="3817599"/>
              <a:ext cx="106645" cy="106645"/>
            </a:xfrm>
            <a:prstGeom prst="ellipse">
              <a:avLst/>
            </a:prstGeom>
            <a:solidFill>
              <a:srgbClr val="E1874F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80345BCD-A48F-6E8B-F3B0-88FDE7B73F4C}"/>
                </a:ext>
              </a:extLst>
            </p:cNvPr>
            <p:cNvSpPr/>
            <p:nvPr/>
          </p:nvSpPr>
          <p:spPr>
            <a:xfrm>
              <a:off x="8234295" y="3947362"/>
              <a:ext cx="106645" cy="106645"/>
            </a:xfrm>
            <a:prstGeom prst="ellipse">
              <a:avLst/>
            </a:prstGeom>
            <a:solidFill>
              <a:srgbClr val="E1874F"/>
            </a:solidFill>
            <a:ln w="10632" cap="flat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162552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6744D-F878-6606-4A6A-64FD4FE62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CF0E9BB-BB8A-E3DE-7965-4F9AEFC0EA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70903" y="0"/>
            <a:ext cx="5121098" cy="5942145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E0B083FF-2290-5976-A011-E9DB0EB7F78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5958113"/>
          </a:xfrm>
          <a:custGeom>
            <a:avLst/>
            <a:gdLst>
              <a:gd name="csX0" fmla="*/ 0 w 12192000"/>
              <a:gd name="csY0" fmla="*/ 0 h 5958113"/>
              <a:gd name="csX1" fmla="*/ 8356174 w 12192000"/>
              <a:gd name="csY1" fmla="*/ 0 h 5958113"/>
              <a:gd name="csX2" fmla="*/ 8285530 w 12192000"/>
              <a:gd name="csY2" fmla="*/ 93370 h 5958113"/>
              <a:gd name="csX3" fmla="*/ 7721600 w 12192000"/>
              <a:gd name="csY3" fmla="*/ 1918052 h 5958113"/>
              <a:gd name="csX4" fmla="*/ 11023600 w 12192000"/>
              <a:gd name="csY4" fmla="*/ 5181601 h 5958113"/>
              <a:gd name="csX5" fmla="*/ 12005514 w 12192000"/>
              <a:gd name="csY5" fmla="*/ 5034878 h 5958113"/>
              <a:gd name="csX6" fmla="*/ 12192000 w 12192000"/>
              <a:gd name="csY6" fmla="*/ 4967418 h 5958113"/>
              <a:gd name="csX7" fmla="*/ 12192000 w 12192000"/>
              <a:gd name="csY7" fmla="*/ 5958113 h 5958113"/>
              <a:gd name="csX8" fmla="*/ 0 w 12192000"/>
              <a:gd name="csY8" fmla="*/ 5958113 h 59581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192000" h="5958113">
                <a:moveTo>
                  <a:pt x="0" y="0"/>
                </a:moveTo>
                <a:lnTo>
                  <a:pt x="8356174" y="0"/>
                </a:lnTo>
                <a:lnTo>
                  <a:pt x="8285530" y="93370"/>
                </a:lnTo>
                <a:cubicBezTo>
                  <a:pt x="7929494" y="614236"/>
                  <a:pt x="7721600" y="1242149"/>
                  <a:pt x="7721600" y="1918052"/>
                </a:cubicBezTo>
                <a:cubicBezTo>
                  <a:pt x="7721600" y="3720461"/>
                  <a:pt x="9199956" y="5181601"/>
                  <a:pt x="11023600" y="5181601"/>
                </a:cubicBezTo>
                <a:cubicBezTo>
                  <a:pt x="11365533" y="5181601"/>
                  <a:pt x="11695327" y="5130234"/>
                  <a:pt x="12005514" y="5034878"/>
                </a:cubicBezTo>
                <a:lnTo>
                  <a:pt x="12192000" y="4967418"/>
                </a:lnTo>
                <a:lnTo>
                  <a:pt x="12192000" y="5958113"/>
                </a:lnTo>
                <a:lnTo>
                  <a:pt x="0" y="5958113"/>
                </a:lnTo>
                <a:close/>
              </a:path>
            </a:pathLst>
          </a:custGeom>
        </p:spPr>
      </p:pic>
      <p:sp>
        <p:nvSpPr>
          <p:cNvPr id="143" name="Free-form: Shape 142">
            <a:extLst>
              <a:ext uri="{FF2B5EF4-FFF2-40B4-BE49-F238E27FC236}">
                <a16:creationId xmlns:a16="http://schemas.microsoft.com/office/drawing/2014/main" id="{578BC3D3-F81D-BEEE-4500-F0539D173EFC}"/>
              </a:ext>
            </a:extLst>
          </p:cNvPr>
          <p:cNvSpPr/>
          <p:nvPr/>
        </p:nvSpPr>
        <p:spPr>
          <a:xfrm>
            <a:off x="7237167" y="-4241"/>
            <a:ext cx="4963886" cy="5525133"/>
          </a:xfrm>
          <a:custGeom>
            <a:avLst/>
            <a:gdLst/>
            <a:ahLst/>
            <a:cxnLst/>
            <a:rect l="l" t="t" r="r" b="b"/>
            <a:pathLst>
              <a:path w="4963886" h="5602517">
                <a:moveTo>
                  <a:pt x="784738" y="0"/>
                </a:moveTo>
                <a:lnTo>
                  <a:pt x="1128060" y="0"/>
                </a:lnTo>
                <a:lnTo>
                  <a:pt x="1057416" y="94678"/>
                </a:lnTo>
                <a:cubicBezTo>
                  <a:pt x="701380" y="622839"/>
                  <a:pt x="493486" y="1259546"/>
                  <a:pt x="493486" y="1944916"/>
                </a:cubicBezTo>
                <a:cubicBezTo>
                  <a:pt x="493486" y="3772569"/>
                  <a:pt x="1971842" y="5254174"/>
                  <a:pt x="3795486" y="5254174"/>
                </a:cubicBezTo>
                <a:cubicBezTo>
                  <a:pt x="4137419" y="5254174"/>
                  <a:pt x="4467213" y="5202087"/>
                  <a:pt x="4777400" y="5105396"/>
                </a:cubicBezTo>
                <a:lnTo>
                  <a:pt x="4963886" y="5036991"/>
                </a:lnTo>
                <a:lnTo>
                  <a:pt x="4963886" y="5214867"/>
                </a:lnTo>
                <a:lnTo>
                  <a:pt x="4718353" y="5333905"/>
                </a:lnTo>
                <a:cubicBezTo>
                  <a:pt x="4312020" y="5506871"/>
                  <a:pt x="3865280" y="5602517"/>
                  <a:pt x="3396343" y="5602517"/>
                </a:cubicBezTo>
                <a:cubicBezTo>
                  <a:pt x="1520595" y="5602517"/>
                  <a:pt x="0" y="4072175"/>
                  <a:pt x="0" y="2184402"/>
                </a:cubicBezTo>
                <a:cubicBezTo>
                  <a:pt x="0" y="1358501"/>
                  <a:pt x="291052" y="601015"/>
                  <a:pt x="775560" y="10163"/>
                </a:cubicBezTo>
                <a:lnTo>
                  <a:pt x="784738" y="0"/>
                </a:lnTo>
                <a:close/>
              </a:path>
            </a:pathLst>
          </a:custGeom>
          <a:solidFill>
            <a:srgbClr val="363D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06018589-4022-24A3-3681-DD5FDC83F67A}"/>
              </a:ext>
            </a:extLst>
          </p:cNvPr>
          <p:cNvSpPr>
            <a:spLocks noChangeAspect="1"/>
          </p:cNvSpPr>
          <p:nvPr/>
        </p:nvSpPr>
        <p:spPr>
          <a:xfrm>
            <a:off x="4977303" y="4385359"/>
            <a:ext cx="1252714" cy="1252706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15051ACD-1336-CC87-7C50-FDAD5C697B56}"/>
              </a:ext>
            </a:extLst>
          </p:cNvPr>
          <p:cNvSpPr>
            <a:spLocks noChangeAspect="1"/>
          </p:cNvSpPr>
          <p:nvPr/>
        </p:nvSpPr>
        <p:spPr>
          <a:xfrm>
            <a:off x="3648101" y="4061466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4707D8F3-87BD-FBC6-A594-C4651EE39857}"/>
              </a:ext>
            </a:extLst>
          </p:cNvPr>
          <p:cNvSpPr>
            <a:spLocks noChangeAspect="1"/>
          </p:cNvSpPr>
          <p:nvPr/>
        </p:nvSpPr>
        <p:spPr>
          <a:xfrm>
            <a:off x="5244191" y="3289101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B2C5F1A0-B19F-82DA-09EA-9DCD532BEEA5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35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A4D0263-B1AC-992B-BEA6-C5073D3DA496}"/>
              </a:ext>
            </a:extLst>
          </p:cNvPr>
          <p:cNvSpPr/>
          <p:nvPr/>
        </p:nvSpPr>
        <p:spPr>
          <a:xfrm>
            <a:off x="-15562" y="5688229"/>
            <a:ext cx="384517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Photo: Jerin John, unsplash.com</a:t>
            </a:r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362F216D-4FFF-2E0D-45DE-1D0DE6A6DB53}"/>
              </a:ext>
            </a:extLst>
          </p:cNvPr>
          <p:cNvSpPr/>
          <p:nvPr/>
        </p:nvSpPr>
        <p:spPr>
          <a:xfrm>
            <a:off x="336846" y="1885949"/>
            <a:ext cx="6242010" cy="947325"/>
          </a:xfrm>
          <a:custGeom>
            <a:avLst/>
            <a:gdLst>
              <a:gd name="csX0" fmla="*/ 454118 w 6242010"/>
              <a:gd name="csY0" fmla="*/ 0 h 576382"/>
              <a:gd name="csX1" fmla="*/ 1763558 w 6242010"/>
              <a:gd name="csY1" fmla="*/ 0 h 576382"/>
              <a:gd name="csX2" fmla="*/ 2465798 w 6242010"/>
              <a:gd name="csY2" fmla="*/ 0 h 576382"/>
              <a:gd name="csX3" fmla="*/ 3849330 w 6242010"/>
              <a:gd name="csY3" fmla="*/ 0 h 576382"/>
              <a:gd name="csX4" fmla="*/ 4334742 w 6242010"/>
              <a:gd name="csY4" fmla="*/ 0 h 576382"/>
              <a:gd name="csX5" fmla="*/ 5861010 w 6242010"/>
              <a:gd name="csY5" fmla="*/ 0 h 576382"/>
              <a:gd name="csX6" fmla="*/ 5861010 w 6242010"/>
              <a:gd name="csY6" fmla="*/ 2 h 576382"/>
              <a:gd name="csX7" fmla="*/ 5961611 w 6242010"/>
              <a:gd name="csY7" fmla="*/ 2 h 576382"/>
              <a:gd name="csX8" fmla="*/ 6242010 w 6242010"/>
              <a:gd name="csY8" fmla="*/ 288192 h 576382"/>
              <a:gd name="csX9" fmla="*/ 5961611 w 6242010"/>
              <a:gd name="csY9" fmla="*/ 576382 h 576382"/>
              <a:gd name="csX10" fmla="*/ 5681212 w 6242010"/>
              <a:gd name="csY10" fmla="*/ 576382 h 576382"/>
              <a:gd name="csX11" fmla="*/ 5681212 w 6242010"/>
              <a:gd name="csY11" fmla="*/ 576381 h 576382"/>
              <a:gd name="csX12" fmla="*/ 4334742 w 6242010"/>
              <a:gd name="csY12" fmla="*/ 576381 h 576382"/>
              <a:gd name="csX13" fmla="*/ 4334742 w 6242010"/>
              <a:gd name="csY13" fmla="*/ 576382 h 576382"/>
              <a:gd name="csX14" fmla="*/ 3956010 w 6242010"/>
              <a:gd name="csY14" fmla="*/ 576382 h 576382"/>
              <a:gd name="csX15" fmla="*/ 3675611 w 6242010"/>
              <a:gd name="csY15" fmla="*/ 576382 h 576382"/>
              <a:gd name="csX16" fmla="*/ 2566399 w 6242010"/>
              <a:gd name="csY16" fmla="*/ 576382 h 576382"/>
              <a:gd name="csX17" fmla="*/ 2286000 w 6242010"/>
              <a:gd name="csY17" fmla="*/ 576382 h 576382"/>
              <a:gd name="csX18" fmla="*/ 1763558 w 6242010"/>
              <a:gd name="csY18" fmla="*/ 576382 h 576382"/>
              <a:gd name="csX19" fmla="*/ 1763558 w 6242010"/>
              <a:gd name="csY19" fmla="*/ 576381 h 576382"/>
              <a:gd name="csX20" fmla="*/ 560798 w 6242010"/>
              <a:gd name="csY20" fmla="*/ 576381 h 576382"/>
              <a:gd name="csX21" fmla="*/ 560798 w 6242010"/>
              <a:gd name="csY21" fmla="*/ 576382 h 576382"/>
              <a:gd name="csX22" fmla="*/ 280399 w 6242010"/>
              <a:gd name="csY22" fmla="*/ 576382 h 576382"/>
              <a:gd name="csX23" fmla="*/ 0 w 6242010"/>
              <a:gd name="csY23" fmla="*/ 288192 h 576382"/>
              <a:gd name="csX24" fmla="*/ 280399 w 6242010"/>
              <a:gd name="csY24" fmla="*/ 2 h 576382"/>
              <a:gd name="csX25" fmla="*/ 454118 w 6242010"/>
              <a:gd name="csY25" fmla="*/ 2 h 576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242010" h="576382">
                <a:moveTo>
                  <a:pt x="454118" y="0"/>
                </a:moveTo>
                <a:lnTo>
                  <a:pt x="1763558" y="0"/>
                </a:lnTo>
                <a:lnTo>
                  <a:pt x="2465798" y="0"/>
                </a:lnTo>
                <a:lnTo>
                  <a:pt x="3849330" y="0"/>
                </a:lnTo>
                <a:lnTo>
                  <a:pt x="4334742" y="0"/>
                </a:lnTo>
                <a:lnTo>
                  <a:pt x="5861010" y="0"/>
                </a:lnTo>
                <a:lnTo>
                  <a:pt x="5861010" y="2"/>
                </a:lnTo>
                <a:lnTo>
                  <a:pt x="5961611" y="2"/>
                </a:lnTo>
                <a:cubicBezTo>
                  <a:pt x="6116471" y="2"/>
                  <a:pt x="6242010" y="129029"/>
                  <a:pt x="6242010" y="288192"/>
                </a:cubicBezTo>
                <a:cubicBezTo>
                  <a:pt x="6242010" y="447355"/>
                  <a:pt x="6116471" y="576382"/>
                  <a:pt x="5961611" y="576382"/>
                </a:cubicBezTo>
                <a:lnTo>
                  <a:pt x="5681212" y="576382"/>
                </a:lnTo>
                <a:lnTo>
                  <a:pt x="5681212" y="576381"/>
                </a:lnTo>
                <a:lnTo>
                  <a:pt x="4334742" y="576381"/>
                </a:lnTo>
                <a:lnTo>
                  <a:pt x="4334742" y="576382"/>
                </a:lnTo>
                <a:lnTo>
                  <a:pt x="3956010" y="576382"/>
                </a:lnTo>
                <a:lnTo>
                  <a:pt x="3675611" y="576382"/>
                </a:lnTo>
                <a:lnTo>
                  <a:pt x="2566399" y="576382"/>
                </a:lnTo>
                <a:lnTo>
                  <a:pt x="2286000" y="576382"/>
                </a:lnTo>
                <a:lnTo>
                  <a:pt x="1763558" y="576382"/>
                </a:lnTo>
                <a:lnTo>
                  <a:pt x="1763558" y="576381"/>
                </a:lnTo>
                <a:lnTo>
                  <a:pt x="560798" y="576381"/>
                </a:lnTo>
                <a:lnTo>
                  <a:pt x="560798" y="576382"/>
                </a:lnTo>
                <a:lnTo>
                  <a:pt x="280399" y="576382"/>
                </a:lnTo>
                <a:cubicBezTo>
                  <a:pt x="125539" y="576382"/>
                  <a:pt x="0" y="447355"/>
                  <a:pt x="0" y="288192"/>
                </a:cubicBezTo>
                <a:cubicBezTo>
                  <a:pt x="0" y="129029"/>
                  <a:pt x="125539" y="2"/>
                  <a:pt x="280399" y="2"/>
                </a:cubicBezTo>
                <a:lnTo>
                  <a:pt x="454118" y="2"/>
                </a:lnTo>
                <a:close/>
              </a:path>
            </a:pathLst>
          </a:custGeom>
          <a:solidFill>
            <a:srgbClr val="BD5B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6B33EA-DC1D-3B53-B76A-0AD8E6031736}"/>
              </a:ext>
            </a:extLst>
          </p:cNvPr>
          <p:cNvSpPr txBox="1"/>
          <p:nvPr/>
        </p:nvSpPr>
        <p:spPr>
          <a:xfrm>
            <a:off x="420963" y="1913336"/>
            <a:ext cx="607377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Annual GDP estimates based on the Supply and Use Tables (SUTs)</a:t>
            </a:r>
          </a:p>
        </p:txBody>
      </p:sp>
    </p:spTree>
    <p:extLst>
      <p:ext uri="{BB962C8B-B14F-4D97-AF65-F5344CB8AC3E}">
        <p14:creationId xmlns:p14="http://schemas.microsoft.com/office/powerpoint/2010/main" val="2968912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47FE-78B1-A21B-0AA5-1D664AA00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E629A81-CF1B-58DE-139F-38225A7F60D4}"/>
              </a:ext>
            </a:extLst>
          </p:cNvPr>
          <p:cNvSpPr/>
          <p:nvPr/>
        </p:nvSpPr>
        <p:spPr>
          <a:xfrm>
            <a:off x="2005068" y="1532184"/>
            <a:ext cx="7698173" cy="3492499"/>
          </a:xfrm>
          <a:prstGeom prst="roundRect">
            <a:avLst>
              <a:gd name="adj" fmla="val 2165"/>
            </a:avLst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 dirty="0">
              <a:latin typeface="Arial" panose="020B0604020202020204" pitchFamily="34" charset="0"/>
            </a:endParaRP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84186C14-D398-58A5-E101-54D9F27C365C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36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7E273FC-30B0-8E48-7C7F-19A7429287A0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 Supply and Use Tables (SUTs)?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794474-C4FE-D932-73C1-E65DE28B911D}"/>
              </a:ext>
            </a:extLst>
          </p:cNvPr>
          <p:cNvSpPr/>
          <p:nvPr/>
        </p:nvSpPr>
        <p:spPr>
          <a:xfrm>
            <a:off x="2182563" y="1857724"/>
            <a:ext cx="7343183" cy="2841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ts val="216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SUTs are a detailed breakdown of the 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products and services within the economy</a:t>
            </a:r>
          </a:p>
          <a:p>
            <a:pPr marL="285750" indent="-285750" algn="just">
              <a:lnSpc>
                <a:spcPts val="216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(production) 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describes the supply of goods and services that are either produced by the local economy or imported</a:t>
            </a:r>
          </a:p>
          <a:p>
            <a:pPr marL="285750" indent="-285750" algn="just">
              <a:lnSpc>
                <a:spcPts val="216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(consumption) 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describes where and how these goods and services are used, either within the local economy or exported</a:t>
            </a:r>
          </a:p>
          <a:p>
            <a:pPr marL="285750" indent="-285750" algn="just">
              <a:lnSpc>
                <a:spcPts val="216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newly benchmarked SUTs cover 118 products and services across 214 industries for the years 2018 to 2023. Data for 108 products and services across 125 industries will be published</a:t>
            </a:r>
          </a:p>
        </p:txBody>
      </p:sp>
    </p:spTree>
    <p:extLst>
      <p:ext uri="{BB962C8B-B14F-4D97-AF65-F5344CB8AC3E}">
        <p14:creationId xmlns:p14="http://schemas.microsoft.com/office/powerpoint/2010/main" val="3589490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9F302-0DE1-0FAA-F939-5052D5915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EC132D-2FD1-D30B-F859-8EBD19AA0736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Advantages of the Supply and Use Tables (SUTs)</a:t>
            </a:r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2F2F7468-9CAF-935E-8C3B-D9E2BBD50658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37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28535339-6A9A-4BED-4BF5-8156B89D9103}"/>
              </a:ext>
            </a:extLst>
          </p:cNvPr>
          <p:cNvSpPr/>
          <p:nvPr/>
        </p:nvSpPr>
        <p:spPr>
          <a:xfrm>
            <a:off x="2861308" y="1081817"/>
            <a:ext cx="6191358" cy="801159"/>
          </a:xfrm>
          <a:prstGeom prst="roundRect">
            <a:avLst>
              <a:gd name="adj" fmla="val 2165"/>
            </a:avLst>
          </a:prstGeom>
          <a:solidFill>
            <a:srgbClr val="2B886D">
              <a:alpha val="6000"/>
            </a:srgbClr>
          </a:solidFill>
          <a:ln w="25400">
            <a:solidFill>
              <a:srgbClr val="2B886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3" name="Rectangle: Rounded Corners 3">
            <a:extLst>
              <a:ext uri="{FF2B5EF4-FFF2-40B4-BE49-F238E27FC236}">
                <a16:creationId xmlns:a16="http://schemas.microsoft.com/office/drawing/2014/main" id="{7DD129F9-0E5B-0363-00AA-EAF5A739B45F}"/>
              </a:ext>
            </a:extLst>
          </p:cNvPr>
          <p:cNvSpPr/>
          <p:nvPr/>
        </p:nvSpPr>
        <p:spPr>
          <a:xfrm>
            <a:off x="2874545" y="2333125"/>
            <a:ext cx="6191358" cy="801099"/>
          </a:xfrm>
          <a:prstGeom prst="roundRect">
            <a:avLst>
              <a:gd name="adj" fmla="val 2165"/>
            </a:avLst>
          </a:prstGeom>
          <a:solidFill>
            <a:srgbClr val="2B886D">
              <a:alpha val="6000"/>
            </a:srgbClr>
          </a:solidFill>
          <a:ln w="25400">
            <a:solidFill>
              <a:srgbClr val="2B886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8F7C4B0-0B7F-003E-1A87-F1AB79C819E8}"/>
              </a:ext>
            </a:extLst>
          </p:cNvPr>
          <p:cNvGrpSpPr/>
          <p:nvPr/>
        </p:nvGrpSpPr>
        <p:grpSpPr>
          <a:xfrm>
            <a:off x="2848040" y="852498"/>
            <a:ext cx="1682681" cy="357526"/>
            <a:chOff x="0" y="488352"/>
            <a:chExt cx="5905500" cy="654648"/>
          </a:xfrm>
          <a:solidFill>
            <a:srgbClr val="2B886D"/>
          </a:solidFill>
        </p:grpSpPr>
        <p:sp>
          <p:nvSpPr>
            <p:cNvPr id="5" name="Freeform 25">
              <a:extLst>
                <a:ext uri="{FF2B5EF4-FFF2-40B4-BE49-F238E27FC236}">
                  <a16:creationId xmlns:a16="http://schemas.microsoft.com/office/drawing/2014/main" id="{06B0B4C6-4DA4-825D-9CEB-CB3CCBA7A618}"/>
                </a:ext>
              </a:extLst>
            </p:cNvPr>
            <p:cNvSpPr/>
            <p:nvPr/>
          </p:nvSpPr>
          <p:spPr bwMode="auto">
            <a:xfrm>
              <a:off x="0" y="488352"/>
              <a:ext cx="5905500" cy="654648"/>
            </a:xfrm>
            <a:custGeom>
              <a:avLst/>
              <a:gdLst>
                <a:gd name="connsiteX0" fmla="*/ 0 w 3532472"/>
                <a:gd name="connsiteY0" fmla="*/ 0 h 537632"/>
                <a:gd name="connsiteX1" fmla="*/ 3442865 w 3532472"/>
                <a:gd name="connsiteY1" fmla="*/ 0 h 537632"/>
                <a:gd name="connsiteX2" fmla="*/ 3532472 w 3532472"/>
                <a:gd name="connsiteY2" fmla="*/ 89607 h 537632"/>
                <a:gd name="connsiteX3" fmla="*/ 3532472 w 3532472"/>
                <a:gd name="connsiteY3" fmla="*/ 448025 h 537632"/>
                <a:gd name="connsiteX4" fmla="*/ 3442865 w 3532472"/>
                <a:gd name="connsiteY4" fmla="*/ 537632 h 537632"/>
                <a:gd name="connsiteX5" fmla="*/ 0 w 3532472"/>
                <a:gd name="connsiteY5" fmla="*/ 537632 h 537632"/>
                <a:gd name="connsiteX6" fmla="*/ 0 w 3532472"/>
                <a:gd name="connsiteY6" fmla="*/ 0 h 53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2472" h="537632">
                  <a:moveTo>
                    <a:pt x="0" y="0"/>
                  </a:moveTo>
                  <a:lnTo>
                    <a:pt x="3442865" y="0"/>
                  </a:lnTo>
                  <a:cubicBezTo>
                    <a:pt x="3492354" y="0"/>
                    <a:pt x="3532472" y="40118"/>
                    <a:pt x="3532472" y="89607"/>
                  </a:cubicBezTo>
                  <a:lnTo>
                    <a:pt x="3532472" y="448025"/>
                  </a:lnTo>
                  <a:cubicBezTo>
                    <a:pt x="3532472" y="497514"/>
                    <a:pt x="3492354" y="537632"/>
                    <a:pt x="3442865" y="537632"/>
                  </a:cubicBezTo>
                  <a:lnTo>
                    <a:pt x="0" y="5376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ZA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1EC8CFE-48B4-83F4-009C-4380BA1E6F85}"/>
                </a:ext>
              </a:extLst>
            </p:cNvPr>
            <p:cNvCxnSpPr/>
            <p:nvPr/>
          </p:nvCxnSpPr>
          <p:spPr>
            <a:xfrm>
              <a:off x="1588" y="488352"/>
              <a:ext cx="0" cy="654648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63A7426-8D1A-CDD0-90B8-58F46152485F}"/>
              </a:ext>
            </a:extLst>
          </p:cNvPr>
          <p:cNvSpPr/>
          <p:nvPr/>
        </p:nvSpPr>
        <p:spPr>
          <a:xfrm>
            <a:off x="2868407" y="1166028"/>
            <a:ext cx="5904118" cy="632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Integrates all three GDP calculation methodologies (production, income, and expenditure) into a single, cohesive framework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92C18FF-F851-D91F-CF67-34685AEBB0AE}"/>
              </a:ext>
            </a:extLst>
          </p:cNvPr>
          <p:cNvGrpSpPr/>
          <p:nvPr/>
        </p:nvGrpSpPr>
        <p:grpSpPr>
          <a:xfrm>
            <a:off x="2859720" y="2156597"/>
            <a:ext cx="1667830" cy="357526"/>
            <a:chOff x="0" y="488352"/>
            <a:chExt cx="5905500" cy="654648"/>
          </a:xfrm>
          <a:solidFill>
            <a:srgbClr val="2B886D"/>
          </a:solidFill>
        </p:grpSpPr>
        <p:sp>
          <p:nvSpPr>
            <p:cNvPr id="10" name="Freeform 33">
              <a:extLst>
                <a:ext uri="{FF2B5EF4-FFF2-40B4-BE49-F238E27FC236}">
                  <a16:creationId xmlns:a16="http://schemas.microsoft.com/office/drawing/2014/main" id="{8A7F5E7E-99DE-9E1B-130A-1259965E4B0A}"/>
                </a:ext>
              </a:extLst>
            </p:cNvPr>
            <p:cNvSpPr/>
            <p:nvPr/>
          </p:nvSpPr>
          <p:spPr bwMode="auto">
            <a:xfrm>
              <a:off x="0" y="488352"/>
              <a:ext cx="5905500" cy="654648"/>
            </a:xfrm>
            <a:custGeom>
              <a:avLst/>
              <a:gdLst>
                <a:gd name="connsiteX0" fmla="*/ 0 w 3532472"/>
                <a:gd name="connsiteY0" fmla="*/ 0 h 537632"/>
                <a:gd name="connsiteX1" fmla="*/ 3442865 w 3532472"/>
                <a:gd name="connsiteY1" fmla="*/ 0 h 537632"/>
                <a:gd name="connsiteX2" fmla="*/ 3532472 w 3532472"/>
                <a:gd name="connsiteY2" fmla="*/ 89607 h 537632"/>
                <a:gd name="connsiteX3" fmla="*/ 3532472 w 3532472"/>
                <a:gd name="connsiteY3" fmla="*/ 448025 h 537632"/>
                <a:gd name="connsiteX4" fmla="*/ 3442865 w 3532472"/>
                <a:gd name="connsiteY4" fmla="*/ 537632 h 537632"/>
                <a:gd name="connsiteX5" fmla="*/ 0 w 3532472"/>
                <a:gd name="connsiteY5" fmla="*/ 537632 h 537632"/>
                <a:gd name="connsiteX6" fmla="*/ 0 w 3532472"/>
                <a:gd name="connsiteY6" fmla="*/ 0 h 53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2472" h="537632">
                  <a:moveTo>
                    <a:pt x="0" y="0"/>
                  </a:moveTo>
                  <a:lnTo>
                    <a:pt x="3442865" y="0"/>
                  </a:lnTo>
                  <a:cubicBezTo>
                    <a:pt x="3492354" y="0"/>
                    <a:pt x="3532472" y="40118"/>
                    <a:pt x="3532472" y="89607"/>
                  </a:cubicBezTo>
                  <a:lnTo>
                    <a:pt x="3532472" y="448025"/>
                  </a:lnTo>
                  <a:cubicBezTo>
                    <a:pt x="3532472" y="497514"/>
                    <a:pt x="3492354" y="537632"/>
                    <a:pt x="3442865" y="537632"/>
                  </a:cubicBezTo>
                  <a:lnTo>
                    <a:pt x="0" y="5376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ZA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2B28DD-EE83-652B-B472-53147D95F554}"/>
                </a:ext>
              </a:extLst>
            </p:cNvPr>
            <p:cNvCxnSpPr/>
            <p:nvPr/>
          </p:nvCxnSpPr>
          <p:spPr>
            <a:xfrm>
              <a:off x="1588" y="488352"/>
              <a:ext cx="0" cy="654648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: Rounded Corners 3">
            <a:extLst>
              <a:ext uri="{FF2B5EF4-FFF2-40B4-BE49-F238E27FC236}">
                <a16:creationId xmlns:a16="http://schemas.microsoft.com/office/drawing/2014/main" id="{499D2AAB-F19F-0775-8727-6267E0F9F03D}"/>
              </a:ext>
            </a:extLst>
          </p:cNvPr>
          <p:cNvSpPr/>
          <p:nvPr/>
        </p:nvSpPr>
        <p:spPr>
          <a:xfrm>
            <a:off x="2895492" y="3589926"/>
            <a:ext cx="6191358" cy="801099"/>
          </a:xfrm>
          <a:prstGeom prst="roundRect">
            <a:avLst>
              <a:gd name="adj" fmla="val 2165"/>
            </a:avLst>
          </a:prstGeom>
          <a:solidFill>
            <a:srgbClr val="2B886D">
              <a:alpha val="6000"/>
            </a:srgbClr>
          </a:solidFill>
          <a:ln w="25400">
            <a:solidFill>
              <a:srgbClr val="2B886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03728A0-3511-6DB5-F5CA-729F93FBA796}"/>
              </a:ext>
            </a:extLst>
          </p:cNvPr>
          <p:cNvGrpSpPr/>
          <p:nvPr/>
        </p:nvGrpSpPr>
        <p:grpSpPr>
          <a:xfrm>
            <a:off x="2883842" y="3413398"/>
            <a:ext cx="1646879" cy="357526"/>
            <a:chOff x="0" y="488352"/>
            <a:chExt cx="5905500" cy="654648"/>
          </a:xfrm>
          <a:solidFill>
            <a:srgbClr val="2B886D"/>
          </a:solidFill>
        </p:grpSpPr>
        <p:sp>
          <p:nvSpPr>
            <p:cNvPr id="16" name="Freeform 29">
              <a:extLst>
                <a:ext uri="{FF2B5EF4-FFF2-40B4-BE49-F238E27FC236}">
                  <a16:creationId xmlns:a16="http://schemas.microsoft.com/office/drawing/2014/main" id="{C1F361A1-F145-F856-C46F-DEEAC5668E61}"/>
                </a:ext>
              </a:extLst>
            </p:cNvPr>
            <p:cNvSpPr/>
            <p:nvPr/>
          </p:nvSpPr>
          <p:spPr bwMode="auto">
            <a:xfrm>
              <a:off x="0" y="488352"/>
              <a:ext cx="5905500" cy="654648"/>
            </a:xfrm>
            <a:custGeom>
              <a:avLst/>
              <a:gdLst>
                <a:gd name="connsiteX0" fmla="*/ 0 w 3532472"/>
                <a:gd name="connsiteY0" fmla="*/ 0 h 537632"/>
                <a:gd name="connsiteX1" fmla="*/ 3442865 w 3532472"/>
                <a:gd name="connsiteY1" fmla="*/ 0 h 537632"/>
                <a:gd name="connsiteX2" fmla="*/ 3532472 w 3532472"/>
                <a:gd name="connsiteY2" fmla="*/ 89607 h 537632"/>
                <a:gd name="connsiteX3" fmla="*/ 3532472 w 3532472"/>
                <a:gd name="connsiteY3" fmla="*/ 448025 h 537632"/>
                <a:gd name="connsiteX4" fmla="*/ 3442865 w 3532472"/>
                <a:gd name="connsiteY4" fmla="*/ 537632 h 537632"/>
                <a:gd name="connsiteX5" fmla="*/ 0 w 3532472"/>
                <a:gd name="connsiteY5" fmla="*/ 537632 h 537632"/>
                <a:gd name="connsiteX6" fmla="*/ 0 w 3532472"/>
                <a:gd name="connsiteY6" fmla="*/ 0 h 53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2472" h="537632">
                  <a:moveTo>
                    <a:pt x="0" y="0"/>
                  </a:moveTo>
                  <a:lnTo>
                    <a:pt x="3442865" y="0"/>
                  </a:lnTo>
                  <a:cubicBezTo>
                    <a:pt x="3492354" y="0"/>
                    <a:pt x="3532472" y="40118"/>
                    <a:pt x="3532472" y="89607"/>
                  </a:cubicBezTo>
                  <a:lnTo>
                    <a:pt x="3532472" y="448025"/>
                  </a:lnTo>
                  <a:cubicBezTo>
                    <a:pt x="3532472" y="497514"/>
                    <a:pt x="3492354" y="537632"/>
                    <a:pt x="3442865" y="537632"/>
                  </a:cubicBezTo>
                  <a:lnTo>
                    <a:pt x="0" y="5376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ZA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C2AB066-C47D-D656-BF65-924FDCE08DA1}"/>
                </a:ext>
              </a:extLst>
            </p:cNvPr>
            <p:cNvCxnSpPr/>
            <p:nvPr/>
          </p:nvCxnSpPr>
          <p:spPr>
            <a:xfrm>
              <a:off x="1588" y="488352"/>
              <a:ext cx="0" cy="654648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EAADEA3-AA45-B9C3-23F1-C4A3B3EC6F02}"/>
              </a:ext>
            </a:extLst>
          </p:cNvPr>
          <p:cNvSpPr/>
          <p:nvPr/>
        </p:nvSpPr>
        <p:spPr>
          <a:xfrm>
            <a:off x="2907354" y="3862796"/>
            <a:ext cx="5900935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Shows the structure of the economy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7DADDA-D981-EC08-7B27-2C63B15CA394}"/>
              </a:ext>
            </a:extLst>
          </p:cNvPr>
          <p:cNvSpPr/>
          <p:nvPr/>
        </p:nvSpPr>
        <p:spPr>
          <a:xfrm>
            <a:off x="2886406" y="2586945"/>
            <a:ext cx="5748536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a quick glance of the main sectors in the economy</a:t>
            </a:r>
          </a:p>
        </p:txBody>
      </p:sp>
      <p:sp>
        <p:nvSpPr>
          <p:cNvPr id="22" name="Rectangle: Rounded Corners 3">
            <a:extLst>
              <a:ext uri="{FF2B5EF4-FFF2-40B4-BE49-F238E27FC236}">
                <a16:creationId xmlns:a16="http://schemas.microsoft.com/office/drawing/2014/main" id="{0D1D3341-D822-F42D-F5F4-4E31CA9B14B3}"/>
              </a:ext>
            </a:extLst>
          </p:cNvPr>
          <p:cNvSpPr/>
          <p:nvPr/>
        </p:nvSpPr>
        <p:spPr>
          <a:xfrm>
            <a:off x="2895492" y="4874675"/>
            <a:ext cx="6191358" cy="801099"/>
          </a:xfrm>
          <a:prstGeom prst="roundRect">
            <a:avLst>
              <a:gd name="adj" fmla="val 2165"/>
            </a:avLst>
          </a:prstGeom>
          <a:solidFill>
            <a:srgbClr val="2B886D">
              <a:alpha val="6000"/>
            </a:srgbClr>
          </a:solidFill>
          <a:ln w="25400">
            <a:solidFill>
              <a:srgbClr val="2B886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9934DC9-A6F3-C22C-D47A-4623E6334071}"/>
              </a:ext>
            </a:extLst>
          </p:cNvPr>
          <p:cNvGrpSpPr/>
          <p:nvPr/>
        </p:nvGrpSpPr>
        <p:grpSpPr>
          <a:xfrm>
            <a:off x="2883842" y="4698147"/>
            <a:ext cx="1646879" cy="357526"/>
            <a:chOff x="0" y="488352"/>
            <a:chExt cx="5905500" cy="654648"/>
          </a:xfrm>
          <a:solidFill>
            <a:srgbClr val="2B886D"/>
          </a:solidFill>
        </p:grpSpPr>
        <p:sp>
          <p:nvSpPr>
            <p:cNvPr id="24" name="Freeform 29">
              <a:extLst>
                <a:ext uri="{FF2B5EF4-FFF2-40B4-BE49-F238E27FC236}">
                  <a16:creationId xmlns:a16="http://schemas.microsoft.com/office/drawing/2014/main" id="{96ABF972-AAE4-6FB0-DA24-3F61625BC1D1}"/>
                </a:ext>
              </a:extLst>
            </p:cNvPr>
            <p:cNvSpPr/>
            <p:nvPr/>
          </p:nvSpPr>
          <p:spPr bwMode="auto">
            <a:xfrm>
              <a:off x="0" y="488352"/>
              <a:ext cx="5905500" cy="654648"/>
            </a:xfrm>
            <a:custGeom>
              <a:avLst/>
              <a:gdLst>
                <a:gd name="connsiteX0" fmla="*/ 0 w 3532472"/>
                <a:gd name="connsiteY0" fmla="*/ 0 h 537632"/>
                <a:gd name="connsiteX1" fmla="*/ 3442865 w 3532472"/>
                <a:gd name="connsiteY1" fmla="*/ 0 h 537632"/>
                <a:gd name="connsiteX2" fmla="*/ 3532472 w 3532472"/>
                <a:gd name="connsiteY2" fmla="*/ 89607 h 537632"/>
                <a:gd name="connsiteX3" fmla="*/ 3532472 w 3532472"/>
                <a:gd name="connsiteY3" fmla="*/ 448025 h 537632"/>
                <a:gd name="connsiteX4" fmla="*/ 3442865 w 3532472"/>
                <a:gd name="connsiteY4" fmla="*/ 537632 h 537632"/>
                <a:gd name="connsiteX5" fmla="*/ 0 w 3532472"/>
                <a:gd name="connsiteY5" fmla="*/ 537632 h 537632"/>
                <a:gd name="connsiteX6" fmla="*/ 0 w 3532472"/>
                <a:gd name="connsiteY6" fmla="*/ 0 h 53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32472" h="537632">
                  <a:moveTo>
                    <a:pt x="0" y="0"/>
                  </a:moveTo>
                  <a:lnTo>
                    <a:pt x="3442865" y="0"/>
                  </a:lnTo>
                  <a:cubicBezTo>
                    <a:pt x="3492354" y="0"/>
                    <a:pt x="3532472" y="40118"/>
                    <a:pt x="3532472" y="89607"/>
                  </a:cubicBezTo>
                  <a:lnTo>
                    <a:pt x="3532472" y="448025"/>
                  </a:lnTo>
                  <a:cubicBezTo>
                    <a:pt x="3532472" y="497514"/>
                    <a:pt x="3492354" y="537632"/>
                    <a:pt x="3442865" y="537632"/>
                  </a:cubicBezTo>
                  <a:lnTo>
                    <a:pt x="0" y="5376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ZA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3042AF1-6A3E-16F9-725D-167455D9B12F}"/>
                </a:ext>
              </a:extLst>
            </p:cNvPr>
            <p:cNvCxnSpPr/>
            <p:nvPr/>
          </p:nvCxnSpPr>
          <p:spPr>
            <a:xfrm>
              <a:off x="1588" y="488352"/>
              <a:ext cx="0" cy="654648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F0F71F2-DC91-924C-986B-5A4F52A88F34}"/>
              </a:ext>
            </a:extLst>
          </p:cNvPr>
          <p:cNvSpPr/>
          <p:nvPr/>
        </p:nvSpPr>
        <p:spPr>
          <a:xfrm>
            <a:off x="2881114" y="5151043"/>
            <a:ext cx="6171550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Outlines commodity flows in the economy (origin and destination)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2AB329-88E2-294D-0C55-973A98678CAF}"/>
              </a:ext>
            </a:extLst>
          </p:cNvPr>
          <p:cNvSpPr/>
          <p:nvPr/>
        </p:nvSpPr>
        <p:spPr>
          <a:xfrm>
            <a:off x="2838781" y="853395"/>
            <a:ext cx="1495090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B4966F6-E0FE-623F-FFD4-AE51988FCBC6}"/>
              </a:ext>
            </a:extLst>
          </p:cNvPr>
          <p:cNvSpPr/>
          <p:nvPr/>
        </p:nvSpPr>
        <p:spPr>
          <a:xfrm>
            <a:off x="2838781" y="2148072"/>
            <a:ext cx="1495090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11BFADA-2988-84BC-D37B-2904712B31BD}"/>
              </a:ext>
            </a:extLst>
          </p:cNvPr>
          <p:cNvSpPr/>
          <p:nvPr/>
        </p:nvSpPr>
        <p:spPr>
          <a:xfrm>
            <a:off x="2861308" y="3414621"/>
            <a:ext cx="1495090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A7A78A-1F57-F6DC-1E00-0FD8E0DFEFD8}"/>
              </a:ext>
            </a:extLst>
          </p:cNvPr>
          <p:cNvSpPr/>
          <p:nvPr/>
        </p:nvSpPr>
        <p:spPr>
          <a:xfrm>
            <a:off x="2861308" y="4692453"/>
            <a:ext cx="1495090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562490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73104-54E9-E534-32A3-3DBC4A478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3F612D-CBC1-85BA-D76E-046DF8713B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35455" y="632033"/>
            <a:ext cx="8270962" cy="5223204"/>
          </a:xfrm>
          <a:prstGeom prst="rect">
            <a:avLst/>
          </a:prstGeom>
        </p:spPr>
      </p:pic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31B22053-8AE4-ABC6-E5AF-C776BF614BF2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38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19C0304-2128-01FC-8056-44E7DBFC97F2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SUTs can be expressed as a flow diagram</a:t>
            </a:r>
          </a:p>
        </p:txBody>
      </p:sp>
    </p:spTree>
    <p:extLst>
      <p:ext uri="{BB962C8B-B14F-4D97-AF65-F5344CB8AC3E}">
        <p14:creationId xmlns:p14="http://schemas.microsoft.com/office/powerpoint/2010/main" val="39714887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80025-002E-CA22-720B-737D14CD8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F55C28-EDE1-5EA8-4E3B-3728E01AF9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" r="21"/>
          <a:stretch>
            <a:fillRect/>
          </a:stretch>
        </p:blipFill>
        <p:spPr>
          <a:xfrm>
            <a:off x="2307167" y="932441"/>
            <a:ext cx="7577667" cy="4786193"/>
          </a:xfrm>
          <a:prstGeom prst="rect">
            <a:avLst/>
          </a:prstGeom>
        </p:spPr>
      </p:pic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96D03B6A-6139-2A75-9A11-73A89C223801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39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7853C6A-B1A6-4328-0B18-FCDE56D1E4A6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and use of motor vehicles and parts in 2022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CF8D37-F1E0-155F-CCB4-6A975015D459}"/>
              </a:ext>
            </a:extLst>
          </p:cNvPr>
          <p:cNvSpPr txBox="1"/>
          <p:nvPr/>
        </p:nvSpPr>
        <p:spPr>
          <a:xfrm>
            <a:off x="759" y="573539"/>
            <a:ext cx="105472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Domestic production and imports dominate supply, while exports and households each account for 29% of demand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D24253-E89B-C90B-648D-507F03CF82D4}"/>
              </a:ext>
            </a:extLst>
          </p:cNvPr>
          <p:cNvSpPr txBox="1"/>
          <p:nvPr/>
        </p:nvSpPr>
        <p:spPr>
          <a:xfrm>
            <a:off x="-25400" y="5694727"/>
            <a:ext cx="3235326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Percentages have been rounded and may not sum to 100%</a:t>
            </a:r>
            <a:endParaRPr lang="en-ZA" sz="900" dirty="0"/>
          </a:p>
        </p:txBody>
      </p:sp>
    </p:spTree>
    <p:extLst>
      <p:ext uri="{BB962C8B-B14F-4D97-AF65-F5344CB8AC3E}">
        <p14:creationId xmlns:p14="http://schemas.microsoft.com/office/powerpoint/2010/main" val="6709327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45771-C4D5-5B9C-2CC5-EA367DB5F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98052EF-4DF0-898E-CBDB-D656CB44AE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" r="21"/>
          <a:stretch>
            <a:fillRect/>
          </a:stretch>
        </p:blipFill>
        <p:spPr>
          <a:xfrm>
            <a:off x="2307166" y="932441"/>
            <a:ext cx="7577667" cy="4786193"/>
          </a:xfrm>
          <a:prstGeom prst="rect">
            <a:avLst/>
          </a:prstGeom>
        </p:spPr>
      </p:pic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D4181C41-97BF-BB0C-73CA-38D0DB09ED0A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40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A297466-F422-BC33-40F6-8D5A9FBDD0CB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and use of electricity and steam in 2022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F2976E-4F45-49E2-527E-388C01B56CE2}"/>
              </a:ext>
            </a:extLst>
          </p:cNvPr>
          <p:cNvSpPr txBox="1"/>
          <p:nvPr/>
        </p:nvSpPr>
        <p:spPr>
          <a:xfrm>
            <a:off x="759" y="573539"/>
            <a:ext cx="88945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Domestic production dominates supply, while industries account for the largest share of demand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3288F0-1636-656D-FD51-AFD02DE5E23A}"/>
              </a:ext>
            </a:extLst>
          </p:cNvPr>
          <p:cNvSpPr txBox="1"/>
          <p:nvPr/>
        </p:nvSpPr>
        <p:spPr>
          <a:xfrm>
            <a:off x="-25401" y="5694727"/>
            <a:ext cx="6502401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Percentages have been rounded and may not sum to 100%</a:t>
            </a:r>
            <a:endParaRPr lang="en-ZA" sz="900" dirty="0"/>
          </a:p>
        </p:txBody>
      </p:sp>
    </p:spTree>
    <p:extLst>
      <p:ext uri="{BB962C8B-B14F-4D97-AF65-F5344CB8AC3E}">
        <p14:creationId xmlns:p14="http://schemas.microsoft.com/office/powerpoint/2010/main" val="10387687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707C5-F560-A703-3EE6-CC864F5D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D2EE82E-FA80-464A-D4A6-CC764DB2F5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" r="21"/>
          <a:stretch>
            <a:fillRect/>
          </a:stretch>
        </p:blipFill>
        <p:spPr>
          <a:xfrm>
            <a:off x="2307166" y="932441"/>
            <a:ext cx="7577667" cy="4786193"/>
          </a:xfrm>
          <a:prstGeom prst="rect">
            <a:avLst/>
          </a:prstGeom>
        </p:spPr>
      </p:pic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BE1814D-4BF7-5137-560B-80889207E592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41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D4D7454-684C-F4CB-79AE-5B71BA475149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and use of alcoholic beverages in 2022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844DC2-6C10-D179-5756-90BB5F85208F}"/>
              </a:ext>
            </a:extLst>
          </p:cNvPr>
          <p:cNvSpPr txBox="1"/>
          <p:nvPr/>
        </p:nvSpPr>
        <p:spPr>
          <a:xfrm>
            <a:off x="759" y="573539"/>
            <a:ext cx="49632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Non-observed activities accounted for 12% of supply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882C79-9D25-1AFD-B13D-E1107FBD10A6}"/>
              </a:ext>
            </a:extLst>
          </p:cNvPr>
          <p:cNvSpPr txBox="1"/>
          <p:nvPr/>
        </p:nvSpPr>
        <p:spPr>
          <a:xfrm>
            <a:off x="-25400" y="5694727"/>
            <a:ext cx="3235326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900" dirty="0"/>
              <a:t>Percentages have been rounded and may not sum to 100%</a:t>
            </a:r>
            <a:endParaRPr lang="en-ZA" sz="900" dirty="0"/>
          </a:p>
        </p:txBody>
      </p:sp>
    </p:spTree>
    <p:extLst>
      <p:ext uri="{BB962C8B-B14F-4D97-AF65-F5344CB8AC3E}">
        <p14:creationId xmlns:p14="http://schemas.microsoft.com/office/powerpoint/2010/main" val="7074386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0BFD2-4327-E367-D691-55C254665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5D8B64-44FD-78B6-902E-9521948093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82615" y="-1"/>
            <a:ext cx="5309385" cy="5827929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07381DB2-9CDB-37EB-6B5F-C04FED38994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5958113"/>
          </a:xfrm>
          <a:custGeom>
            <a:avLst/>
            <a:gdLst>
              <a:gd name="csX0" fmla="*/ 0 w 12192000"/>
              <a:gd name="csY0" fmla="*/ 0 h 5958113"/>
              <a:gd name="csX1" fmla="*/ 8356174 w 12192000"/>
              <a:gd name="csY1" fmla="*/ 0 h 5958113"/>
              <a:gd name="csX2" fmla="*/ 8285530 w 12192000"/>
              <a:gd name="csY2" fmla="*/ 93370 h 5958113"/>
              <a:gd name="csX3" fmla="*/ 7721600 w 12192000"/>
              <a:gd name="csY3" fmla="*/ 1918052 h 5958113"/>
              <a:gd name="csX4" fmla="*/ 11023600 w 12192000"/>
              <a:gd name="csY4" fmla="*/ 5181601 h 5958113"/>
              <a:gd name="csX5" fmla="*/ 12005514 w 12192000"/>
              <a:gd name="csY5" fmla="*/ 5034878 h 5958113"/>
              <a:gd name="csX6" fmla="*/ 12192000 w 12192000"/>
              <a:gd name="csY6" fmla="*/ 4967418 h 5958113"/>
              <a:gd name="csX7" fmla="*/ 12192000 w 12192000"/>
              <a:gd name="csY7" fmla="*/ 5958113 h 5958113"/>
              <a:gd name="csX8" fmla="*/ 0 w 12192000"/>
              <a:gd name="csY8" fmla="*/ 5958113 h 59581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192000" h="5958113">
                <a:moveTo>
                  <a:pt x="0" y="0"/>
                </a:moveTo>
                <a:lnTo>
                  <a:pt x="8356174" y="0"/>
                </a:lnTo>
                <a:lnTo>
                  <a:pt x="8285530" y="93370"/>
                </a:lnTo>
                <a:cubicBezTo>
                  <a:pt x="7929494" y="614236"/>
                  <a:pt x="7721600" y="1242149"/>
                  <a:pt x="7721600" y="1918052"/>
                </a:cubicBezTo>
                <a:cubicBezTo>
                  <a:pt x="7721600" y="3720461"/>
                  <a:pt x="9199956" y="5181601"/>
                  <a:pt x="11023600" y="5181601"/>
                </a:cubicBezTo>
                <a:cubicBezTo>
                  <a:pt x="11365533" y="5181601"/>
                  <a:pt x="11695327" y="5130234"/>
                  <a:pt x="12005514" y="5034878"/>
                </a:cubicBezTo>
                <a:lnTo>
                  <a:pt x="12192000" y="4967418"/>
                </a:lnTo>
                <a:lnTo>
                  <a:pt x="12192000" y="5958113"/>
                </a:lnTo>
                <a:lnTo>
                  <a:pt x="0" y="5958113"/>
                </a:lnTo>
                <a:close/>
              </a:path>
            </a:pathLst>
          </a:custGeom>
        </p:spPr>
      </p:pic>
      <p:sp>
        <p:nvSpPr>
          <p:cNvPr id="143" name="Free-form: Shape 142">
            <a:extLst>
              <a:ext uri="{FF2B5EF4-FFF2-40B4-BE49-F238E27FC236}">
                <a16:creationId xmlns:a16="http://schemas.microsoft.com/office/drawing/2014/main" id="{9438E1E0-AEB1-F93B-F6F0-AA4B2FBCFF99}"/>
              </a:ext>
            </a:extLst>
          </p:cNvPr>
          <p:cNvSpPr/>
          <p:nvPr/>
        </p:nvSpPr>
        <p:spPr>
          <a:xfrm>
            <a:off x="7237167" y="-4241"/>
            <a:ext cx="4963886" cy="5525133"/>
          </a:xfrm>
          <a:custGeom>
            <a:avLst/>
            <a:gdLst/>
            <a:ahLst/>
            <a:cxnLst/>
            <a:rect l="l" t="t" r="r" b="b"/>
            <a:pathLst>
              <a:path w="4963886" h="5602517">
                <a:moveTo>
                  <a:pt x="784738" y="0"/>
                </a:moveTo>
                <a:lnTo>
                  <a:pt x="1128060" y="0"/>
                </a:lnTo>
                <a:lnTo>
                  <a:pt x="1057416" y="94678"/>
                </a:lnTo>
                <a:cubicBezTo>
                  <a:pt x="701380" y="622839"/>
                  <a:pt x="493486" y="1259546"/>
                  <a:pt x="493486" y="1944916"/>
                </a:cubicBezTo>
                <a:cubicBezTo>
                  <a:pt x="493486" y="3772569"/>
                  <a:pt x="1971842" y="5254174"/>
                  <a:pt x="3795486" y="5254174"/>
                </a:cubicBezTo>
                <a:cubicBezTo>
                  <a:pt x="4137419" y="5254174"/>
                  <a:pt x="4467213" y="5202087"/>
                  <a:pt x="4777400" y="5105396"/>
                </a:cubicBezTo>
                <a:lnTo>
                  <a:pt x="4963886" y="5036991"/>
                </a:lnTo>
                <a:lnTo>
                  <a:pt x="4963886" y="5214867"/>
                </a:lnTo>
                <a:lnTo>
                  <a:pt x="4718353" y="5333905"/>
                </a:lnTo>
                <a:cubicBezTo>
                  <a:pt x="4312020" y="5506871"/>
                  <a:pt x="3865280" y="5602517"/>
                  <a:pt x="3396343" y="5602517"/>
                </a:cubicBezTo>
                <a:cubicBezTo>
                  <a:pt x="1520595" y="5602517"/>
                  <a:pt x="0" y="4072175"/>
                  <a:pt x="0" y="2184402"/>
                </a:cubicBezTo>
                <a:cubicBezTo>
                  <a:pt x="0" y="1358501"/>
                  <a:pt x="291052" y="601015"/>
                  <a:pt x="775560" y="10163"/>
                </a:cubicBezTo>
                <a:lnTo>
                  <a:pt x="784738" y="0"/>
                </a:lnTo>
                <a:close/>
              </a:path>
            </a:pathLst>
          </a:custGeom>
          <a:solidFill>
            <a:srgbClr val="363D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3D56F384-EAC5-E0AD-23E9-987065B6769A}"/>
              </a:ext>
            </a:extLst>
          </p:cNvPr>
          <p:cNvSpPr>
            <a:spLocks noChangeAspect="1"/>
          </p:cNvSpPr>
          <p:nvPr/>
        </p:nvSpPr>
        <p:spPr>
          <a:xfrm>
            <a:off x="4977303" y="4385359"/>
            <a:ext cx="1252714" cy="1252706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DFAD18ED-4454-3EA5-A121-C3334731BC8E}"/>
              </a:ext>
            </a:extLst>
          </p:cNvPr>
          <p:cNvSpPr>
            <a:spLocks noChangeAspect="1"/>
          </p:cNvSpPr>
          <p:nvPr/>
        </p:nvSpPr>
        <p:spPr>
          <a:xfrm>
            <a:off x="3648101" y="4061466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8A8CF3C9-E8AB-7E3F-DCCB-6F14822A2EF5}"/>
              </a:ext>
            </a:extLst>
          </p:cNvPr>
          <p:cNvSpPr>
            <a:spLocks noChangeAspect="1"/>
          </p:cNvSpPr>
          <p:nvPr/>
        </p:nvSpPr>
        <p:spPr>
          <a:xfrm>
            <a:off x="5244191" y="3289101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270C6609-813D-D091-96D5-B20C5B4AC09F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42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114374D6-25E5-4693-4E05-455609AC86ED}"/>
              </a:ext>
            </a:extLst>
          </p:cNvPr>
          <p:cNvSpPr/>
          <p:nvPr/>
        </p:nvSpPr>
        <p:spPr>
          <a:xfrm>
            <a:off x="336846" y="1962150"/>
            <a:ext cx="6242010" cy="586692"/>
          </a:xfrm>
          <a:custGeom>
            <a:avLst/>
            <a:gdLst>
              <a:gd name="csX0" fmla="*/ 454118 w 6242010"/>
              <a:gd name="csY0" fmla="*/ 0 h 576382"/>
              <a:gd name="csX1" fmla="*/ 1763558 w 6242010"/>
              <a:gd name="csY1" fmla="*/ 0 h 576382"/>
              <a:gd name="csX2" fmla="*/ 2465798 w 6242010"/>
              <a:gd name="csY2" fmla="*/ 0 h 576382"/>
              <a:gd name="csX3" fmla="*/ 3849330 w 6242010"/>
              <a:gd name="csY3" fmla="*/ 0 h 576382"/>
              <a:gd name="csX4" fmla="*/ 4334742 w 6242010"/>
              <a:gd name="csY4" fmla="*/ 0 h 576382"/>
              <a:gd name="csX5" fmla="*/ 5861010 w 6242010"/>
              <a:gd name="csY5" fmla="*/ 0 h 576382"/>
              <a:gd name="csX6" fmla="*/ 5861010 w 6242010"/>
              <a:gd name="csY6" fmla="*/ 2 h 576382"/>
              <a:gd name="csX7" fmla="*/ 5961611 w 6242010"/>
              <a:gd name="csY7" fmla="*/ 2 h 576382"/>
              <a:gd name="csX8" fmla="*/ 6242010 w 6242010"/>
              <a:gd name="csY8" fmla="*/ 288192 h 576382"/>
              <a:gd name="csX9" fmla="*/ 5961611 w 6242010"/>
              <a:gd name="csY9" fmla="*/ 576382 h 576382"/>
              <a:gd name="csX10" fmla="*/ 5681212 w 6242010"/>
              <a:gd name="csY10" fmla="*/ 576382 h 576382"/>
              <a:gd name="csX11" fmla="*/ 5681212 w 6242010"/>
              <a:gd name="csY11" fmla="*/ 576381 h 576382"/>
              <a:gd name="csX12" fmla="*/ 4334742 w 6242010"/>
              <a:gd name="csY12" fmla="*/ 576381 h 576382"/>
              <a:gd name="csX13" fmla="*/ 4334742 w 6242010"/>
              <a:gd name="csY13" fmla="*/ 576382 h 576382"/>
              <a:gd name="csX14" fmla="*/ 3956010 w 6242010"/>
              <a:gd name="csY14" fmla="*/ 576382 h 576382"/>
              <a:gd name="csX15" fmla="*/ 3675611 w 6242010"/>
              <a:gd name="csY15" fmla="*/ 576382 h 576382"/>
              <a:gd name="csX16" fmla="*/ 2566399 w 6242010"/>
              <a:gd name="csY16" fmla="*/ 576382 h 576382"/>
              <a:gd name="csX17" fmla="*/ 2286000 w 6242010"/>
              <a:gd name="csY17" fmla="*/ 576382 h 576382"/>
              <a:gd name="csX18" fmla="*/ 1763558 w 6242010"/>
              <a:gd name="csY18" fmla="*/ 576382 h 576382"/>
              <a:gd name="csX19" fmla="*/ 1763558 w 6242010"/>
              <a:gd name="csY19" fmla="*/ 576381 h 576382"/>
              <a:gd name="csX20" fmla="*/ 560798 w 6242010"/>
              <a:gd name="csY20" fmla="*/ 576381 h 576382"/>
              <a:gd name="csX21" fmla="*/ 560798 w 6242010"/>
              <a:gd name="csY21" fmla="*/ 576382 h 576382"/>
              <a:gd name="csX22" fmla="*/ 280399 w 6242010"/>
              <a:gd name="csY22" fmla="*/ 576382 h 576382"/>
              <a:gd name="csX23" fmla="*/ 0 w 6242010"/>
              <a:gd name="csY23" fmla="*/ 288192 h 576382"/>
              <a:gd name="csX24" fmla="*/ 280399 w 6242010"/>
              <a:gd name="csY24" fmla="*/ 2 h 576382"/>
              <a:gd name="csX25" fmla="*/ 454118 w 6242010"/>
              <a:gd name="csY25" fmla="*/ 2 h 576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242010" h="576382">
                <a:moveTo>
                  <a:pt x="454118" y="0"/>
                </a:moveTo>
                <a:lnTo>
                  <a:pt x="1763558" y="0"/>
                </a:lnTo>
                <a:lnTo>
                  <a:pt x="2465798" y="0"/>
                </a:lnTo>
                <a:lnTo>
                  <a:pt x="3849330" y="0"/>
                </a:lnTo>
                <a:lnTo>
                  <a:pt x="4334742" y="0"/>
                </a:lnTo>
                <a:lnTo>
                  <a:pt x="5861010" y="0"/>
                </a:lnTo>
                <a:lnTo>
                  <a:pt x="5861010" y="2"/>
                </a:lnTo>
                <a:lnTo>
                  <a:pt x="5961611" y="2"/>
                </a:lnTo>
                <a:cubicBezTo>
                  <a:pt x="6116471" y="2"/>
                  <a:pt x="6242010" y="129029"/>
                  <a:pt x="6242010" y="288192"/>
                </a:cubicBezTo>
                <a:cubicBezTo>
                  <a:pt x="6242010" y="447355"/>
                  <a:pt x="6116471" y="576382"/>
                  <a:pt x="5961611" y="576382"/>
                </a:cubicBezTo>
                <a:lnTo>
                  <a:pt x="5681212" y="576382"/>
                </a:lnTo>
                <a:lnTo>
                  <a:pt x="5681212" y="576381"/>
                </a:lnTo>
                <a:lnTo>
                  <a:pt x="4334742" y="576381"/>
                </a:lnTo>
                <a:lnTo>
                  <a:pt x="4334742" y="576382"/>
                </a:lnTo>
                <a:lnTo>
                  <a:pt x="3956010" y="576382"/>
                </a:lnTo>
                <a:lnTo>
                  <a:pt x="3675611" y="576382"/>
                </a:lnTo>
                <a:lnTo>
                  <a:pt x="2566399" y="576382"/>
                </a:lnTo>
                <a:lnTo>
                  <a:pt x="2286000" y="576382"/>
                </a:lnTo>
                <a:lnTo>
                  <a:pt x="1763558" y="576382"/>
                </a:lnTo>
                <a:lnTo>
                  <a:pt x="1763558" y="576381"/>
                </a:lnTo>
                <a:lnTo>
                  <a:pt x="560798" y="576381"/>
                </a:lnTo>
                <a:lnTo>
                  <a:pt x="560798" y="576382"/>
                </a:lnTo>
                <a:lnTo>
                  <a:pt x="280399" y="576382"/>
                </a:lnTo>
                <a:cubicBezTo>
                  <a:pt x="125539" y="576382"/>
                  <a:pt x="0" y="447355"/>
                  <a:pt x="0" y="288192"/>
                </a:cubicBezTo>
                <a:cubicBezTo>
                  <a:pt x="0" y="129029"/>
                  <a:pt x="125539" y="2"/>
                  <a:pt x="280399" y="2"/>
                </a:cubicBezTo>
                <a:lnTo>
                  <a:pt x="454118" y="2"/>
                </a:lnTo>
                <a:close/>
              </a:path>
            </a:pathLst>
          </a:custGeom>
          <a:solidFill>
            <a:srgbClr val="BD5B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87D4277-3681-D1AD-9B98-4E619546F9BF}"/>
              </a:ext>
            </a:extLst>
          </p:cNvPr>
          <p:cNvSpPr/>
          <p:nvPr/>
        </p:nvSpPr>
        <p:spPr>
          <a:xfrm>
            <a:off x="-15562" y="5688229"/>
            <a:ext cx="384517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Photo: Arthur Hickinbotham, unsplash.com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8490BF-2B6B-D08E-8372-3417B06C63CB}"/>
              </a:ext>
            </a:extLst>
          </p:cNvPr>
          <p:cNvSpPr txBox="1"/>
          <p:nvPr/>
        </p:nvSpPr>
        <p:spPr>
          <a:xfrm>
            <a:off x="420963" y="2009275"/>
            <a:ext cx="6073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Regional gross domestic product</a:t>
            </a:r>
          </a:p>
        </p:txBody>
      </p:sp>
    </p:spTree>
    <p:extLst>
      <p:ext uri="{BB962C8B-B14F-4D97-AF65-F5344CB8AC3E}">
        <p14:creationId xmlns:p14="http://schemas.microsoft.com/office/powerpoint/2010/main" val="10285070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34D9149-B043-68D6-F106-B832A4BC85C2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Gauteng was the largest economy, contributing </a:t>
            </a:r>
            <a:r>
              <a:rPr lang="en-US" sz="2400" b="1" dirty="0">
                <a:solidFill>
                  <a:srgbClr val="C993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993A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,5%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to South African GDP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8D0422-25B7-4BC7-FD25-0755E7A95AB3}"/>
              </a:ext>
            </a:extLst>
          </p:cNvPr>
          <p:cNvSpPr txBox="1"/>
          <p:nvPr/>
        </p:nvSpPr>
        <p:spPr>
          <a:xfrm>
            <a:off x="-12700" y="559485"/>
            <a:ext cx="8432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Percentage contribution to national GDP in 2025, current prices (Total: R8,0 trillion)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Chart 3">
                <a:extLst>
                  <a:ext uri="{FF2B5EF4-FFF2-40B4-BE49-F238E27FC236}">
                    <a16:creationId xmlns:a16="http://schemas.microsoft.com/office/drawing/2014/main" id="{A30B01CA-597A-C2E2-24BF-32947139AAE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523107760"/>
                  </p:ext>
                </p:extLst>
              </p:nvPr>
            </p:nvGraphicFramePr>
            <p:xfrm>
              <a:off x="1580886" y="967066"/>
              <a:ext cx="9030228" cy="487306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Chart 3">
                <a:extLst>
                  <a:ext uri="{FF2B5EF4-FFF2-40B4-BE49-F238E27FC236}">
                    <a16:creationId xmlns:a16="http://schemas.microsoft.com/office/drawing/2014/main" id="{A30B01CA-597A-C2E2-24BF-32947139AAE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80886" y="967066"/>
                <a:ext cx="9030228" cy="4873068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8C5554E1-6AE5-DF94-1B1D-770FDE60330B}"/>
              </a:ext>
            </a:extLst>
          </p:cNvPr>
          <p:cNvSpPr/>
          <p:nvPr/>
        </p:nvSpPr>
        <p:spPr>
          <a:xfrm>
            <a:off x="2205415" y="3022289"/>
            <a:ext cx="18883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Gauteng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32,5%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54E5F4-E86A-06F6-41D8-95B9B430F189}"/>
              </a:ext>
            </a:extLst>
          </p:cNvPr>
          <p:cNvSpPr/>
          <p:nvPr/>
        </p:nvSpPr>
        <p:spPr>
          <a:xfrm>
            <a:off x="4930816" y="2078778"/>
            <a:ext cx="1888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KwaZulu-Natal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15,5%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754A84-6263-B0A6-EE63-CF9B9919C2E3}"/>
              </a:ext>
            </a:extLst>
          </p:cNvPr>
          <p:cNvSpPr/>
          <p:nvPr/>
        </p:nvSpPr>
        <p:spPr>
          <a:xfrm>
            <a:off x="4944927" y="4264342"/>
            <a:ext cx="1888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Western Cape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14,2%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A3F0EA-6445-B26B-2788-A7E233CF1B7F}"/>
              </a:ext>
            </a:extLst>
          </p:cNvPr>
          <p:cNvSpPr/>
          <p:nvPr/>
        </p:nvSpPr>
        <p:spPr>
          <a:xfrm>
            <a:off x="8775062" y="1790014"/>
            <a:ext cx="18883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Mpumalanga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7,6%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4599A6-E42A-714C-608A-6EE1ECBB99AF}"/>
              </a:ext>
            </a:extLst>
          </p:cNvPr>
          <p:cNvSpPr/>
          <p:nvPr/>
        </p:nvSpPr>
        <p:spPr>
          <a:xfrm>
            <a:off x="7167721" y="1778253"/>
            <a:ext cx="18883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Limpopo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,3%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98AB3C-A6F4-8D50-4FC9-A2096ABF7055}"/>
              </a:ext>
            </a:extLst>
          </p:cNvPr>
          <p:cNvSpPr/>
          <p:nvPr/>
        </p:nvSpPr>
        <p:spPr>
          <a:xfrm>
            <a:off x="7132774" y="3927472"/>
            <a:ext cx="12708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Eastern Cape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7,8%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E1FA3C9-08DB-551F-4834-1D89307AF9A9}"/>
              </a:ext>
            </a:extLst>
          </p:cNvPr>
          <p:cNvSpPr/>
          <p:nvPr/>
        </p:nvSpPr>
        <p:spPr>
          <a:xfrm>
            <a:off x="8459847" y="3737222"/>
            <a:ext cx="10204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North West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6,5%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33D41D-8FBE-A67B-8E2E-DA8C2E7E39C0}"/>
              </a:ext>
            </a:extLst>
          </p:cNvPr>
          <p:cNvSpPr/>
          <p:nvPr/>
        </p:nvSpPr>
        <p:spPr>
          <a:xfrm>
            <a:off x="9538088" y="3718411"/>
            <a:ext cx="10421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Free State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4,8%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525CBF-8612-D5C8-3655-DF16A9C891E5}"/>
              </a:ext>
            </a:extLst>
          </p:cNvPr>
          <p:cNvSpPr/>
          <p:nvPr/>
        </p:nvSpPr>
        <p:spPr>
          <a:xfrm>
            <a:off x="8324422" y="5346624"/>
            <a:ext cx="23108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Northern Cape  2,7%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04F833C0-C0FB-4D93-3036-CA0EA853AA37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43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0607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8474DE3-A7F4-2CB0-574B-EBFCF7392102}"/>
              </a:ext>
            </a:extLst>
          </p:cNvPr>
          <p:cNvSpPr txBox="1"/>
          <p:nvPr/>
        </p:nvSpPr>
        <p:spPr>
          <a:xfrm>
            <a:off x="-12700" y="559485"/>
            <a:ext cx="36758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Annual percentage change in regional GDP between 2024 and 2025</a:t>
            </a:r>
          </a:p>
          <a:p>
            <a:r>
              <a:rPr lang="en-US" dirty="0"/>
              <a:t>Constant 2022 prices</a:t>
            </a:r>
          </a:p>
        </p:txBody>
      </p:sp>
      <p:grpSp>
        <p:nvGrpSpPr>
          <p:cNvPr id="2" name="Group 36">
            <a:extLst>
              <a:ext uri="{FF2B5EF4-FFF2-40B4-BE49-F238E27FC236}">
                <a16:creationId xmlns:a16="http://schemas.microsoft.com/office/drawing/2014/main" id="{CF67CD4D-FC65-935E-A256-25458F675218}"/>
              </a:ext>
            </a:extLst>
          </p:cNvPr>
          <p:cNvGrpSpPr/>
          <p:nvPr/>
        </p:nvGrpSpPr>
        <p:grpSpPr>
          <a:xfrm>
            <a:off x="1934062" y="618555"/>
            <a:ext cx="7387627" cy="5196689"/>
            <a:chOff x="539750" y="475142"/>
            <a:chExt cx="6316663" cy="6261101"/>
          </a:xfrm>
          <a:solidFill>
            <a:sysClr val="window" lastClr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Freeform 32">
              <a:extLst>
                <a:ext uri="{FF2B5EF4-FFF2-40B4-BE49-F238E27FC236}">
                  <a16:creationId xmlns:a16="http://schemas.microsoft.com/office/drawing/2014/main" id="{68DC2FB4-04F1-71F2-3CAB-61D8B5B3F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475142"/>
              <a:ext cx="2097088" cy="1590675"/>
            </a:xfrm>
            <a:custGeom>
              <a:avLst/>
              <a:gdLst/>
              <a:ahLst/>
              <a:cxnLst>
                <a:cxn ang="0">
                  <a:pos x="1278" y="586"/>
                </a:cxn>
                <a:cxn ang="0">
                  <a:pos x="1246" y="578"/>
                </a:cxn>
                <a:cxn ang="0">
                  <a:pos x="1200" y="585"/>
                </a:cxn>
                <a:cxn ang="0">
                  <a:pos x="1155" y="578"/>
                </a:cxn>
                <a:cxn ang="0">
                  <a:pos x="1137" y="604"/>
                </a:cxn>
                <a:cxn ang="0">
                  <a:pos x="1157" y="661"/>
                </a:cxn>
                <a:cxn ang="0">
                  <a:pos x="1170" y="720"/>
                </a:cxn>
                <a:cxn ang="0">
                  <a:pos x="1051" y="709"/>
                </a:cxn>
                <a:cxn ang="0">
                  <a:pos x="1041" y="783"/>
                </a:cxn>
                <a:cxn ang="0">
                  <a:pos x="1026" y="816"/>
                </a:cxn>
                <a:cxn ang="0">
                  <a:pos x="1003" y="841"/>
                </a:cxn>
                <a:cxn ang="0">
                  <a:pos x="963" y="835"/>
                </a:cxn>
                <a:cxn ang="0">
                  <a:pos x="938" y="833"/>
                </a:cxn>
                <a:cxn ang="0">
                  <a:pos x="901" y="911"/>
                </a:cxn>
                <a:cxn ang="0">
                  <a:pos x="862" y="901"/>
                </a:cxn>
                <a:cxn ang="0">
                  <a:pos x="829" y="992"/>
                </a:cxn>
                <a:cxn ang="0">
                  <a:pos x="774" y="995"/>
                </a:cxn>
                <a:cxn ang="0">
                  <a:pos x="689" y="989"/>
                </a:cxn>
                <a:cxn ang="0">
                  <a:pos x="665" y="982"/>
                </a:cxn>
                <a:cxn ang="0">
                  <a:pos x="633" y="951"/>
                </a:cxn>
                <a:cxn ang="0">
                  <a:pos x="643" y="893"/>
                </a:cxn>
                <a:cxn ang="0">
                  <a:pos x="600" y="860"/>
                </a:cxn>
                <a:cxn ang="0">
                  <a:pos x="567" y="846"/>
                </a:cxn>
                <a:cxn ang="0">
                  <a:pos x="504" y="914"/>
                </a:cxn>
                <a:cxn ang="0">
                  <a:pos x="512" y="926"/>
                </a:cxn>
                <a:cxn ang="0">
                  <a:pos x="534" y="919"/>
                </a:cxn>
                <a:cxn ang="0">
                  <a:pos x="509" y="952"/>
                </a:cxn>
                <a:cxn ang="0">
                  <a:pos x="444" y="939"/>
                </a:cxn>
                <a:cxn ang="0">
                  <a:pos x="404" y="904"/>
                </a:cxn>
                <a:cxn ang="0">
                  <a:pos x="414" y="874"/>
                </a:cxn>
                <a:cxn ang="0">
                  <a:pos x="371" y="874"/>
                </a:cxn>
                <a:cxn ang="0">
                  <a:pos x="287" y="883"/>
                </a:cxn>
                <a:cxn ang="0">
                  <a:pos x="209" y="884"/>
                </a:cxn>
                <a:cxn ang="0">
                  <a:pos x="187" y="858"/>
                </a:cxn>
                <a:cxn ang="0">
                  <a:pos x="138" y="788"/>
                </a:cxn>
                <a:cxn ang="0">
                  <a:pos x="71" y="830"/>
                </a:cxn>
                <a:cxn ang="0">
                  <a:pos x="12" y="810"/>
                </a:cxn>
                <a:cxn ang="0">
                  <a:pos x="25" y="717"/>
                </a:cxn>
                <a:cxn ang="0">
                  <a:pos x="91" y="662"/>
                </a:cxn>
                <a:cxn ang="0">
                  <a:pos x="115" y="618"/>
                </a:cxn>
                <a:cxn ang="0">
                  <a:pos x="133" y="530"/>
                </a:cxn>
                <a:cxn ang="0">
                  <a:pos x="144" y="460"/>
                </a:cxn>
                <a:cxn ang="0">
                  <a:pos x="158" y="450"/>
                </a:cxn>
                <a:cxn ang="0">
                  <a:pos x="191" y="427"/>
                </a:cxn>
                <a:cxn ang="0">
                  <a:pos x="222" y="387"/>
                </a:cxn>
                <a:cxn ang="0">
                  <a:pos x="242" y="382"/>
                </a:cxn>
                <a:cxn ang="0">
                  <a:pos x="280" y="368"/>
                </a:cxn>
                <a:cxn ang="0">
                  <a:pos x="310" y="324"/>
                </a:cxn>
                <a:cxn ang="0">
                  <a:pos x="338" y="306"/>
                </a:cxn>
                <a:cxn ang="0">
                  <a:pos x="395" y="238"/>
                </a:cxn>
                <a:cxn ang="0">
                  <a:pos x="467" y="136"/>
                </a:cxn>
                <a:cxn ang="0">
                  <a:pos x="562" y="114"/>
                </a:cxn>
                <a:cxn ang="0">
                  <a:pos x="618" y="76"/>
                </a:cxn>
                <a:cxn ang="0">
                  <a:pos x="661" y="28"/>
                </a:cxn>
                <a:cxn ang="0">
                  <a:pos x="737" y="11"/>
                </a:cxn>
                <a:cxn ang="0">
                  <a:pos x="784" y="0"/>
                </a:cxn>
                <a:cxn ang="0">
                  <a:pos x="860" y="30"/>
                </a:cxn>
                <a:cxn ang="0">
                  <a:pos x="923" y="51"/>
                </a:cxn>
                <a:cxn ang="0">
                  <a:pos x="1011" y="59"/>
                </a:cxn>
                <a:cxn ang="0">
                  <a:pos x="1092" y="53"/>
                </a:cxn>
                <a:cxn ang="0">
                  <a:pos x="1160" y="73"/>
                </a:cxn>
                <a:cxn ang="0">
                  <a:pos x="1274" y="455"/>
                </a:cxn>
                <a:cxn ang="0">
                  <a:pos x="1304" y="568"/>
                </a:cxn>
              </a:cxnLst>
              <a:rect l="0" t="0" r="r" b="b"/>
              <a:pathLst>
                <a:path w="1321" h="1002">
                  <a:moveTo>
                    <a:pt x="1304" y="568"/>
                  </a:moveTo>
                  <a:lnTo>
                    <a:pt x="1294" y="563"/>
                  </a:lnTo>
                  <a:lnTo>
                    <a:pt x="1286" y="571"/>
                  </a:lnTo>
                  <a:lnTo>
                    <a:pt x="1286" y="583"/>
                  </a:lnTo>
                  <a:lnTo>
                    <a:pt x="1278" y="586"/>
                  </a:lnTo>
                  <a:lnTo>
                    <a:pt x="1273" y="586"/>
                  </a:lnTo>
                  <a:lnTo>
                    <a:pt x="1268" y="573"/>
                  </a:lnTo>
                  <a:lnTo>
                    <a:pt x="1258" y="576"/>
                  </a:lnTo>
                  <a:lnTo>
                    <a:pt x="1253" y="586"/>
                  </a:lnTo>
                  <a:lnTo>
                    <a:pt x="1246" y="578"/>
                  </a:lnTo>
                  <a:lnTo>
                    <a:pt x="1236" y="586"/>
                  </a:lnTo>
                  <a:lnTo>
                    <a:pt x="1216" y="575"/>
                  </a:lnTo>
                  <a:lnTo>
                    <a:pt x="1213" y="585"/>
                  </a:lnTo>
                  <a:lnTo>
                    <a:pt x="1205" y="590"/>
                  </a:lnTo>
                  <a:lnTo>
                    <a:pt x="1200" y="585"/>
                  </a:lnTo>
                  <a:lnTo>
                    <a:pt x="1185" y="595"/>
                  </a:lnTo>
                  <a:lnTo>
                    <a:pt x="1178" y="591"/>
                  </a:lnTo>
                  <a:lnTo>
                    <a:pt x="1170" y="599"/>
                  </a:lnTo>
                  <a:lnTo>
                    <a:pt x="1165" y="586"/>
                  </a:lnTo>
                  <a:lnTo>
                    <a:pt x="1155" y="578"/>
                  </a:lnTo>
                  <a:lnTo>
                    <a:pt x="1143" y="590"/>
                  </a:lnTo>
                  <a:lnTo>
                    <a:pt x="1125" y="595"/>
                  </a:lnTo>
                  <a:lnTo>
                    <a:pt x="1123" y="596"/>
                  </a:lnTo>
                  <a:lnTo>
                    <a:pt x="1137" y="596"/>
                  </a:lnTo>
                  <a:lnTo>
                    <a:pt x="1137" y="604"/>
                  </a:lnTo>
                  <a:lnTo>
                    <a:pt x="1132" y="604"/>
                  </a:lnTo>
                  <a:lnTo>
                    <a:pt x="1133" y="613"/>
                  </a:lnTo>
                  <a:lnTo>
                    <a:pt x="1120" y="626"/>
                  </a:lnTo>
                  <a:lnTo>
                    <a:pt x="1122" y="667"/>
                  </a:lnTo>
                  <a:lnTo>
                    <a:pt x="1157" y="661"/>
                  </a:lnTo>
                  <a:lnTo>
                    <a:pt x="1167" y="681"/>
                  </a:lnTo>
                  <a:lnTo>
                    <a:pt x="1147" y="682"/>
                  </a:lnTo>
                  <a:lnTo>
                    <a:pt x="1147" y="702"/>
                  </a:lnTo>
                  <a:lnTo>
                    <a:pt x="1157" y="699"/>
                  </a:lnTo>
                  <a:lnTo>
                    <a:pt x="1170" y="720"/>
                  </a:lnTo>
                  <a:lnTo>
                    <a:pt x="1163" y="739"/>
                  </a:lnTo>
                  <a:lnTo>
                    <a:pt x="1099" y="745"/>
                  </a:lnTo>
                  <a:lnTo>
                    <a:pt x="1097" y="727"/>
                  </a:lnTo>
                  <a:lnTo>
                    <a:pt x="1077" y="732"/>
                  </a:lnTo>
                  <a:lnTo>
                    <a:pt x="1051" y="709"/>
                  </a:lnTo>
                  <a:lnTo>
                    <a:pt x="1042" y="720"/>
                  </a:lnTo>
                  <a:lnTo>
                    <a:pt x="1042" y="754"/>
                  </a:lnTo>
                  <a:lnTo>
                    <a:pt x="1036" y="747"/>
                  </a:lnTo>
                  <a:lnTo>
                    <a:pt x="1031" y="759"/>
                  </a:lnTo>
                  <a:lnTo>
                    <a:pt x="1041" y="783"/>
                  </a:lnTo>
                  <a:lnTo>
                    <a:pt x="1031" y="793"/>
                  </a:lnTo>
                  <a:lnTo>
                    <a:pt x="1021" y="792"/>
                  </a:lnTo>
                  <a:lnTo>
                    <a:pt x="1019" y="800"/>
                  </a:lnTo>
                  <a:lnTo>
                    <a:pt x="1027" y="805"/>
                  </a:lnTo>
                  <a:lnTo>
                    <a:pt x="1026" y="816"/>
                  </a:lnTo>
                  <a:lnTo>
                    <a:pt x="1021" y="828"/>
                  </a:lnTo>
                  <a:lnTo>
                    <a:pt x="1016" y="826"/>
                  </a:lnTo>
                  <a:lnTo>
                    <a:pt x="1008" y="840"/>
                  </a:lnTo>
                  <a:lnTo>
                    <a:pt x="1008" y="848"/>
                  </a:lnTo>
                  <a:lnTo>
                    <a:pt x="1003" y="841"/>
                  </a:lnTo>
                  <a:lnTo>
                    <a:pt x="986" y="848"/>
                  </a:lnTo>
                  <a:lnTo>
                    <a:pt x="986" y="860"/>
                  </a:lnTo>
                  <a:lnTo>
                    <a:pt x="969" y="830"/>
                  </a:lnTo>
                  <a:lnTo>
                    <a:pt x="961" y="828"/>
                  </a:lnTo>
                  <a:lnTo>
                    <a:pt x="963" y="835"/>
                  </a:lnTo>
                  <a:lnTo>
                    <a:pt x="953" y="828"/>
                  </a:lnTo>
                  <a:lnTo>
                    <a:pt x="953" y="838"/>
                  </a:lnTo>
                  <a:lnTo>
                    <a:pt x="941" y="835"/>
                  </a:lnTo>
                  <a:lnTo>
                    <a:pt x="941" y="838"/>
                  </a:lnTo>
                  <a:lnTo>
                    <a:pt x="938" y="833"/>
                  </a:lnTo>
                  <a:lnTo>
                    <a:pt x="913" y="830"/>
                  </a:lnTo>
                  <a:lnTo>
                    <a:pt x="908" y="869"/>
                  </a:lnTo>
                  <a:lnTo>
                    <a:pt x="915" y="884"/>
                  </a:lnTo>
                  <a:lnTo>
                    <a:pt x="903" y="883"/>
                  </a:lnTo>
                  <a:lnTo>
                    <a:pt x="901" y="911"/>
                  </a:lnTo>
                  <a:lnTo>
                    <a:pt x="888" y="913"/>
                  </a:lnTo>
                  <a:lnTo>
                    <a:pt x="888" y="906"/>
                  </a:lnTo>
                  <a:lnTo>
                    <a:pt x="873" y="893"/>
                  </a:lnTo>
                  <a:lnTo>
                    <a:pt x="873" y="899"/>
                  </a:lnTo>
                  <a:lnTo>
                    <a:pt x="862" y="901"/>
                  </a:lnTo>
                  <a:lnTo>
                    <a:pt x="868" y="918"/>
                  </a:lnTo>
                  <a:lnTo>
                    <a:pt x="868" y="977"/>
                  </a:lnTo>
                  <a:lnTo>
                    <a:pt x="840" y="977"/>
                  </a:lnTo>
                  <a:lnTo>
                    <a:pt x="840" y="985"/>
                  </a:lnTo>
                  <a:lnTo>
                    <a:pt x="829" y="992"/>
                  </a:lnTo>
                  <a:lnTo>
                    <a:pt x="824" y="984"/>
                  </a:lnTo>
                  <a:lnTo>
                    <a:pt x="817" y="984"/>
                  </a:lnTo>
                  <a:lnTo>
                    <a:pt x="812" y="997"/>
                  </a:lnTo>
                  <a:lnTo>
                    <a:pt x="789" y="987"/>
                  </a:lnTo>
                  <a:lnTo>
                    <a:pt x="774" y="995"/>
                  </a:lnTo>
                  <a:lnTo>
                    <a:pt x="752" y="997"/>
                  </a:lnTo>
                  <a:lnTo>
                    <a:pt x="751" y="1002"/>
                  </a:lnTo>
                  <a:lnTo>
                    <a:pt x="709" y="997"/>
                  </a:lnTo>
                  <a:lnTo>
                    <a:pt x="708" y="987"/>
                  </a:lnTo>
                  <a:lnTo>
                    <a:pt x="689" y="989"/>
                  </a:lnTo>
                  <a:lnTo>
                    <a:pt x="684" y="997"/>
                  </a:lnTo>
                  <a:lnTo>
                    <a:pt x="676" y="1000"/>
                  </a:lnTo>
                  <a:lnTo>
                    <a:pt x="673" y="987"/>
                  </a:lnTo>
                  <a:lnTo>
                    <a:pt x="658" y="992"/>
                  </a:lnTo>
                  <a:lnTo>
                    <a:pt x="665" y="982"/>
                  </a:lnTo>
                  <a:lnTo>
                    <a:pt x="666" y="966"/>
                  </a:lnTo>
                  <a:lnTo>
                    <a:pt x="648" y="972"/>
                  </a:lnTo>
                  <a:lnTo>
                    <a:pt x="648" y="962"/>
                  </a:lnTo>
                  <a:lnTo>
                    <a:pt x="635" y="957"/>
                  </a:lnTo>
                  <a:lnTo>
                    <a:pt x="633" y="951"/>
                  </a:lnTo>
                  <a:lnTo>
                    <a:pt x="636" y="916"/>
                  </a:lnTo>
                  <a:lnTo>
                    <a:pt x="648" y="919"/>
                  </a:lnTo>
                  <a:lnTo>
                    <a:pt x="656" y="908"/>
                  </a:lnTo>
                  <a:lnTo>
                    <a:pt x="646" y="906"/>
                  </a:lnTo>
                  <a:lnTo>
                    <a:pt x="643" y="893"/>
                  </a:lnTo>
                  <a:lnTo>
                    <a:pt x="630" y="891"/>
                  </a:lnTo>
                  <a:lnTo>
                    <a:pt x="618" y="894"/>
                  </a:lnTo>
                  <a:lnTo>
                    <a:pt x="610" y="873"/>
                  </a:lnTo>
                  <a:lnTo>
                    <a:pt x="603" y="876"/>
                  </a:lnTo>
                  <a:lnTo>
                    <a:pt x="600" y="860"/>
                  </a:lnTo>
                  <a:lnTo>
                    <a:pt x="612" y="853"/>
                  </a:lnTo>
                  <a:lnTo>
                    <a:pt x="607" y="843"/>
                  </a:lnTo>
                  <a:lnTo>
                    <a:pt x="588" y="853"/>
                  </a:lnTo>
                  <a:lnTo>
                    <a:pt x="587" y="848"/>
                  </a:lnTo>
                  <a:lnTo>
                    <a:pt x="567" y="846"/>
                  </a:lnTo>
                  <a:lnTo>
                    <a:pt x="557" y="860"/>
                  </a:lnTo>
                  <a:lnTo>
                    <a:pt x="530" y="874"/>
                  </a:lnTo>
                  <a:lnTo>
                    <a:pt x="537" y="891"/>
                  </a:lnTo>
                  <a:lnTo>
                    <a:pt x="499" y="901"/>
                  </a:lnTo>
                  <a:lnTo>
                    <a:pt x="504" y="914"/>
                  </a:lnTo>
                  <a:lnTo>
                    <a:pt x="491" y="913"/>
                  </a:lnTo>
                  <a:lnTo>
                    <a:pt x="476" y="921"/>
                  </a:lnTo>
                  <a:lnTo>
                    <a:pt x="481" y="939"/>
                  </a:lnTo>
                  <a:lnTo>
                    <a:pt x="496" y="936"/>
                  </a:lnTo>
                  <a:lnTo>
                    <a:pt x="512" y="926"/>
                  </a:lnTo>
                  <a:lnTo>
                    <a:pt x="514" y="921"/>
                  </a:lnTo>
                  <a:lnTo>
                    <a:pt x="529" y="918"/>
                  </a:lnTo>
                  <a:lnTo>
                    <a:pt x="540" y="908"/>
                  </a:lnTo>
                  <a:lnTo>
                    <a:pt x="542" y="918"/>
                  </a:lnTo>
                  <a:lnTo>
                    <a:pt x="534" y="919"/>
                  </a:lnTo>
                  <a:lnTo>
                    <a:pt x="542" y="939"/>
                  </a:lnTo>
                  <a:lnTo>
                    <a:pt x="549" y="941"/>
                  </a:lnTo>
                  <a:lnTo>
                    <a:pt x="537" y="959"/>
                  </a:lnTo>
                  <a:lnTo>
                    <a:pt x="530" y="951"/>
                  </a:lnTo>
                  <a:lnTo>
                    <a:pt x="509" y="952"/>
                  </a:lnTo>
                  <a:lnTo>
                    <a:pt x="506" y="967"/>
                  </a:lnTo>
                  <a:lnTo>
                    <a:pt x="477" y="972"/>
                  </a:lnTo>
                  <a:lnTo>
                    <a:pt x="476" y="962"/>
                  </a:lnTo>
                  <a:lnTo>
                    <a:pt x="456" y="969"/>
                  </a:lnTo>
                  <a:lnTo>
                    <a:pt x="444" y="939"/>
                  </a:lnTo>
                  <a:lnTo>
                    <a:pt x="436" y="934"/>
                  </a:lnTo>
                  <a:lnTo>
                    <a:pt x="418" y="936"/>
                  </a:lnTo>
                  <a:lnTo>
                    <a:pt x="416" y="918"/>
                  </a:lnTo>
                  <a:lnTo>
                    <a:pt x="408" y="919"/>
                  </a:lnTo>
                  <a:lnTo>
                    <a:pt x="404" y="904"/>
                  </a:lnTo>
                  <a:lnTo>
                    <a:pt x="421" y="899"/>
                  </a:lnTo>
                  <a:lnTo>
                    <a:pt x="426" y="911"/>
                  </a:lnTo>
                  <a:lnTo>
                    <a:pt x="436" y="913"/>
                  </a:lnTo>
                  <a:lnTo>
                    <a:pt x="448" y="889"/>
                  </a:lnTo>
                  <a:lnTo>
                    <a:pt x="414" y="874"/>
                  </a:lnTo>
                  <a:lnTo>
                    <a:pt x="413" y="868"/>
                  </a:lnTo>
                  <a:lnTo>
                    <a:pt x="393" y="869"/>
                  </a:lnTo>
                  <a:lnTo>
                    <a:pt x="380" y="861"/>
                  </a:lnTo>
                  <a:lnTo>
                    <a:pt x="373" y="865"/>
                  </a:lnTo>
                  <a:lnTo>
                    <a:pt x="371" y="874"/>
                  </a:lnTo>
                  <a:lnTo>
                    <a:pt x="333" y="863"/>
                  </a:lnTo>
                  <a:lnTo>
                    <a:pt x="308" y="871"/>
                  </a:lnTo>
                  <a:lnTo>
                    <a:pt x="295" y="866"/>
                  </a:lnTo>
                  <a:lnTo>
                    <a:pt x="287" y="869"/>
                  </a:lnTo>
                  <a:lnTo>
                    <a:pt x="287" y="883"/>
                  </a:lnTo>
                  <a:lnTo>
                    <a:pt x="274" y="903"/>
                  </a:lnTo>
                  <a:lnTo>
                    <a:pt x="259" y="894"/>
                  </a:lnTo>
                  <a:lnTo>
                    <a:pt x="224" y="901"/>
                  </a:lnTo>
                  <a:lnTo>
                    <a:pt x="219" y="886"/>
                  </a:lnTo>
                  <a:lnTo>
                    <a:pt x="209" y="884"/>
                  </a:lnTo>
                  <a:lnTo>
                    <a:pt x="197" y="894"/>
                  </a:lnTo>
                  <a:lnTo>
                    <a:pt x="199" y="884"/>
                  </a:lnTo>
                  <a:lnTo>
                    <a:pt x="192" y="884"/>
                  </a:lnTo>
                  <a:lnTo>
                    <a:pt x="197" y="863"/>
                  </a:lnTo>
                  <a:lnTo>
                    <a:pt x="187" y="858"/>
                  </a:lnTo>
                  <a:lnTo>
                    <a:pt x="181" y="868"/>
                  </a:lnTo>
                  <a:lnTo>
                    <a:pt x="168" y="843"/>
                  </a:lnTo>
                  <a:lnTo>
                    <a:pt x="153" y="840"/>
                  </a:lnTo>
                  <a:lnTo>
                    <a:pt x="149" y="788"/>
                  </a:lnTo>
                  <a:lnTo>
                    <a:pt x="138" y="788"/>
                  </a:lnTo>
                  <a:lnTo>
                    <a:pt x="138" y="805"/>
                  </a:lnTo>
                  <a:lnTo>
                    <a:pt x="129" y="805"/>
                  </a:lnTo>
                  <a:lnTo>
                    <a:pt x="90" y="823"/>
                  </a:lnTo>
                  <a:lnTo>
                    <a:pt x="83" y="838"/>
                  </a:lnTo>
                  <a:lnTo>
                    <a:pt x="71" y="830"/>
                  </a:lnTo>
                  <a:lnTo>
                    <a:pt x="70" y="833"/>
                  </a:lnTo>
                  <a:lnTo>
                    <a:pt x="52" y="815"/>
                  </a:lnTo>
                  <a:lnTo>
                    <a:pt x="38" y="818"/>
                  </a:lnTo>
                  <a:lnTo>
                    <a:pt x="12" y="815"/>
                  </a:lnTo>
                  <a:lnTo>
                    <a:pt x="12" y="810"/>
                  </a:lnTo>
                  <a:lnTo>
                    <a:pt x="5" y="803"/>
                  </a:lnTo>
                  <a:lnTo>
                    <a:pt x="5" y="768"/>
                  </a:lnTo>
                  <a:lnTo>
                    <a:pt x="0" y="765"/>
                  </a:lnTo>
                  <a:lnTo>
                    <a:pt x="15" y="749"/>
                  </a:lnTo>
                  <a:lnTo>
                    <a:pt x="25" y="717"/>
                  </a:lnTo>
                  <a:lnTo>
                    <a:pt x="43" y="694"/>
                  </a:lnTo>
                  <a:lnTo>
                    <a:pt x="60" y="686"/>
                  </a:lnTo>
                  <a:lnTo>
                    <a:pt x="71" y="666"/>
                  </a:lnTo>
                  <a:lnTo>
                    <a:pt x="78" y="661"/>
                  </a:lnTo>
                  <a:lnTo>
                    <a:pt x="91" y="662"/>
                  </a:lnTo>
                  <a:lnTo>
                    <a:pt x="111" y="644"/>
                  </a:lnTo>
                  <a:lnTo>
                    <a:pt x="110" y="636"/>
                  </a:lnTo>
                  <a:lnTo>
                    <a:pt x="115" y="626"/>
                  </a:lnTo>
                  <a:lnTo>
                    <a:pt x="110" y="623"/>
                  </a:lnTo>
                  <a:lnTo>
                    <a:pt x="115" y="618"/>
                  </a:lnTo>
                  <a:lnTo>
                    <a:pt x="110" y="601"/>
                  </a:lnTo>
                  <a:lnTo>
                    <a:pt x="115" y="596"/>
                  </a:lnTo>
                  <a:lnTo>
                    <a:pt x="126" y="555"/>
                  </a:lnTo>
                  <a:lnTo>
                    <a:pt x="126" y="545"/>
                  </a:lnTo>
                  <a:lnTo>
                    <a:pt x="133" y="530"/>
                  </a:lnTo>
                  <a:lnTo>
                    <a:pt x="126" y="523"/>
                  </a:lnTo>
                  <a:lnTo>
                    <a:pt x="133" y="517"/>
                  </a:lnTo>
                  <a:lnTo>
                    <a:pt x="136" y="479"/>
                  </a:lnTo>
                  <a:lnTo>
                    <a:pt x="144" y="474"/>
                  </a:lnTo>
                  <a:lnTo>
                    <a:pt x="144" y="460"/>
                  </a:lnTo>
                  <a:lnTo>
                    <a:pt x="149" y="460"/>
                  </a:lnTo>
                  <a:lnTo>
                    <a:pt x="153" y="472"/>
                  </a:lnTo>
                  <a:lnTo>
                    <a:pt x="159" y="469"/>
                  </a:lnTo>
                  <a:lnTo>
                    <a:pt x="163" y="460"/>
                  </a:lnTo>
                  <a:lnTo>
                    <a:pt x="158" y="450"/>
                  </a:lnTo>
                  <a:lnTo>
                    <a:pt x="168" y="447"/>
                  </a:lnTo>
                  <a:lnTo>
                    <a:pt x="171" y="435"/>
                  </a:lnTo>
                  <a:lnTo>
                    <a:pt x="181" y="437"/>
                  </a:lnTo>
                  <a:lnTo>
                    <a:pt x="176" y="424"/>
                  </a:lnTo>
                  <a:lnTo>
                    <a:pt x="191" y="427"/>
                  </a:lnTo>
                  <a:lnTo>
                    <a:pt x="189" y="416"/>
                  </a:lnTo>
                  <a:lnTo>
                    <a:pt x="197" y="412"/>
                  </a:lnTo>
                  <a:lnTo>
                    <a:pt x="199" y="416"/>
                  </a:lnTo>
                  <a:lnTo>
                    <a:pt x="216" y="406"/>
                  </a:lnTo>
                  <a:lnTo>
                    <a:pt x="222" y="387"/>
                  </a:lnTo>
                  <a:lnTo>
                    <a:pt x="229" y="386"/>
                  </a:lnTo>
                  <a:lnTo>
                    <a:pt x="227" y="394"/>
                  </a:lnTo>
                  <a:lnTo>
                    <a:pt x="234" y="394"/>
                  </a:lnTo>
                  <a:lnTo>
                    <a:pt x="234" y="386"/>
                  </a:lnTo>
                  <a:lnTo>
                    <a:pt x="242" y="382"/>
                  </a:lnTo>
                  <a:lnTo>
                    <a:pt x="240" y="391"/>
                  </a:lnTo>
                  <a:lnTo>
                    <a:pt x="245" y="394"/>
                  </a:lnTo>
                  <a:lnTo>
                    <a:pt x="250" y="381"/>
                  </a:lnTo>
                  <a:lnTo>
                    <a:pt x="270" y="382"/>
                  </a:lnTo>
                  <a:lnTo>
                    <a:pt x="280" y="368"/>
                  </a:lnTo>
                  <a:lnTo>
                    <a:pt x="282" y="346"/>
                  </a:lnTo>
                  <a:lnTo>
                    <a:pt x="289" y="339"/>
                  </a:lnTo>
                  <a:lnTo>
                    <a:pt x="289" y="331"/>
                  </a:lnTo>
                  <a:lnTo>
                    <a:pt x="300" y="333"/>
                  </a:lnTo>
                  <a:lnTo>
                    <a:pt x="310" y="324"/>
                  </a:lnTo>
                  <a:lnTo>
                    <a:pt x="315" y="334"/>
                  </a:lnTo>
                  <a:lnTo>
                    <a:pt x="322" y="334"/>
                  </a:lnTo>
                  <a:lnTo>
                    <a:pt x="333" y="316"/>
                  </a:lnTo>
                  <a:lnTo>
                    <a:pt x="328" y="305"/>
                  </a:lnTo>
                  <a:lnTo>
                    <a:pt x="338" y="306"/>
                  </a:lnTo>
                  <a:lnTo>
                    <a:pt x="340" y="296"/>
                  </a:lnTo>
                  <a:lnTo>
                    <a:pt x="356" y="291"/>
                  </a:lnTo>
                  <a:lnTo>
                    <a:pt x="370" y="280"/>
                  </a:lnTo>
                  <a:lnTo>
                    <a:pt x="370" y="253"/>
                  </a:lnTo>
                  <a:lnTo>
                    <a:pt x="395" y="238"/>
                  </a:lnTo>
                  <a:lnTo>
                    <a:pt x="395" y="213"/>
                  </a:lnTo>
                  <a:lnTo>
                    <a:pt x="421" y="195"/>
                  </a:lnTo>
                  <a:lnTo>
                    <a:pt x="423" y="179"/>
                  </a:lnTo>
                  <a:lnTo>
                    <a:pt x="451" y="149"/>
                  </a:lnTo>
                  <a:lnTo>
                    <a:pt x="467" y="136"/>
                  </a:lnTo>
                  <a:lnTo>
                    <a:pt x="501" y="134"/>
                  </a:lnTo>
                  <a:lnTo>
                    <a:pt x="509" y="141"/>
                  </a:lnTo>
                  <a:lnTo>
                    <a:pt x="520" y="132"/>
                  </a:lnTo>
                  <a:lnTo>
                    <a:pt x="539" y="131"/>
                  </a:lnTo>
                  <a:lnTo>
                    <a:pt x="562" y="114"/>
                  </a:lnTo>
                  <a:lnTo>
                    <a:pt x="585" y="109"/>
                  </a:lnTo>
                  <a:lnTo>
                    <a:pt x="585" y="103"/>
                  </a:lnTo>
                  <a:lnTo>
                    <a:pt x="592" y="99"/>
                  </a:lnTo>
                  <a:lnTo>
                    <a:pt x="607" y="101"/>
                  </a:lnTo>
                  <a:lnTo>
                    <a:pt x="618" y="76"/>
                  </a:lnTo>
                  <a:lnTo>
                    <a:pt x="618" y="54"/>
                  </a:lnTo>
                  <a:lnTo>
                    <a:pt x="626" y="45"/>
                  </a:lnTo>
                  <a:lnTo>
                    <a:pt x="630" y="31"/>
                  </a:lnTo>
                  <a:lnTo>
                    <a:pt x="635" y="28"/>
                  </a:lnTo>
                  <a:lnTo>
                    <a:pt x="661" y="28"/>
                  </a:lnTo>
                  <a:lnTo>
                    <a:pt x="678" y="16"/>
                  </a:lnTo>
                  <a:lnTo>
                    <a:pt x="688" y="20"/>
                  </a:lnTo>
                  <a:lnTo>
                    <a:pt x="703" y="18"/>
                  </a:lnTo>
                  <a:lnTo>
                    <a:pt x="706" y="25"/>
                  </a:lnTo>
                  <a:lnTo>
                    <a:pt x="737" y="11"/>
                  </a:lnTo>
                  <a:lnTo>
                    <a:pt x="752" y="16"/>
                  </a:lnTo>
                  <a:lnTo>
                    <a:pt x="756" y="8"/>
                  </a:lnTo>
                  <a:lnTo>
                    <a:pt x="766" y="5"/>
                  </a:lnTo>
                  <a:lnTo>
                    <a:pt x="772" y="10"/>
                  </a:lnTo>
                  <a:lnTo>
                    <a:pt x="784" y="0"/>
                  </a:lnTo>
                  <a:lnTo>
                    <a:pt x="787" y="3"/>
                  </a:lnTo>
                  <a:lnTo>
                    <a:pt x="812" y="5"/>
                  </a:lnTo>
                  <a:lnTo>
                    <a:pt x="839" y="21"/>
                  </a:lnTo>
                  <a:lnTo>
                    <a:pt x="848" y="20"/>
                  </a:lnTo>
                  <a:lnTo>
                    <a:pt x="860" y="30"/>
                  </a:lnTo>
                  <a:lnTo>
                    <a:pt x="872" y="31"/>
                  </a:lnTo>
                  <a:lnTo>
                    <a:pt x="873" y="38"/>
                  </a:lnTo>
                  <a:lnTo>
                    <a:pt x="882" y="40"/>
                  </a:lnTo>
                  <a:lnTo>
                    <a:pt x="897" y="56"/>
                  </a:lnTo>
                  <a:lnTo>
                    <a:pt x="923" y="51"/>
                  </a:lnTo>
                  <a:lnTo>
                    <a:pt x="936" y="69"/>
                  </a:lnTo>
                  <a:lnTo>
                    <a:pt x="959" y="68"/>
                  </a:lnTo>
                  <a:lnTo>
                    <a:pt x="984" y="58"/>
                  </a:lnTo>
                  <a:lnTo>
                    <a:pt x="1001" y="63"/>
                  </a:lnTo>
                  <a:lnTo>
                    <a:pt x="1011" y="59"/>
                  </a:lnTo>
                  <a:lnTo>
                    <a:pt x="1019" y="64"/>
                  </a:lnTo>
                  <a:lnTo>
                    <a:pt x="1027" y="56"/>
                  </a:lnTo>
                  <a:lnTo>
                    <a:pt x="1037" y="58"/>
                  </a:lnTo>
                  <a:lnTo>
                    <a:pt x="1069" y="49"/>
                  </a:lnTo>
                  <a:lnTo>
                    <a:pt x="1092" y="53"/>
                  </a:lnTo>
                  <a:lnTo>
                    <a:pt x="1104" y="61"/>
                  </a:lnTo>
                  <a:lnTo>
                    <a:pt x="1109" y="58"/>
                  </a:lnTo>
                  <a:lnTo>
                    <a:pt x="1130" y="68"/>
                  </a:lnTo>
                  <a:lnTo>
                    <a:pt x="1147" y="61"/>
                  </a:lnTo>
                  <a:lnTo>
                    <a:pt x="1160" y="73"/>
                  </a:lnTo>
                  <a:lnTo>
                    <a:pt x="1173" y="73"/>
                  </a:lnTo>
                  <a:lnTo>
                    <a:pt x="1183" y="89"/>
                  </a:lnTo>
                  <a:lnTo>
                    <a:pt x="1244" y="324"/>
                  </a:lnTo>
                  <a:lnTo>
                    <a:pt x="1243" y="411"/>
                  </a:lnTo>
                  <a:lnTo>
                    <a:pt x="1274" y="455"/>
                  </a:lnTo>
                  <a:lnTo>
                    <a:pt x="1276" y="484"/>
                  </a:lnTo>
                  <a:lnTo>
                    <a:pt x="1294" y="535"/>
                  </a:lnTo>
                  <a:lnTo>
                    <a:pt x="1321" y="555"/>
                  </a:lnTo>
                  <a:lnTo>
                    <a:pt x="1321" y="563"/>
                  </a:lnTo>
                  <a:lnTo>
                    <a:pt x="1304" y="568"/>
                  </a:lnTo>
                  <a:close/>
                </a:path>
              </a:pathLst>
            </a:custGeom>
            <a:grpFill/>
            <a:ln w="127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5" name="Freeform 33">
              <a:extLst>
                <a:ext uri="{FF2B5EF4-FFF2-40B4-BE49-F238E27FC236}">
                  <a16:creationId xmlns:a16="http://schemas.microsoft.com/office/drawing/2014/main" id="{DB10B7C0-C78C-2879-2CE8-D3485E449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713" y="1684817"/>
              <a:ext cx="2170113" cy="1695450"/>
            </a:xfrm>
            <a:custGeom>
              <a:avLst/>
              <a:gdLst/>
              <a:ahLst/>
              <a:cxnLst>
                <a:cxn ang="0">
                  <a:pos x="1319" y="157"/>
                </a:cxn>
                <a:cxn ang="0">
                  <a:pos x="1325" y="112"/>
                </a:cxn>
                <a:cxn ang="0">
                  <a:pos x="1244" y="101"/>
                </a:cxn>
                <a:cxn ang="0">
                  <a:pos x="1170" y="132"/>
                </a:cxn>
                <a:cxn ang="0">
                  <a:pos x="1103" y="122"/>
                </a:cxn>
                <a:cxn ang="0">
                  <a:pos x="1060" y="26"/>
                </a:cxn>
                <a:cxn ang="0">
                  <a:pos x="982" y="68"/>
                </a:cxn>
                <a:cxn ang="0">
                  <a:pos x="916" y="41"/>
                </a:cxn>
                <a:cxn ang="0">
                  <a:pos x="775" y="48"/>
                </a:cxn>
                <a:cxn ang="0">
                  <a:pos x="731" y="257"/>
                </a:cxn>
                <a:cxn ang="0">
                  <a:pos x="550" y="351"/>
                </a:cxn>
                <a:cxn ang="0">
                  <a:pos x="437" y="336"/>
                </a:cxn>
                <a:cxn ang="0">
                  <a:pos x="393" y="328"/>
                </a:cxn>
                <a:cxn ang="0">
                  <a:pos x="346" y="305"/>
                </a:cxn>
                <a:cxn ang="0">
                  <a:pos x="316" y="306"/>
                </a:cxn>
                <a:cxn ang="0">
                  <a:pos x="287" y="268"/>
                </a:cxn>
                <a:cxn ang="0">
                  <a:pos x="250" y="247"/>
                </a:cxn>
                <a:cxn ang="0">
                  <a:pos x="215" y="215"/>
                </a:cxn>
                <a:cxn ang="0">
                  <a:pos x="189" y="209"/>
                </a:cxn>
                <a:cxn ang="0">
                  <a:pos x="114" y="205"/>
                </a:cxn>
                <a:cxn ang="0">
                  <a:pos x="91" y="214"/>
                </a:cxn>
                <a:cxn ang="0">
                  <a:pos x="51" y="262"/>
                </a:cxn>
                <a:cxn ang="0">
                  <a:pos x="46" y="323"/>
                </a:cxn>
                <a:cxn ang="0">
                  <a:pos x="20" y="384"/>
                </a:cxn>
                <a:cxn ang="0">
                  <a:pos x="0" y="447"/>
                </a:cxn>
                <a:cxn ang="0">
                  <a:pos x="66" y="462"/>
                </a:cxn>
                <a:cxn ang="0">
                  <a:pos x="174" y="445"/>
                </a:cxn>
                <a:cxn ang="0">
                  <a:pos x="157" y="522"/>
                </a:cxn>
                <a:cxn ang="0">
                  <a:pos x="298" y="681"/>
                </a:cxn>
                <a:cxn ang="0">
                  <a:pos x="351" y="835"/>
                </a:cxn>
                <a:cxn ang="0">
                  <a:pos x="427" y="936"/>
                </a:cxn>
                <a:cxn ang="0">
                  <a:pos x="424" y="1015"/>
                </a:cxn>
                <a:cxn ang="0">
                  <a:pos x="466" y="1045"/>
                </a:cxn>
                <a:cxn ang="0">
                  <a:pos x="489" y="989"/>
                </a:cxn>
                <a:cxn ang="0">
                  <a:pos x="497" y="924"/>
                </a:cxn>
                <a:cxn ang="0">
                  <a:pos x="580" y="939"/>
                </a:cxn>
                <a:cxn ang="0">
                  <a:pos x="560" y="1068"/>
                </a:cxn>
                <a:cxn ang="0">
                  <a:pos x="603" y="1010"/>
                </a:cxn>
                <a:cxn ang="0">
                  <a:pos x="653" y="969"/>
                </a:cxn>
                <a:cxn ang="0">
                  <a:pos x="732" y="939"/>
                </a:cxn>
                <a:cxn ang="0">
                  <a:pos x="800" y="921"/>
                </a:cxn>
                <a:cxn ang="0">
                  <a:pos x="833" y="909"/>
                </a:cxn>
                <a:cxn ang="0">
                  <a:pos x="867" y="871"/>
                </a:cxn>
                <a:cxn ang="0">
                  <a:pos x="921" y="845"/>
                </a:cxn>
                <a:cxn ang="0">
                  <a:pos x="918" y="790"/>
                </a:cxn>
                <a:cxn ang="0">
                  <a:pos x="963" y="725"/>
                </a:cxn>
                <a:cxn ang="0">
                  <a:pos x="1014" y="709"/>
                </a:cxn>
                <a:cxn ang="0">
                  <a:pos x="1082" y="702"/>
                </a:cxn>
                <a:cxn ang="0">
                  <a:pos x="1135" y="681"/>
                </a:cxn>
                <a:cxn ang="0">
                  <a:pos x="1191" y="648"/>
                </a:cxn>
                <a:cxn ang="0">
                  <a:pos x="1156" y="618"/>
                </a:cxn>
                <a:cxn ang="0">
                  <a:pos x="1108" y="593"/>
                </a:cxn>
                <a:cxn ang="0">
                  <a:pos x="1133" y="503"/>
                </a:cxn>
                <a:cxn ang="0">
                  <a:pos x="1165" y="378"/>
                </a:cxn>
                <a:cxn ang="0">
                  <a:pos x="1233" y="371"/>
                </a:cxn>
                <a:cxn ang="0">
                  <a:pos x="1271" y="369"/>
                </a:cxn>
                <a:cxn ang="0">
                  <a:pos x="1291" y="341"/>
                </a:cxn>
                <a:cxn ang="0">
                  <a:pos x="1307" y="283"/>
                </a:cxn>
                <a:cxn ang="0">
                  <a:pos x="1287" y="245"/>
                </a:cxn>
                <a:cxn ang="0">
                  <a:pos x="1322" y="227"/>
                </a:cxn>
                <a:cxn ang="0">
                  <a:pos x="1367" y="207"/>
                </a:cxn>
              </a:cxnLst>
              <a:rect l="0" t="0" r="r" b="b"/>
              <a:pathLst>
                <a:path w="1367" h="1068">
                  <a:moveTo>
                    <a:pt x="1367" y="207"/>
                  </a:moveTo>
                  <a:lnTo>
                    <a:pt x="1355" y="177"/>
                  </a:lnTo>
                  <a:lnTo>
                    <a:pt x="1347" y="172"/>
                  </a:lnTo>
                  <a:lnTo>
                    <a:pt x="1329" y="174"/>
                  </a:lnTo>
                  <a:lnTo>
                    <a:pt x="1327" y="156"/>
                  </a:lnTo>
                  <a:lnTo>
                    <a:pt x="1319" y="157"/>
                  </a:lnTo>
                  <a:lnTo>
                    <a:pt x="1315" y="142"/>
                  </a:lnTo>
                  <a:lnTo>
                    <a:pt x="1332" y="137"/>
                  </a:lnTo>
                  <a:lnTo>
                    <a:pt x="1337" y="149"/>
                  </a:lnTo>
                  <a:lnTo>
                    <a:pt x="1347" y="151"/>
                  </a:lnTo>
                  <a:lnTo>
                    <a:pt x="1359" y="127"/>
                  </a:lnTo>
                  <a:lnTo>
                    <a:pt x="1325" y="112"/>
                  </a:lnTo>
                  <a:lnTo>
                    <a:pt x="1324" y="106"/>
                  </a:lnTo>
                  <a:lnTo>
                    <a:pt x="1304" y="107"/>
                  </a:lnTo>
                  <a:lnTo>
                    <a:pt x="1291" y="99"/>
                  </a:lnTo>
                  <a:lnTo>
                    <a:pt x="1284" y="103"/>
                  </a:lnTo>
                  <a:lnTo>
                    <a:pt x="1282" y="112"/>
                  </a:lnTo>
                  <a:lnTo>
                    <a:pt x="1244" y="101"/>
                  </a:lnTo>
                  <a:lnTo>
                    <a:pt x="1219" y="109"/>
                  </a:lnTo>
                  <a:lnTo>
                    <a:pt x="1206" y="104"/>
                  </a:lnTo>
                  <a:lnTo>
                    <a:pt x="1198" y="107"/>
                  </a:lnTo>
                  <a:lnTo>
                    <a:pt x="1198" y="121"/>
                  </a:lnTo>
                  <a:lnTo>
                    <a:pt x="1185" y="141"/>
                  </a:lnTo>
                  <a:lnTo>
                    <a:pt x="1170" y="132"/>
                  </a:lnTo>
                  <a:lnTo>
                    <a:pt x="1135" y="139"/>
                  </a:lnTo>
                  <a:lnTo>
                    <a:pt x="1130" y="124"/>
                  </a:lnTo>
                  <a:lnTo>
                    <a:pt x="1120" y="122"/>
                  </a:lnTo>
                  <a:lnTo>
                    <a:pt x="1108" y="132"/>
                  </a:lnTo>
                  <a:lnTo>
                    <a:pt x="1110" y="122"/>
                  </a:lnTo>
                  <a:lnTo>
                    <a:pt x="1103" y="122"/>
                  </a:lnTo>
                  <a:lnTo>
                    <a:pt x="1108" y="101"/>
                  </a:lnTo>
                  <a:lnTo>
                    <a:pt x="1098" y="96"/>
                  </a:lnTo>
                  <a:lnTo>
                    <a:pt x="1092" y="106"/>
                  </a:lnTo>
                  <a:lnTo>
                    <a:pt x="1079" y="81"/>
                  </a:lnTo>
                  <a:lnTo>
                    <a:pt x="1064" y="78"/>
                  </a:lnTo>
                  <a:lnTo>
                    <a:pt x="1060" y="26"/>
                  </a:lnTo>
                  <a:lnTo>
                    <a:pt x="1049" y="26"/>
                  </a:lnTo>
                  <a:lnTo>
                    <a:pt x="1049" y="43"/>
                  </a:lnTo>
                  <a:lnTo>
                    <a:pt x="1040" y="43"/>
                  </a:lnTo>
                  <a:lnTo>
                    <a:pt x="1001" y="61"/>
                  </a:lnTo>
                  <a:lnTo>
                    <a:pt x="994" y="76"/>
                  </a:lnTo>
                  <a:lnTo>
                    <a:pt x="982" y="68"/>
                  </a:lnTo>
                  <a:lnTo>
                    <a:pt x="981" y="71"/>
                  </a:lnTo>
                  <a:lnTo>
                    <a:pt x="963" y="53"/>
                  </a:lnTo>
                  <a:lnTo>
                    <a:pt x="949" y="56"/>
                  </a:lnTo>
                  <a:lnTo>
                    <a:pt x="923" y="53"/>
                  </a:lnTo>
                  <a:lnTo>
                    <a:pt x="923" y="48"/>
                  </a:lnTo>
                  <a:lnTo>
                    <a:pt x="916" y="41"/>
                  </a:lnTo>
                  <a:lnTo>
                    <a:pt x="916" y="6"/>
                  </a:lnTo>
                  <a:lnTo>
                    <a:pt x="908" y="0"/>
                  </a:lnTo>
                  <a:lnTo>
                    <a:pt x="815" y="28"/>
                  </a:lnTo>
                  <a:lnTo>
                    <a:pt x="804" y="35"/>
                  </a:lnTo>
                  <a:lnTo>
                    <a:pt x="775" y="36"/>
                  </a:lnTo>
                  <a:lnTo>
                    <a:pt x="775" y="48"/>
                  </a:lnTo>
                  <a:lnTo>
                    <a:pt x="785" y="76"/>
                  </a:lnTo>
                  <a:lnTo>
                    <a:pt x="784" y="86"/>
                  </a:lnTo>
                  <a:lnTo>
                    <a:pt x="779" y="88"/>
                  </a:lnTo>
                  <a:lnTo>
                    <a:pt x="747" y="190"/>
                  </a:lnTo>
                  <a:lnTo>
                    <a:pt x="741" y="200"/>
                  </a:lnTo>
                  <a:lnTo>
                    <a:pt x="731" y="257"/>
                  </a:lnTo>
                  <a:lnTo>
                    <a:pt x="712" y="306"/>
                  </a:lnTo>
                  <a:lnTo>
                    <a:pt x="654" y="346"/>
                  </a:lnTo>
                  <a:lnTo>
                    <a:pt x="601" y="344"/>
                  </a:lnTo>
                  <a:lnTo>
                    <a:pt x="596" y="338"/>
                  </a:lnTo>
                  <a:lnTo>
                    <a:pt x="580" y="333"/>
                  </a:lnTo>
                  <a:lnTo>
                    <a:pt x="550" y="351"/>
                  </a:lnTo>
                  <a:lnTo>
                    <a:pt x="547" y="359"/>
                  </a:lnTo>
                  <a:lnTo>
                    <a:pt x="527" y="359"/>
                  </a:lnTo>
                  <a:lnTo>
                    <a:pt x="522" y="364"/>
                  </a:lnTo>
                  <a:lnTo>
                    <a:pt x="505" y="358"/>
                  </a:lnTo>
                  <a:lnTo>
                    <a:pt x="495" y="364"/>
                  </a:lnTo>
                  <a:lnTo>
                    <a:pt x="437" y="336"/>
                  </a:lnTo>
                  <a:lnTo>
                    <a:pt x="421" y="346"/>
                  </a:lnTo>
                  <a:lnTo>
                    <a:pt x="409" y="336"/>
                  </a:lnTo>
                  <a:lnTo>
                    <a:pt x="409" y="329"/>
                  </a:lnTo>
                  <a:lnTo>
                    <a:pt x="399" y="334"/>
                  </a:lnTo>
                  <a:lnTo>
                    <a:pt x="399" y="325"/>
                  </a:lnTo>
                  <a:lnTo>
                    <a:pt x="393" y="328"/>
                  </a:lnTo>
                  <a:lnTo>
                    <a:pt x="384" y="308"/>
                  </a:lnTo>
                  <a:lnTo>
                    <a:pt x="376" y="301"/>
                  </a:lnTo>
                  <a:lnTo>
                    <a:pt x="369" y="305"/>
                  </a:lnTo>
                  <a:lnTo>
                    <a:pt x="368" y="298"/>
                  </a:lnTo>
                  <a:lnTo>
                    <a:pt x="351" y="308"/>
                  </a:lnTo>
                  <a:lnTo>
                    <a:pt x="346" y="305"/>
                  </a:lnTo>
                  <a:lnTo>
                    <a:pt x="345" y="311"/>
                  </a:lnTo>
                  <a:lnTo>
                    <a:pt x="338" y="306"/>
                  </a:lnTo>
                  <a:lnTo>
                    <a:pt x="331" y="311"/>
                  </a:lnTo>
                  <a:lnTo>
                    <a:pt x="333" y="303"/>
                  </a:lnTo>
                  <a:lnTo>
                    <a:pt x="323" y="300"/>
                  </a:lnTo>
                  <a:lnTo>
                    <a:pt x="316" y="306"/>
                  </a:lnTo>
                  <a:lnTo>
                    <a:pt x="307" y="303"/>
                  </a:lnTo>
                  <a:lnTo>
                    <a:pt x="302" y="288"/>
                  </a:lnTo>
                  <a:lnTo>
                    <a:pt x="292" y="285"/>
                  </a:lnTo>
                  <a:lnTo>
                    <a:pt x="290" y="276"/>
                  </a:lnTo>
                  <a:lnTo>
                    <a:pt x="283" y="278"/>
                  </a:lnTo>
                  <a:lnTo>
                    <a:pt x="287" y="268"/>
                  </a:lnTo>
                  <a:lnTo>
                    <a:pt x="273" y="265"/>
                  </a:lnTo>
                  <a:lnTo>
                    <a:pt x="272" y="255"/>
                  </a:lnTo>
                  <a:lnTo>
                    <a:pt x="265" y="248"/>
                  </a:lnTo>
                  <a:lnTo>
                    <a:pt x="258" y="253"/>
                  </a:lnTo>
                  <a:lnTo>
                    <a:pt x="257" y="248"/>
                  </a:lnTo>
                  <a:lnTo>
                    <a:pt x="250" y="247"/>
                  </a:lnTo>
                  <a:lnTo>
                    <a:pt x="250" y="238"/>
                  </a:lnTo>
                  <a:lnTo>
                    <a:pt x="242" y="243"/>
                  </a:lnTo>
                  <a:lnTo>
                    <a:pt x="237" y="228"/>
                  </a:lnTo>
                  <a:lnTo>
                    <a:pt x="230" y="233"/>
                  </a:lnTo>
                  <a:lnTo>
                    <a:pt x="224" y="220"/>
                  </a:lnTo>
                  <a:lnTo>
                    <a:pt x="215" y="215"/>
                  </a:lnTo>
                  <a:lnTo>
                    <a:pt x="209" y="218"/>
                  </a:lnTo>
                  <a:lnTo>
                    <a:pt x="209" y="209"/>
                  </a:lnTo>
                  <a:lnTo>
                    <a:pt x="199" y="202"/>
                  </a:lnTo>
                  <a:lnTo>
                    <a:pt x="202" y="197"/>
                  </a:lnTo>
                  <a:lnTo>
                    <a:pt x="196" y="197"/>
                  </a:lnTo>
                  <a:lnTo>
                    <a:pt x="189" y="209"/>
                  </a:lnTo>
                  <a:lnTo>
                    <a:pt x="174" y="199"/>
                  </a:lnTo>
                  <a:lnTo>
                    <a:pt x="161" y="202"/>
                  </a:lnTo>
                  <a:lnTo>
                    <a:pt x="156" y="195"/>
                  </a:lnTo>
                  <a:lnTo>
                    <a:pt x="141" y="195"/>
                  </a:lnTo>
                  <a:lnTo>
                    <a:pt x="121" y="209"/>
                  </a:lnTo>
                  <a:lnTo>
                    <a:pt x="114" y="205"/>
                  </a:lnTo>
                  <a:lnTo>
                    <a:pt x="108" y="214"/>
                  </a:lnTo>
                  <a:lnTo>
                    <a:pt x="103" y="209"/>
                  </a:lnTo>
                  <a:lnTo>
                    <a:pt x="103" y="200"/>
                  </a:lnTo>
                  <a:lnTo>
                    <a:pt x="96" y="207"/>
                  </a:lnTo>
                  <a:lnTo>
                    <a:pt x="91" y="202"/>
                  </a:lnTo>
                  <a:lnTo>
                    <a:pt x="91" y="214"/>
                  </a:lnTo>
                  <a:lnTo>
                    <a:pt x="83" y="215"/>
                  </a:lnTo>
                  <a:lnTo>
                    <a:pt x="81" y="228"/>
                  </a:lnTo>
                  <a:lnTo>
                    <a:pt x="68" y="240"/>
                  </a:lnTo>
                  <a:lnTo>
                    <a:pt x="61" y="255"/>
                  </a:lnTo>
                  <a:lnTo>
                    <a:pt x="65" y="260"/>
                  </a:lnTo>
                  <a:lnTo>
                    <a:pt x="51" y="262"/>
                  </a:lnTo>
                  <a:lnTo>
                    <a:pt x="53" y="275"/>
                  </a:lnTo>
                  <a:lnTo>
                    <a:pt x="45" y="290"/>
                  </a:lnTo>
                  <a:lnTo>
                    <a:pt x="53" y="300"/>
                  </a:lnTo>
                  <a:lnTo>
                    <a:pt x="41" y="305"/>
                  </a:lnTo>
                  <a:lnTo>
                    <a:pt x="48" y="313"/>
                  </a:lnTo>
                  <a:lnTo>
                    <a:pt x="46" y="323"/>
                  </a:lnTo>
                  <a:lnTo>
                    <a:pt x="41" y="333"/>
                  </a:lnTo>
                  <a:lnTo>
                    <a:pt x="33" y="336"/>
                  </a:lnTo>
                  <a:lnTo>
                    <a:pt x="32" y="353"/>
                  </a:lnTo>
                  <a:lnTo>
                    <a:pt x="25" y="354"/>
                  </a:lnTo>
                  <a:lnTo>
                    <a:pt x="37" y="364"/>
                  </a:lnTo>
                  <a:lnTo>
                    <a:pt x="20" y="384"/>
                  </a:lnTo>
                  <a:lnTo>
                    <a:pt x="28" y="392"/>
                  </a:lnTo>
                  <a:lnTo>
                    <a:pt x="22" y="402"/>
                  </a:lnTo>
                  <a:lnTo>
                    <a:pt x="23" y="422"/>
                  </a:lnTo>
                  <a:lnTo>
                    <a:pt x="8" y="422"/>
                  </a:lnTo>
                  <a:lnTo>
                    <a:pt x="10" y="440"/>
                  </a:lnTo>
                  <a:lnTo>
                    <a:pt x="0" y="447"/>
                  </a:lnTo>
                  <a:lnTo>
                    <a:pt x="0" y="455"/>
                  </a:lnTo>
                  <a:lnTo>
                    <a:pt x="17" y="454"/>
                  </a:lnTo>
                  <a:lnTo>
                    <a:pt x="18" y="543"/>
                  </a:lnTo>
                  <a:lnTo>
                    <a:pt x="41" y="556"/>
                  </a:lnTo>
                  <a:lnTo>
                    <a:pt x="53" y="533"/>
                  </a:lnTo>
                  <a:lnTo>
                    <a:pt x="66" y="462"/>
                  </a:lnTo>
                  <a:lnTo>
                    <a:pt x="85" y="464"/>
                  </a:lnTo>
                  <a:lnTo>
                    <a:pt x="86" y="445"/>
                  </a:lnTo>
                  <a:lnTo>
                    <a:pt x="104" y="449"/>
                  </a:lnTo>
                  <a:lnTo>
                    <a:pt x="109" y="412"/>
                  </a:lnTo>
                  <a:lnTo>
                    <a:pt x="182" y="419"/>
                  </a:lnTo>
                  <a:lnTo>
                    <a:pt x="174" y="445"/>
                  </a:lnTo>
                  <a:lnTo>
                    <a:pt x="144" y="434"/>
                  </a:lnTo>
                  <a:lnTo>
                    <a:pt x="141" y="454"/>
                  </a:lnTo>
                  <a:lnTo>
                    <a:pt x="149" y="452"/>
                  </a:lnTo>
                  <a:lnTo>
                    <a:pt x="164" y="460"/>
                  </a:lnTo>
                  <a:lnTo>
                    <a:pt x="143" y="500"/>
                  </a:lnTo>
                  <a:lnTo>
                    <a:pt x="157" y="522"/>
                  </a:lnTo>
                  <a:lnTo>
                    <a:pt x="152" y="566"/>
                  </a:lnTo>
                  <a:lnTo>
                    <a:pt x="201" y="581"/>
                  </a:lnTo>
                  <a:lnTo>
                    <a:pt x="230" y="608"/>
                  </a:lnTo>
                  <a:lnTo>
                    <a:pt x="207" y="644"/>
                  </a:lnTo>
                  <a:lnTo>
                    <a:pt x="295" y="691"/>
                  </a:lnTo>
                  <a:lnTo>
                    <a:pt x="298" y="681"/>
                  </a:lnTo>
                  <a:lnTo>
                    <a:pt x="310" y="681"/>
                  </a:lnTo>
                  <a:lnTo>
                    <a:pt x="323" y="692"/>
                  </a:lnTo>
                  <a:lnTo>
                    <a:pt x="340" y="742"/>
                  </a:lnTo>
                  <a:lnTo>
                    <a:pt x="325" y="750"/>
                  </a:lnTo>
                  <a:lnTo>
                    <a:pt x="305" y="803"/>
                  </a:lnTo>
                  <a:lnTo>
                    <a:pt x="351" y="835"/>
                  </a:lnTo>
                  <a:lnTo>
                    <a:pt x="343" y="868"/>
                  </a:lnTo>
                  <a:lnTo>
                    <a:pt x="343" y="911"/>
                  </a:lnTo>
                  <a:lnTo>
                    <a:pt x="360" y="918"/>
                  </a:lnTo>
                  <a:lnTo>
                    <a:pt x="353" y="942"/>
                  </a:lnTo>
                  <a:lnTo>
                    <a:pt x="356" y="952"/>
                  </a:lnTo>
                  <a:lnTo>
                    <a:pt x="427" y="936"/>
                  </a:lnTo>
                  <a:lnTo>
                    <a:pt x="437" y="942"/>
                  </a:lnTo>
                  <a:lnTo>
                    <a:pt x="429" y="961"/>
                  </a:lnTo>
                  <a:lnTo>
                    <a:pt x="439" y="967"/>
                  </a:lnTo>
                  <a:lnTo>
                    <a:pt x="434" y="984"/>
                  </a:lnTo>
                  <a:lnTo>
                    <a:pt x="418" y="1005"/>
                  </a:lnTo>
                  <a:lnTo>
                    <a:pt x="424" y="1015"/>
                  </a:lnTo>
                  <a:lnTo>
                    <a:pt x="429" y="1010"/>
                  </a:lnTo>
                  <a:lnTo>
                    <a:pt x="442" y="1027"/>
                  </a:lnTo>
                  <a:lnTo>
                    <a:pt x="437" y="1043"/>
                  </a:lnTo>
                  <a:lnTo>
                    <a:pt x="459" y="1062"/>
                  </a:lnTo>
                  <a:lnTo>
                    <a:pt x="466" y="1055"/>
                  </a:lnTo>
                  <a:lnTo>
                    <a:pt x="466" y="1045"/>
                  </a:lnTo>
                  <a:lnTo>
                    <a:pt x="477" y="1042"/>
                  </a:lnTo>
                  <a:lnTo>
                    <a:pt x="482" y="1034"/>
                  </a:lnTo>
                  <a:lnTo>
                    <a:pt x="482" y="1014"/>
                  </a:lnTo>
                  <a:lnTo>
                    <a:pt x="477" y="1002"/>
                  </a:lnTo>
                  <a:lnTo>
                    <a:pt x="482" y="1004"/>
                  </a:lnTo>
                  <a:lnTo>
                    <a:pt x="489" y="989"/>
                  </a:lnTo>
                  <a:lnTo>
                    <a:pt x="499" y="987"/>
                  </a:lnTo>
                  <a:lnTo>
                    <a:pt x="499" y="980"/>
                  </a:lnTo>
                  <a:lnTo>
                    <a:pt x="489" y="969"/>
                  </a:lnTo>
                  <a:lnTo>
                    <a:pt x="497" y="952"/>
                  </a:lnTo>
                  <a:lnTo>
                    <a:pt x="492" y="936"/>
                  </a:lnTo>
                  <a:lnTo>
                    <a:pt x="497" y="924"/>
                  </a:lnTo>
                  <a:lnTo>
                    <a:pt x="514" y="921"/>
                  </a:lnTo>
                  <a:lnTo>
                    <a:pt x="514" y="913"/>
                  </a:lnTo>
                  <a:lnTo>
                    <a:pt x="520" y="911"/>
                  </a:lnTo>
                  <a:lnTo>
                    <a:pt x="524" y="941"/>
                  </a:lnTo>
                  <a:lnTo>
                    <a:pt x="572" y="936"/>
                  </a:lnTo>
                  <a:lnTo>
                    <a:pt x="580" y="939"/>
                  </a:lnTo>
                  <a:lnTo>
                    <a:pt x="583" y="941"/>
                  </a:lnTo>
                  <a:lnTo>
                    <a:pt x="535" y="1007"/>
                  </a:lnTo>
                  <a:lnTo>
                    <a:pt x="538" y="1005"/>
                  </a:lnTo>
                  <a:lnTo>
                    <a:pt x="537" y="1010"/>
                  </a:lnTo>
                  <a:lnTo>
                    <a:pt x="530" y="1012"/>
                  </a:lnTo>
                  <a:lnTo>
                    <a:pt x="560" y="1068"/>
                  </a:lnTo>
                  <a:lnTo>
                    <a:pt x="565" y="1058"/>
                  </a:lnTo>
                  <a:lnTo>
                    <a:pt x="590" y="1053"/>
                  </a:lnTo>
                  <a:lnTo>
                    <a:pt x="598" y="1037"/>
                  </a:lnTo>
                  <a:lnTo>
                    <a:pt x="593" y="1029"/>
                  </a:lnTo>
                  <a:lnTo>
                    <a:pt x="603" y="1019"/>
                  </a:lnTo>
                  <a:lnTo>
                    <a:pt x="603" y="1010"/>
                  </a:lnTo>
                  <a:lnTo>
                    <a:pt x="610" y="1010"/>
                  </a:lnTo>
                  <a:lnTo>
                    <a:pt x="620" y="999"/>
                  </a:lnTo>
                  <a:lnTo>
                    <a:pt x="633" y="992"/>
                  </a:lnTo>
                  <a:lnTo>
                    <a:pt x="630" y="982"/>
                  </a:lnTo>
                  <a:lnTo>
                    <a:pt x="638" y="971"/>
                  </a:lnTo>
                  <a:lnTo>
                    <a:pt x="653" y="969"/>
                  </a:lnTo>
                  <a:lnTo>
                    <a:pt x="666" y="949"/>
                  </a:lnTo>
                  <a:lnTo>
                    <a:pt x="684" y="944"/>
                  </a:lnTo>
                  <a:lnTo>
                    <a:pt x="688" y="939"/>
                  </a:lnTo>
                  <a:lnTo>
                    <a:pt x="706" y="937"/>
                  </a:lnTo>
                  <a:lnTo>
                    <a:pt x="714" y="927"/>
                  </a:lnTo>
                  <a:lnTo>
                    <a:pt x="732" y="939"/>
                  </a:lnTo>
                  <a:lnTo>
                    <a:pt x="736" y="919"/>
                  </a:lnTo>
                  <a:lnTo>
                    <a:pt x="770" y="899"/>
                  </a:lnTo>
                  <a:lnTo>
                    <a:pt x="779" y="918"/>
                  </a:lnTo>
                  <a:lnTo>
                    <a:pt x="787" y="918"/>
                  </a:lnTo>
                  <a:lnTo>
                    <a:pt x="795" y="911"/>
                  </a:lnTo>
                  <a:lnTo>
                    <a:pt x="800" y="921"/>
                  </a:lnTo>
                  <a:lnTo>
                    <a:pt x="809" y="919"/>
                  </a:lnTo>
                  <a:lnTo>
                    <a:pt x="818" y="952"/>
                  </a:lnTo>
                  <a:lnTo>
                    <a:pt x="835" y="937"/>
                  </a:lnTo>
                  <a:lnTo>
                    <a:pt x="827" y="931"/>
                  </a:lnTo>
                  <a:lnTo>
                    <a:pt x="833" y="924"/>
                  </a:lnTo>
                  <a:lnTo>
                    <a:pt x="833" y="909"/>
                  </a:lnTo>
                  <a:lnTo>
                    <a:pt x="840" y="908"/>
                  </a:lnTo>
                  <a:lnTo>
                    <a:pt x="845" y="898"/>
                  </a:lnTo>
                  <a:lnTo>
                    <a:pt x="850" y="899"/>
                  </a:lnTo>
                  <a:lnTo>
                    <a:pt x="853" y="891"/>
                  </a:lnTo>
                  <a:lnTo>
                    <a:pt x="868" y="883"/>
                  </a:lnTo>
                  <a:lnTo>
                    <a:pt x="867" y="871"/>
                  </a:lnTo>
                  <a:lnTo>
                    <a:pt x="871" y="858"/>
                  </a:lnTo>
                  <a:lnTo>
                    <a:pt x="885" y="853"/>
                  </a:lnTo>
                  <a:lnTo>
                    <a:pt x="891" y="858"/>
                  </a:lnTo>
                  <a:lnTo>
                    <a:pt x="896" y="843"/>
                  </a:lnTo>
                  <a:lnTo>
                    <a:pt x="915" y="850"/>
                  </a:lnTo>
                  <a:lnTo>
                    <a:pt x="921" y="845"/>
                  </a:lnTo>
                  <a:lnTo>
                    <a:pt x="936" y="846"/>
                  </a:lnTo>
                  <a:lnTo>
                    <a:pt x="921" y="833"/>
                  </a:lnTo>
                  <a:lnTo>
                    <a:pt x="928" y="820"/>
                  </a:lnTo>
                  <a:lnTo>
                    <a:pt x="931" y="823"/>
                  </a:lnTo>
                  <a:lnTo>
                    <a:pt x="933" y="808"/>
                  </a:lnTo>
                  <a:lnTo>
                    <a:pt x="918" y="790"/>
                  </a:lnTo>
                  <a:lnTo>
                    <a:pt x="916" y="772"/>
                  </a:lnTo>
                  <a:lnTo>
                    <a:pt x="928" y="772"/>
                  </a:lnTo>
                  <a:lnTo>
                    <a:pt x="941" y="754"/>
                  </a:lnTo>
                  <a:lnTo>
                    <a:pt x="954" y="759"/>
                  </a:lnTo>
                  <a:lnTo>
                    <a:pt x="953" y="742"/>
                  </a:lnTo>
                  <a:lnTo>
                    <a:pt x="963" y="725"/>
                  </a:lnTo>
                  <a:lnTo>
                    <a:pt x="974" y="724"/>
                  </a:lnTo>
                  <a:lnTo>
                    <a:pt x="979" y="730"/>
                  </a:lnTo>
                  <a:lnTo>
                    <a:pt x="986" y="717"/>
                  </a:lnTo>
                  <a:lnTo>
                    <a:pt x="1007" y="704"/>
                  </a:lnTo>
                  <a:lnTo>
                    <a:pt x="1009" y="710"/>
                  </a:lnTo>
                  <a:lnTo>
                    <a:pt x="1014" y="709"/>
                  </a:lnTo>
                  <a:lnTo>
                    <a:pt x="1021" y="701"/>
                  </a:lnTo>
                  <a:lnTo>
                    <a:pt x="1034" y="709"/>
                  </a:lnTo>
                  <a:lnTo>
                    <a:pt x="1040" y="686"/>
                  </a:lnTo>
                  <a:lnTo>
                    <a:pt x="1044" y="694"/>
                  </a:lnTo>
                  <a:lnTo>
                    <a:pt x="1060" y="706"/>
                  </a:lnTo>
                  <a:lnTo>
                    <a:pt x="1082" y="702"/>
                  </a:lnTo>
                  <a:lnTo>
                    <a:pt x="1089" y="707"/>
                  </a:lnTo>
                  <a:lnTo>
                    <a:pt x="1097" y="702"/>
                  </a:lnTo>
                  <a:lnTo>
                    <a:pt x="1097" y="715"/>
                  </a:lnTo>
                  <a:lnTo>
                    <a:pt x="1103" y="719"/>
                  </a:lnTo>
                  <a:lnTo>
                    <a:pt x="1128" y="681"/>
                  </a:lnTo>
                  <a:lnTo>
                    <a:pt x="1135" y="681"/>
                  </a:lnTo>
                  <a:lnTo>
                    <a:pt x="1143" y="696"/>
                  </a:lnTo>
                  <a:lnTo>
                    <a:pt x="1155" y="702"/>
                  </a:lnTo>
                  <a:lnTo>
                    <a:pt x="1178" y="676"/>
                  </a:lnTo>
                  <a:lnTo>
                    <a:pt x="1176" y="659"/>
                  </a:lnTo>
                  <a:lnTo>
                    <a:pt x="1193" y="657"/>
                  </a:lnTo>
                  <a:lnTo>
                    <a:pt x="1191" y="648"/>
                  </a:lnTo>
                  <a:lnTo>
                    <a:pt x="1196" y="644"/>
                  </a:lnTo>
                  <a:lnTo>
                    <a:pt x="1200" y="631"/>
                  </a:lnTo>
                  <a:lnTo>
                    <a:pt x="1193" y="638"/>
                  </a:lnTo>
                  <a:lnTo>
                    <a:pt x="1191" y="616"/>
                  </a:lnTo>
                  <a:lnTo>
                    <a:pt x="1163" y="611"/>
                  </a:lnTo>
                  <a:lnTo>
                    <a:pt x="1156" y="618"/>
                  </a:lnTo>
                  <a:lnTo>
                    <a:pt x="1145" y="604"/>
                  </a:lnTo>
                  <a:lnTo>
                    <a:pt x="1142" y="595"/>
                  </a:lnTo>
                  <a:lnTo>
                    <a:pt x="1137" y="593"/>
                  </a:lnTo>
                  <a:lnTo>
                    <a:pt x="1137" y="606"/>
                  </a:lnTo>
                  <a:lnTo>
                    <a:pt x="1112" y="613"/>
                  </a:lnTo>
                  <a:lnTo>
                    <a:pt x="1108" y="593"/>
                  </a:lnTo>
                  <a:lnTo>
                    <a:pt x="1098" y="595"/>
                  </a:lnTo>
                  <a:lnTo>
                    <a:pt x="1092" y="578"/>
                  </a:lnTo>
                  <a:lnTo>
                    <a:pt x="1110" y="573"/>
                  </a:lnTo>
                  <a:lnTo>
                    <a:pt x="1108" y="555"/>
                  </a:lnTo>
                  <a:lnTo>
                    <a:pt x="1100" y="533"/>
                  </a:lnTo>
                  <a:lnTo>
                    <a:pt x="1133" y="503"/>
                  </a:lnTo>
                  <a:lnTo>
                    <a:pt x="1125" y="462"/>
                  </a:lnTo>
                  <a:lnTo>
                    <a:pt x="1140" y="465"/>
                  </a:lnTo>
                  <a:lnTo>
                    <a:pt x="1142" y="454"/>
                  </a:lnTo>
                  <a:lnTo>
                    <a:pt x="1155" y="454"/>
                  </a:lnTo>
                  <a:lnTo>
                    <a:pt x="1165" y="412"/>
                  </a:lnTo>
                  <a:lnTo>
                    <a:pt x="1165" y="378"/>
                  </a:lnTo>
                  <a:lnTo>
                    <a:pt x="1186" y="373"/>
                  </a:lnTo>
                  <a:lnTo>
                    <a:pt x="1209" y="354"/>
                  </a:lnTo>
                  <a:lnTo>
                    <a:pt x="1209" y="369"/>
                  </a:lnTo>
                  <a:lnTo>
                    <a:pt x="1214" y="369"/>
                  </a:lnTo>
                  <a:lnTo>
                    <a:pt x="1219" y="379"/>
                  </a:lnTo>
                  <a:lnTo>
                    <a:pt x="1233" y="371"/>
                  </a:lnTo>
                  <a:lnTo>
                    <a:pt x="1234" y="386"/>
                  </a:lnTo>
                  <a:lnTo>
                    <a:pt x="1254" y="374"/>
                  </a:lnTo>
                  <a:lnTo>
                    <a:pt x="1261" y="363"/>
                  </a:lnTo>
                  <a:lnTo>
                    <a:pt x="1269" y="363"/>
                  </a:lnTo>
                  <a:lnTo>
                    <a:pt x="1267" y="376"/>
                  </a:lnTo>
                  <a:lnTo>
                    <a:pt x="1271" y="369"/>
                  </a:lnTo>
                  <a:lnTo>
                    <a:pt x="1281" y="368"/>
                  </a:lnTo>
                  <a:lnTo>
                    <a:pt x="1277" y="364"/>
                  </a:lnTo>
                  <a:lnTo>
                    <a:pt x="1286" y="361"/>
                  </a:lnTo>
                  <a:lnTo>
                    <a:pt x="1287" y="356"/>
                  </a:lnTo>
                  <a:lnTo>
                    <a:pt x="1282" y="344"/>
                  </a:lnTo>
                  <a:lnTo>
                    <a:pt x="1291" y="341"/>
                  </a:lnTo>
                  <a:lnTo>
                    <a:pt x="1282" y="325"/>
                  </a:lnTo>
                  <a:lnTo>
                    <a:pt x="1286" y="308"/>
                  </a:lnTo>
                  <a:lnTo>
                    <a:pt x="1291" y="305"/>
                  </a:lnTo>
                  <a:lnTo>
                    <a:pt x="1286" y="293"/>
                  </a:lnTo>
                  <a:lnTo>
                    <a:pt x="1291" y="278"/>
                  </a:lnTo>
                  <a:lnTo>
                    <a:pt x="1307" y="283"/>
                  </a:lnTo>
                  <a:lnTo>
                    <a:pt x="1307" y="275"/>
                  </a:lnTo>
                  <a:lnTo>
                    <a:pt x="1294" y="270"/>
                  </a:lnTo>
                  <a:lnTo>
                    <a:pt x="1297" y="260"/>
                  </a:lnTo>
                  <a:lnTo>
                    <a:pt x="1304" y="255"/>
                  </a:lnTo>
                  <a:lnTo>
                    <a:pt x="1294" y="242"/>
                  </a:lnTo>
                  <a:lnTo>
                    <a:pt x="1287" y="245"/>
                  </a:lnTo>
                  <a:lnTo>
                    <a:pt x="1282" y="235"/>
                  </a:lnTo>
                  <a:lnTo>
                    <a:pt x="1289" y="222"/>
                  </a:lnTo>
                  <a:lnTo>
                    <a:pt x="1296" y="222"/>
                  </a:lnTo>
                  <a:lnTo>
                    <a:pt x="1306" y="235"/>
                  </a:lnTo>
                  <a:lnTo>
                    <a:pt x="1322" y="223"/>
                  </a:lnTo>
                  <a:lnTo>
                    <a:pt x="1322" y="227"/>
                  </a:lnTo>
                  <a:lnTo>
                    <a:pt x="1339" y="223"/>
                  </a:lnTo>
                  <a:lnTo>
                    <a:pt x="1339" y="212"/>
                  </a:lnTo>
                  <a:lnTo>
                    <a:pt x="1344" y="210"/>
                  </a:lnTo>
                  <a:lnTo>
                    <a:pt x="1350" y="220"/>
                  </a:lnTo>
                  <a:lnTo>
                    <a:pt x="1367" y="215"/>
                  </a:lnTo>
                  <a:lnTo>
                    <a:pt x="1367" y="207"/>
                  </a:lnTo>
                  <a:close/>
                </a:path>
              </a:pathLst>
            </a:custGeom>
            <a:grpFill/>
            <a:ln w="127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6" name="Freeform 34">
              <a:extLst>
                <a:ext uri="{FF2B5EF4-FFF2-40B4-BE49-F238E27FC236}">
                  <a16:creationId xmlns:a16="http://schemas.microsoft.com/office/drawing/2014/main" id="{14DE6DEB-E6BB-FA66-66D9-44F417E22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0263" y="1916592"/>
              <a:ext cx="744538" cy="882650"/>
            </a:xfrm>
            <a:custGeom>
              <a:avLst/>
              <a:gdLst/>
              <a:ahLst/>
              <a:cxnLst>
                <a:cxn ang="0">
                  <a:pos x="101" y="492"/>
                </a:cxn>
                <a:cxn ang="0">
                  <a:pos x="64" y="472"/>
                </a:cxn>
                <a:cxn ang="0">
                  <a:pos x="45" y="447"/>
                </a:cxn>
                <a:cxn ang="0">
                  <a:pos x="16" y="447"/>
                </a:cxn>
                <a:cxn ang="0">
                  <a:pos x="18" y="427"/>
                </a:cxn>
                <a:cxn ang="0">
                  <a:pos x="41" y="357"/>
                </a:cxn>
                <a:cxn ang="0">
                  <a:pos x="50" y="308"/>
                </a:cxn>
                <a:cxn ang="0">
                  <a:pos x="73" y="232"/>
                </a:cxn>
                <a:cxn ang="0">
                  <a:pos x="117" y="223"/>
                </a:cxn>
                <a:cxn ang="0">
                  <a:pos x="141" y="225"/>
                </a:cxn>
                <a:cxn ang="0">
                  <a:pos x="169" y="217"/>
                </a:cxn>
                <a:cxn ang="0">
                  <a:pos x="179" y="223"/>
                </a:cxn>
                <a:cxn ang="0">
                  <a:pos x="194" y="215"/>
                </a:cxn>
                <a:cxn ang="0">
                  <a:pos x="199" y="195"/>
                </a:cxn>
                <a:cxn ang="0">
                  <a:pos x="199" y="159"/>
                </a:cxn>
                <a:cxn ang="0">
                  <a:pos x="215" y="137"/>
                </a:cxn>
                <a:cxn ang="0">
                  <a:pos x="205" y="114"/>
                </a:cxn>
                <a:cxn ang="0">
                  <a:pos x="195" y="99"/>
                </a:cxn>
                <a:cxn ang="0">
                  <a:pos x="204" y="76"/>
                </a:cxn>
                <a:cxn ang="0">
                  <a:pos x="230" y="81"/>
                </a:cxn>
                <a:cxn ang="0">
                  <a:pos x="252" y="64"/>
                </a:cxn>
                <a:cxn ang="0">
                  <a:pos x="275" y="61"/>
                </a:cxn>
                <a:cxn ang="0">
                  <a:pos x="325" y="59"/>
                </a:cxn>
                <a:cxn ang="0">
                  <a:pos x="356" y="51"/>
                </a:cxn>
                <a:cxn ang="0">
                  <a:pos x="353" y="11"/>
                </a:cxn>
                <a:cxn ang="0">
                  <a:pos x="392" y="36"/>
                </a:cxn>
                <a:cxn ang="0">
                  <a:pos x="383" y="54"/>
                </a:cxn>
                <a:cxn ang="0">
                  <a:pos x="353" y="91"/>
                </a:cxn>
                <a:cxn ang="0">
                  <a:pos x="366" y="169"/>
                </a:cxn>
                <a:cxn ang="0">
                  <a:pos x="387" y="164"/>
                </a:cxn>
                <a:cxn ang="0">
                  <a:pos x="399" y="167"/>
                </a:cxn>
                <a:cxn ang="0">
                  <a:pos x="406" y="165"/>
                </a:cxn>
                <a:cxn ang="0">
                  <a:pos x="407" y="139"/>
                </a:cxn>
                <a:cxn ang="0">
                  <a:pos x="409" y="119"/>
                </a:cxn>
                <a:cxn ang="0">
                  <a:pos x="422" y="125"/>
                </a:cxn>
                <a:cxn ang="0">
                  <a:pos x="442" y="130"/>
                </a:cxn>
                <a:cxn ang="0">
                  <a:pos x="459" y="127"/>
                </a:cxn>
                <a:cxn ang="0">
                  <a:pos x="452" y="137"/>
                </a:cxn>
                <a:cxn ang="0">
                  <a:pos x="460" y="162"/>
                </a:cxn>
                <a:cxn ang="0">
                  <a:pos x="440" y="193"/>
                </a:cxn>
                <a:cxn ang="0">
                  <a:pos x="417" y="232"/>
                </a:cxn>
                <a:cxn ang="0">
                  <a:pos x="391" y="276"/>
                </a:cxn>
                <a:cxn ang="0">
                  <a:pos x="356" y="263"/>
                </a:cxn>
                <a:cxn ang="0">
                  <a:pos x="333" y="286"/>
                </a:cxn>
                <a:cxn ang="0">
                  <a:pos x="321" y="311"/>
                </a:cxn>
                <a:cxn ang="0">
                  <a:pos x="353" y="347"/>
                </a:cxn>
                <a:cxn ang="0">
                  <a:pos x="397" y="366"/>
                </a:cxn>
                <a:cxn ang="0">
                  <a:pos x="387" y="430"/>
                </a:cxn>
                <a:cxn ang="0">
                  <a:pos x="344" y="437"/>
                </a:cxn>
                <a:cxn ang="0">
                  <a:pos x="331" y="453"/>
                </a:cxn>
                <a:cxn ang="0">
                  <a:pos x="300" y="473"/>
                </a:cxn>
                <a:cxn ang="0">
                  <a:pos x="280" y="515"/>
                </a:cxn>
                <a:cxn ang="0">
                  <a:pos x="272" y="538"/>
                </a:cxn>
                <a:cxn ang="0">
                  <a:pos x="250" y="546"/>
                </a:cxn>
                <a:cxn ang="0">
                  <a:pos x="245" y="545"/>
                </a:cxn>
                <a:cxn ang="0">
                  <a:pos x="207" y="515"/>
                </a:cxn>
                <a:cxn ang="0">
                  <a:pos x="204" y="485"/>
                </a:cxn>
                <a:cxn ang="0">
                  <a:pos x="185" y="488"/>
                </a:cxn>
                <a:cxn ang="0">
                  <a:pos x="151" y="502"/>
                </a:cxn>
                <a:cxn ang="0">
                  <a:pos x="114" y="508"/>
                </a:cxn>
              </a:cxnLst>
              <a:rect l="0" t="0" r="r" b="b"/>
              <a:pathLst>
                <a:path w="469" h="556">
                  <a:moveTo>
                    <a:pt x="104" y="498"/>
                  </a:moveTo>
                  <a:lnTo>
                    <a:pt x="108" y="485"/>
                  </a:lnTo>
                  <a:lnTo>
                    <a:pt x="101" y="492"/>
                  </a:lnTo>
                  <a:lnTo>
                    <a:pt x="99" y="470"/>
                  </a:lnTo>
                  <a:lnTo>
                    <a:pt x="71" y="465"/>
                  </a:lnTo>
                  <a:lnTo>
                    <a:pt x="64" y="472"/>
                  </a:lnTo>
                  <a:lnTo>
                    <a:pt x="53" y="458"/>
                  </a:lnTo>
                  <a:lnTo>
                    <a:pt x="50" y="449"/>
                  </a:lnTo>
                  <a:lnTo>
                    <a:pt x="45" y="447"/>
                  </a:lnTo>
                  <a:lnTo>
                    <a:pt x="45" y="460"/>
                  </a:lnTo>
                  <a:lnTo>
                    <a:pt x="20" y="467"/>
                  </a:lnTo>
                  <a:lnTo>
                    <a:pt x="16" y="447"/>
                  </a:lnTo>
                  <a:lnTo>
                    <a:pt x="6" y="449"/>
                  </a:lnTo>
                  <a:lnTo>
                    <a:pt x="0" y="432"/>
                  </a:lnTo>
                  <a:lnTo>
                    <a:pt x="18" y="427"/>
                  </a:lnTo>
                  <a:lnTo>
                    <a:pt x="16" y="409"/>
                  </a:lnTo>
                  <a:lnTo>
                    <a:pt x="8" y="387"/>
                  </a:lnTo>
                  <a:lnTo>
                    <a:pt x="41" y="357"/>
                  </a:lnTo>
                  <a:lnTo>
                    <a:pt x="33" y="316"/>
                  </a:lnTo>
                  <a:lnTo>
                    <a:pt x="48" y="319"/>
                  </a:lnTo>
                  <a:lnTo>
                    <a:pt x="50" y="308"/>
                  </a:lnTo>
                  <a:lnTo>
                    <a:pt x="63" y="308"/>
                  </a:lnTo>
                  <a:lnTo>
                    <a:pt x="73" y="266"/>
                  </a:lnTo>
                  <a:lnTo>
                    <a:pt x="73" y="232"/>
                  </a:lnTo>
                  <a:lnTo>
                    <a:pt x="94" y="227"/>
                  </a:lnTo>
                  <a:lnTo>
                    <a:pt x="117" y="208"/>
                  </a:lnTo>
                  <a:lnTo>
                    <a:pt x="117" y="223"/>
                  </a:lnTo>
                  <a:lnTo>
                    <a:pt x="122" y="223"/>
                  </a:lnTo>
                  <a:lnTo>
                    <a:pt x="127" y="233"/>
                  </a:lnTo>
                  <a:lnTo>
                    <a:pt x="141" y="225"/>
                  </a:lnTo>
                  <a:lnTo>
                    <a:pt x="142" y="240"/>
                  </a:lnTo>
                  <a:lnTo>
                    <a:pt x="162" y="228"/>
                  </a:lnTo>
                  <a:lnTo>
                    <a:pt x="169" y="217"/>
                  </a:lnTo>
                  <a:lnTo>
                    <a:pt x="177" y="217"/>
                  </a:lnTo>
                  <a:lnTo>
                    <a:pt x="175" y="230"/>
                  </a:lnTo>
                  <a:lnTo>
                    <a:pt x="179" y="223"/>
                  </a:lnTo>
                  <a:lnTo>
                    <a:pt x="189" y="222"/>
                  </a:lnTo>
                  <a:lnTo>
                    <a:pt x="185" y="218"/>
                  </a:lnTo>
                  <a:lnTo>
                    <a:pt x="194" y="215"/>
                  </a:lnTo>
                  <a:lnTo>
                    <a:pt x="195" y="210"/>
                  </a:lnTo>
                  <a:lnTo>
                    <a:pt x="190" y="198"/>
                  </a:lnTo>
                  <a:lnTo>
                    <a:pt x="199" y="195"/>
                  </a:lnTo>
                  <a:lnTo>
                    <a:pt x="190" y="179"/>
                  </a:lnTo>
                  <a:lnTo>
                    <a:pt x="194" y="162"/>
                  </a:lnTo>
                  <a:lnTo>
                    <a:pt x="199" y="159"/>
                  </a:lnTo>
                  <a:lnTo>
                    <a:pt x="194" y="147"/>
                  </a:lnTo>
                  <a:lnTo>
                    <a:pt x="199" y="132"/>
                  </a:lnTo>
                  <a:lnTo>
                    <a:pt x="215" y="137"/>
                  </a:lnTo>
                  <a:lnTo>
                    <a:pt x="215" y="129"/>
                  </a:lnTo>
                  <a:lnTo>
                    <a:pt x="202" y="124"/>
                  </a:lnTo>
                  <a:lnTo>
                    <a:pt x="205" y="114"/>
                  </a:lnTo>
                  <a:lnTo>
                    <a:pt x="212" y="109"/>
                  </a:lnTo>
                  <a:lnTo>
                    <a:pt x="202" y="96"/>
                  </a:lnTo>
                  <a:lnTo>
                    <a:pt x="195" y="99"/>
                  </a:lnTo>
                  <a:lnTo>
                    <a:pt x="190" y="89"/>
                  </a:lnTo>
                  <a:lnTo>
                    <a:pt x="197" y="76"/>
                  </a:lnTo>
                  <a:lnTo>
                    <a:pt x="204" y="76"/>
                  </a:lnTo>
                  <a:lnTo>
                    <a:pt x="214" y="89"/>
                  </a:lnTo>
                  <a:lnTo>
                    <a:pt x="230" y="77"/>
                  </a:lnTo>
                  <a:lnTo>
                    <a:pt x="230" y="81"/>
                  </a:lnTo>
                  <a:lnTo>
                    <a:pt x="247" y="77"/>
                  </a:lnTo>
                  <a:lnTo>
                    <a:pt x="247" y="66"/>
                  </a:lnTo>
                  <a:lnTo>
                    <a:pt x="252" y="64"/>
                  </a:lnTo>
                  <a:lnTo>
                    <a:pt x="258" y="74"/>
                  </a:lnTo>
                  <a:lnTo>
                    <a:pt x="275" y="69"/>
                  </a:lnTo>
                  <a:lnTo>
                    <a:pt x="275" y="61"/>
                  </a:lnTo>
                  <a:lnTo>
                    <a:pt x="295" y="54"/>
                  </a:lnTo>
                  <a:lnTo>
                    <a:pt x="296" y="64"/>
                  </a:lnTo>
                  <a:lnTo>
                    <a:pt x="325" y="59"/>
                  </a:lnTo>
                  <a:lnTo>
                    <a:pt x="328" y="44"/>
                  </a:lnTo>
                  <a:lnTo>
                    <a:pt x="349" y="43"/>
                  </a:lnTo>
                  <a:lnTo>
                    <a:pt x="356" y="51"/>
                  </a:lnTo>
                  <a:lnTo>
                    <a:pt x="368" y="33"/>
                  </a:lnTo>
                  <a:lnTo>
                    <a:pt x="361" y="31"/>
                  </a:lnTo>
                  <a:lnTo>
                    <a:pt x="353" y="11"/>
                  </a:lnTo>
                  <a:lnTo>
                    <a:pt x="361" y="10"/>
                  </a:lnTo>
                  <a:lnTo>
                    <a:pt x="383" y="0"/>
                  </a:lnTo>
                  <a:lnTo>
                    <a:pt x="392" y="36"/>
                  </a:lnTo>
                  <a:lnTo>
                    <a:pt x="387" y="33"/>
                  </a:lnTo>
                  <a:lnTo>
                    <a:pt x="381" y="48"/>
                  </a:lnTo>
                  <a:lnTo>
                    <a:pt x="383" y="54"/>
                  </a:lnTo>
                  <a:lnTo>
                    <a:pt x="354" y="68"/>
                  </a:lnTo>
                  <a:lnTo>
                    <a:pt x="358" y="86"/>
                  </a:lnTo>
                  <a:lnTo>
                    <a:pt x="353" y="91"/>
                  </a:lnTo>
                  <a:lnTo>
                    <a:pt x="356" y="106"/>
                  </a:lnTo>
                  <a:lnTo>
                    <a:pt x="351" y="109"/>
                  </a:lnTo>
                  <a:lnTo>
                    <a:pt x="366" y="169"/>
                  </a:lnTo>
                  <a:lnTo>
                    <a:pt x="374" y="175"/>
                  </a:lnTo>
                  <a:lnTo>
                    <a:pt x="378" y="159"/>
                  </a:lnTo>
                  <a:lnTo>
                    <a:pt x="387" y="164"/>
                  </a:lnTo>
                  <a:lnTo>
                    <a:pt x="386" y="182"/>
                  </a:lnTo>
                  <a:lnTo>
                    <a:pt x="407" y="174"/>
                  </a:lnTo>
                  <a:lnTo>
                    <a:pt x="399" y="167"/>
                  </a:lnTo>
                  <a:lnTo>
                    <a:pt x="399" y="162"/>
                  </a:lnTo>
                  <a:lnTo>
                    <a:pt x="406" y="160"/>
                  </a:lnTo>
                  <a:lnTo>
                    <a:pt x="406" y="165"/>
                  </a:lnTo>
                  <a:lnTo>
                    <a:pt x="412" y="167"/>
                  </a:lnTo>
                  <a:lnTo>
                    <a:pt x="414" y="162"/>
                  </a:lnTo>
                  <a:lnTo>
                    <a:pt x="407" y="139"/>
                  </a:lnTo>
                  <a:lnTo>
                    <a:pt x="399" y="140"/>
                  </a:lnTo>
                  <a:lnTo>
                    <a:pt x="396" y="130"/>
                  </a:lnTo>
                  <a:lnTo>
                    <a:pt x="409" y="119"/>
                  </a:lnTo>
                  <a:lnTo>
                    <a:pt x="414" y="127"/>
                  </a:lnTo>
                  <a:lnTo>
                    <a:pt x="411" y="139"/>
                  </a:lnTo>
                  <a:lnTo>
                    <a:pt x="422" y="125"/>
                  </a:lnTo>
                  <a:lnTo>
                    <a:pt x="432" y="149"/>
                  </a:lnTo>
                  <a:lnTo>
                    <a:pt x="447" y="140"/>
                  </a:lnTo>
                  <a:lnTo>
                    <a:pt x="442" y="130"/>
                  </a:lnTo>
                  <a:lnTo>
                    <a:pt x="449" y="127"/>
                  </a:lnTo>
                  <a:lnTo>
                    <a:pt x="447" y="122"/>
                  </a:lnTo>
                  <a:lnTo>
                    <a:pt x="459" y="127"/>
                  </a:lnTo>
                  <a:lnTo>
                    <a:pt x="464" y="117"/>
                  </a:lnTo>
                  <a:lnTo>
                    <a:pt x="469" y="130"/>
                  </a:lnTo>
                  <a:lnTo>
                    <a:pt x="452" y="137"/>
                  </a:lnTo>
                  <a:lnTo>
                    <a:pt x="454" y="154"/>
                  </a:lnTo>
                  <a:lnTo>
                    <a:pt x="460" y="155"/>
                  </a:lnTo>
                  <a:lnTo>
                    <a:pt x="460" y="162"/>
                  </a:lnTo>
                  <a:lnTo>
                    <a:pt x="437" y="172"/>
                  </a:lnTo>
                  <a:lnTo>
                    <a:pt x="432" y="188"/>
                  </a:lnTo>
                  <a:lnTo>
                    <a:pt x="440" y="193"/>
                  </a:lnTo>
                  <a:lnTo>
                    <a:pt x="429" y="218"/>
                  </a:lnTo>
                  <a:lnTo>
                    <a:pt x="429" y="238"/>
                  </a:lnTo>
                  <a:lnTo>
                    <a:pt x="417" y="232"/>
                  </a:lnTo>
                  <a:lnTo>
                    <a:pt x="417" y="263"/>
                  </a:lnTo>
                  <a:lnTo>
                    <a:pt x="412" y="275"/>
                  </a:lnTo>
                  <a:lnTo>
                    <a:pt x="391" y="276"/>
                  </a:lnTo>
                  <a:lnTo>
                    <a:pt x="387" y="266"/>
                  </a:lnTo>
                  <a:lnTo>
                    <a:pt x="374" y="268"/>
                  </a:lnTo>
                  <a:lnTo>
                    <a:pt x="356" y="263"/>
                  </a:lnTo>
                  <a:lnTo>
                    <a:pt x="346" y="273"/>
                  </a:lnTo>
                  <a:lnTo>
                    <a:pt x="343" y="289"/>
                  </a:lnTo>
                  <a:lnTo>
                    <a:pt x="333" y="286"/>
                  </a:lnTo>
                  <a:lnTo>
                    <a:pt x="325" y="291"/>
                  </a:lnTo>
                  <a:lnTo>
                    <a:pt x="328" y="296"/>
                  </a:lnTo>
                  <a:lnTo>
                    <a:pt x="321" y="311"/>
                  </a:lnTo>
                  <a:lnTo>
                    <a:pt x="333" y="324"/>
                  </a:lnTo>
                  <a:lnTo>
                    <a:pt x="331" y="341"/>
                  </a:lnTo>
                  <a:lnTo>
                    <a:pt x="353" y="347"/>
                  </a:lnTo>
                  <a:lnTo>
                    <a:pt x="354" y="361"/>
                  </a:lnTo>
                  <a:lnTo>
                    <a:pt x="374" y="376"/>
                  </a:lnTo>
                  <a:lnTo>
                    <a:pt x="397" y="366"/>
                  </a:lnTo>
                  <a:lnTo>
                    <a:pt x="411" y="394"/>
                  </a:lnTo>
                  <a:lnTo>
                    <a:pt x="394" y="402"/>
                  </a:lnTo>
                  <a:lnTo>
                    <a:pt x="387" y="430"/>
                  </a:lnTo>
                  <a:lnTo>
                    <a:pt x="358" y="427"/>
                  </a:lnTo>
                  <a:lnTo>
                    <a:pt x="358" y="440"/>
                  </a:lnTo>
                  <a:lnTo>
                    <a:pt x="344" y="437"/>
                  </a:lnTo>
                  <a:lnTo>
                    <a:pt x="344" y="432"/>
                  </a:lnTo>
                  <a:lnTo>
                    <a:pt x="331" y="425"/>
                  </a:lnTo>
                  <a:lnTo>
                    <a:pt x="331" y="453"/>
                  </a:lnTo>
                  <a:lnTo>
                    <a:pt x="321" y="458"/>
                  </a:lnTo>
                  <a:lnTo>
                    <a:pt x="321" y="467"/>
                  </a:lnTo>
                  <a:lnTo>
                    <a:pt x="300" y="473"/>
                  </a:lnTo>
                  <a:lnTo>
                    <a:pt x="296" y="492"/>
                  </a:lnTo>
                  <a:lnTo>
                    <a:pt x="301" y="505"/>
                  </a:lnTo>
                  <a:lnTo>
                    <a:pt x="280" y="515"/>
                  </a:lnTo>
                  <a:lnTo>
                    <a:pt x="278" y="541"/>
                  </a:lnTo>
                  <a:lnTo>
                    <a:pt x="272" y="541"/>
                  </a:lnTo>
                  <a:lnTo>
                    <a:pt x="272" y="538"/>
                  </a:lnTo>
                  <a:lnTo>
                    <a:pt x="262" y="543"/>
                  </a:lnTo>
                  <a:lnTo>
                    <a:pt x="258" y="556"/>
                  </a:lnTo>
                  <a:lnTo>
                    <a:pt x="250" y="546"/>
                  </a:lnTo>
                  <a:lnTo>
                    <a:pt x="247" y="533"/>
                  </a:lnTo>
                  <a:lnTo>
                    <a:pt x="240" y="533"/>
                  </a:lnTo>
                  <a:lnTo>
                    <a:pt x="245" y="545"/>
                  </a:lnTo>
                  <a:lnTo>
                    <a:pt x="232" y="545"/>
                  </a:lnTo>
                  <a:lnTo>
                    <a:pt x="232" y="531"/>
                  </a:lnTo>
                  <a:lnTo>
                    <a:pt x="207" y="515"/>
                  </a:lnTo>
                  <a:lnTo>
                    <a:pt x="210" y="511"/>
                  </a:lnTo>
                  <a:lnTo>
                    <a:pt x="205" y="508"/>
                  </a:lnTo>
                  <a:lnTo>
                    <a:pt x="204" y="485"/>
                  </a:lnTo>
                  <a:lnTo>
                    <a:pt x="197" y="478"/>
                  </a:lnTo>
                  <a:lnTo>
                    <a:pt x="190" y="478"/>
                  </a:lnTo>
                  <a:lnTo>
                    <a:pt x="185" y="488"/>
                  </a:lnTo>
                  <a:lnTo>
                    <a:pt x="177" y="490"/>
                  </a:lnTo>
                  <a:lnTo>
                    <a:pt x="174" y="502"/>
                  </a:lnTo>
                  <a:lnTo>
                    <a:pt x="151" y="502"/>
                  </a:lnTo>
                  <a:lnTo>
                    <a:pt x="147" y="516"/>
                  </a:lnTo>
                  <a:lnTo>
                    <a:pt x="137" y="505"/>
                  </a:lnTo>
                  <a:lnTo>
                    <a:pt x="114" y="508"/>
                  </a:lnTo>
                  <a:lnTo>
                    <a:pt x="114" y="497"/>
                  </a:lnTo>
                  <a:lnTo>
                    <a:pt x="104" y="498"/>
                  </a:lnTo>
                  <a:close/>
                </a:path>
              </a:pathLst>
            </a:custGeom>
            <a:grpFill/>
            <a:ln w="127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7" name="Freeform 35">
              <a:extLst>
                <a:ext uri="{FF2B5EF4-FFF2-40B4-BE49-F238E27FC236}">
                  <a16:creationId xmlns:a16="http://schemas.microsoft.com/office/drawing/2014/main" id="{AAC6ECF7-3A87-43B7-4BD3-7F65081D8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188" y="1368905"/>
              <a:ext cx="1450975" cy="1714500"/>
            </a:xfrm>
            <a:custGeom>
              <a:avLst/>
              <a:gdLst/>
              <a:ahLst/>
              <a:cxnLst>
                <a:cxn ang="0">
                  <a:pos x="38" y="905"/>
                </a:cxn>
                <a:cxn ang="0">
                  <a:pos x="63" y="926"/>
                </a:cxn>
                <a:cxn ang="0">
                  <a:pos x="97" y="909"/>
                </a:cxn>
                <a:cxn ang="0">
                  <a:pos x="135" y="928"/>
                </a:cxn>
                <a:cxn ang="0">
                  <a:pos x="175" y="921"/>
                </a:cxn>
                <a:cxn ang="0">
                  <a:pos x="212" y="977"/>
                </a:cxn>
                <a:cxn ang="0">
                  <a:pos x="251" y="982"/>
                </a:cxn>
                <a:cxn ang="0">
                  <a:pos x="286" y="1002"/>
                </a:cxn>
                <a:cxn ang="0">
                  <a:pos x="309" y="1045"/>
                </a:cxn>
                <a:cxn ang="0">
                  <a:pos x="351" y="1064"/>
                </a:cxn>
                <a:cxn ang="0">
                  <a:pos x="427" y="1047"/>
                </a:cxn>
                <a:cxn ang="0">
                  <a:pos x="492" y="1020"/>
                </a:cxn>
                <a:cxn ang="0">
                  <a:pos x="531" y="1025"/>
                </a:cxn>
                <a:cxn ang="0">
                  <a:pos x="614" y="1020"/>
                </a:cxn>
                <a:cxn ang="0">
                  <a:pos x="667" y="1032"/>
                </a:cxn>
                <a:cxn ang="0">
                  <a:pos x="680" y="954"/>
                </a:cxn>
                <a:cxn ang="0">
                  <a:pos x="637" y="863"/>
                </a:cxn>
                <a:cxn ang="0">
                  <a:pos x="692" y="611"/>
                </a:cxn>
                <a:cxn ang="0">
                  <a:pos x="901" y="603"/>
                </a:cxn>
                <a:cxn ang="0">
                  <a:pos x="906" y="215"/>
                </a:cxn>
                <a:cxn ang="0">
                  <a:pos x="851" y="0"/>
                </a:cxn>
                <a:cxn ang="0">
                  <a:pos x="815" y="13"/>
                </a:cxn>
                <a:cxn ang="0">
                  <a:pos x="762" y="27"/>
                </a:cxn>
                <a:cxn ang="0">
                  <a:pos x="712" y="15"/>
                </a:cxn>
                <a:cxn ang="0">
                  <a:pos x="689" y="41"/>
                </a:cxn>
                <a:cxn ang="0">
                  <a:pos x="704" y="119"/>
                </a:cxn>
                <a:cxn ang="0">
                  <a:pos x="654" y="164"/>
                </a:cxn>
                <a:cxn ang="0">
                  <a:pos x="588" y="196"/>
                </a:cxn>
                <a:cxn ang="0">
                  <a:pos x="583" y="253"/>
                </a:cxn>
                <a:cxn ang="0">
                  <a:pos x="543" y="285"/>
                </a:cxn>
                <a:cxn ang="0">
                  <a:pos x="510" y="275"/>
                </a:cxn>
                <a:cxn ang="0">
                  <a:pos x="472" y="321"/>
                </a:cxn>
                <a:cxn ang="0">
                  <a:pos x="430" y="336"/>
                </a:cxn>
                <a:cxn ang="0">
                  <a:pos x="386" y="429"/>
                </a:cxn>
                <a:cxn ang="0">
                  <a:pos x="309" y="434"/>
                </a:cxn>
                <a:cxn ang="0">
                  <a:pos x="233" y="437"/>
                </a:cxn>
                <a:cxn ang="0">
                  <a:pos x="205" y="399"/>
                </a:cxn>
                <a:cxn ang="0">
                  <a:pos x="203" y="343"/>
                </a:cxn>
                <a:cxn ang="0">
                  <a:pos x="157" y="297"/>
                </a:cxn>
                <a:cxn ang="0">
                  <a:pos x="114" y="297"/>
                </a:cxn>
                <a:cxn ang="0">
                  <a:pos x="33" y="358"/>
                </a:cxn>
                <a:cxn ang="0">
                  <a:pos x="97" y="345"/>
                </a:cxn>
                <a:cxn ang="0">
                  <a:pos x="121" y="399"/>
                </a:cxn>
                <a:cxn ang="0">
                  <a:pos x="104" y="514"/>
                </a:cxn>
                <a:cxn ang="0">
                  <a:pos x="137" y="512"/>
                </a:cxn>
                <a:cxn ang="0">
                  <a:pos x="145" y="484"/>
                </a:cxn>
                <a:cxn ang="0">
                  <a:pos x="160" y="470"/>
                </a:cxn>
                <a:cxn ang="0">
                  <a:pos x="197" y="472"/>
                </a:cxn>
                <a:cxn ang="0">
                  <a:pos x="198" y="507"/>
                </a:cxn>
                <a:cxn ang="0">
                  <a:pos x="155" y="577"/>
                </a:cxn>
                <a:cxn ang="0">
                  <a:pos x="94" y="608"/>
                </a:cxn>
                <a:cxn ang="0">
                  <a:pos x="59" y="656"/>
                </a:cxn>
                <a:cxn ang="0">
                  <a:pos x="135" y="711"/>
                </a:cxn>
                <a:cxn ang="0">
                  <a:pos x="82" y="782"/>
                </a:cxn>
                <a:cxn ang="0">
                  <a:pos x="38" y="818"/>
                </a:cxn>
                <a:cxn ang="0">
                  <a:pos x="10" y="883"/>
                </a:cxn>
              </a:cxnLst>
              <a:rect l="0" t="0" r="r" b="b"/>
              <a:pathLst>
                <a:path w="914" h="1080">
                  <a:moveTo>
                    <a:pt x="0" y="888"/>
                  </a:moveTo>
                  <a:lnTo>
                    <a:pt x="14" y="906"/>
                  </a:lnTo>
                  <a:lnTo>
                    <a:pt x="21" y="901"/>
                  </a:lnTo>
                  <a:lnTo>
                    <a:pt x="19" y="908"/>
                  </a:lnTo>
                  <a:lnTo>
                    <a:pt x="26" y="903"/>
                  </a:lnTo>
                  <a:lnTo>
                    <a:pt x="38" y="905"/>
                  </a:lnTo>
                  <a:lnTo>
                    <a:pt x="44" y="921"/>
                  </a:lnTo>
                  <a:lnTo>
                    <a:pt x="51" y="918"/>
                  </a:lnTo>
                  <a:lnTo>
                    <a:pt x="54" y="919"/>
                  </a:lnTo>
                  <a:lnTo>
                    <a:pt x="56" y="909"/>
                  </a:lnTo>
                  <a:lnTo>
                    <a:pt x="64" y="919"/>
                  </a:lnTo>
                  <a:lnTo>
                    <a:pt x="63" y="926"/>
                  </a:lnTo>
                  <a:lnTo>
                    <a:pt x="74" y="938"/>
                  </a:lnTo>
                  <a:lnTo>
                    <a:pt x="87" y="926"/>
                  </a:lnTo>
                  <a:lnTo>
                    <a:pt x="97" y="931"/>
                  </a:lnTo>
                  <a:lnTo>
                    <a:pt x="99" y="923"/>
                  </a:lnTo>
                  <a:lnTo>
                    <a:pt x="87" y="923"/>
                  </a:lnTo>
                  <a:lnTo>
                    <a:pt x="97" y="909"/>
                  </a:lnTo>
                  <a:lnTo>
                    <a:pt x="106" y="916"/>
                  </a:lnTo>
                  <a:lnTo>
                    <a:pt x="112" y="914"/>
                  </a:lnTo>
                  <a:lnTo>
                    <a:pt x="119" y="924"/>
                  </a:lnTo>
                  <a:lnTo>
                    <a:pt x="127" y="924"/>
                  </a:lnTo>
                  <a:lnTo>
                    <a:pt x="134" y="933"/>
                  </a:lnTo>
                  <a:lnTo>
                    <a:pt x="135" y="928"/>
                  </a:lnTo>
                  <a:lnTo>
                    <a:pt x="137" y="938"/>
                  </a:lnTo>
                  <a:lnTo>
                    <a:pt x="149" y="931"/>
                  </a:lnTo>
                  <a:lnTo>
                    <a:pt x="155" y="943"/>
                  </a:lnTo>
                  <a:lnTo>
                    <a:pt x="157" y="928"/>
                  </a:lnTo>
                  <a:lnTo>
                    <a:pt x="172" y="928"/>
                  </a:lnTo>
                  <a:lnTo>
                    <a:pt x="175" y="921"/>
                  </a:lnTo>
                  <a:lnTo>
                    <a:pt x="190" y="933"/>
                  </a:lnTo>
                  <a:lnTo>
                    <a:pt x="195" y="926"/>
                  </a:lnTo>
                  <a:lnTo>
                    <a:pt x="200" y="944"/>
                  </a:lnTo>
                  <a:lnTo>
                    <a:pt x="197" y="949"/>
                  </a:lnTo>
                  <a:lnTo>
                    <a:pt x="208" y="964"/>
                  </a:lnTo>
                  <a:lnTo>
                    <a:pt x="212" y="977"/>
                  </a:lnTo>
                  <a:lnTo>
                    <a:pt x="222" y="967"/>
                  </a:lnTo>
                  <a:lnTo>
                    <a:pt x="236" y="969"/>
                  </a:lnTo>
                  <a:lnTo>
                    <a:pt x="241" y="982"/>
                  </a:lnTo>
                  <a:lnTo>
                    <a:pt x="245" y="979"/>
                  </a:lnTo>
                  <a:lnTo>
                    <a:pt x="248" y="986"/>
                  </a:lnTo>
                  <a:lnTo>
                    <a:pt x="251" y="982"/>
                  </a:lnTo>
                  <a:lnTo>
                    <a:pt x="256" y="991"/>
                  </a:lnTo>
                  <a:lnTo>
                    <a:pt x="263" y="987"/>
                  </a:lnTo>
                  <a:lnTo>
                    <a:pt x="263" y="1006"/>
                  </a:lnTo>
                  <a:lnTo>
                    <a:pt x="265" y="1001"/>
                  </a:lnTo>
                  <a:lnTo>
                    <a:pt x="276" y="999"/>
                  </a:lnTo>
                  <a:lnTo>
                    <a:pt x="286" y="1002"/>
                  </a:lnTo>
                  <a:lnTo>
                    <a:pt x="294" y="1012"/>
                  </a:lnTo>
                  <a:lnTo>
                    <a:pt x="296" y="1024"/>
                  </a:lnTo>
                  <a:lnTo>
                    <a:pt x="299" y="1025"/>
                  </a:lnTo>
                  <a:lnTo>
                    <a:pt x="299" y="1035"/>
                  </a:lnTo>
                  <a:lnTo>
                    <a:pt x="304" y="1034"/>
                  </a:lnTo>
                  <a:lnTo>
                    <a:pt x="309" y="1045"/>
                  </a:lnTo>
                  <a:lnTo>
                    <a:pt x="316" y="1047"/>
                  </a:lnTo>
                  <a:lnTo>
                    <a:pt x="314" y="1057"/>
                  </a:lnTo>
                  <a:lnTo>
                    <a:pt x="328" y="1069"/>
                  </a:lnTo>
                  <a:lnTo>
                    <a:pt x="333" y="1080"/>
                  </a:lnTo>
                  <a:lnTo>
                    <a:pt x="352" y="1077"/>
                  </a:lnTo>
                  <a:lnTo>
                    <a:pt x="351" y="1064"/>
                  </a:lnTo>
                  <a:lnTo>
                    <a:pt x="357" y="1057"/>
                  </a:lnTo>
                  <a:lnTo>
                    <a:pt x="374" y="1065"/>
                  </a:lnTo>
                  <a:lnTo>
                    <a:pt x="386" y="1040"/>
                  </a:lnTo>
                  <a:lnTo>
                    <a:pt x="399" y="1044"/>
                  </a:lnTo>
                  <a:lnTo>
                    <a:pt x="404" y="1034"/>
                  </a:lnTo>
                  <a:lnTo>
                    <a:pt x="427" y="1047"/>
                  </a:lnTo>
                  <a:lnTo>
                    <a:pt x="445" y="1037"/>
                  </a:lnTo>
                  <a:lnTo>
                    <a:pt x="458" y="1052"/>
                  </a:lnTo>
                  <a:lnTo>
                    <a:pt x="472" y="1034"/>
                  </a:lnTo>
                  <a:lnTo>
                    <a:pt x="480" y="1042"/>
                  </a:lnTo>
                  <a:lnTo>
                    <a:pt x="492" y="1037"/>
                  </a:lnTo>
                  <a:lnTo>
                    <a:pt x="492" y="1020"/>
                  </a:lnTo>
                  <a:lnTo>
                    <a:pt x="503" y="1017"/>
                  </a:lnTo>
                  <a:lnTo>
                    <a:pt x="513" y="1020"/>
                  </a:lnTo>
                  <a:lnTo>
                    <a:pt x="513" y="1007"/>
                  </a:lnTo>
                  <a:lnTo>
                    <a:pt x="526" y="1007"/>
                  </a:lnTo>
                  <a:lnTo>
                    <a:pt x="526" y="1020"/>
                  </a:lnTo>
                  <a:lnTo>
                    <a:pt x="531" y="1025"/>
                  </a:lnTo>
                  <a:lnTo>
                    <a:pt x="545" y="1020"/>
                  </a:lnTo>
                  <a:lnTo>
                    <a:pt x="566" y="1024"/>
                  </a:lnTo>
                  <a:lnTo>
                    <a:pt x="583" y="1012"/>
                  </a:lnTo>
                  <a:lnTo>
                    <a:pt x="598" y="1012"/>
                  </a:lnTo>
                  <a:lnTo>
                    <a:pt x="609" y="1024"/>
                  </a:lnTo>
                  <a:lnTo>
                    <a:pt x="614" y="1020"/>
                  </a:lnTo>
                  <a:lnTo>
                    <a:pt x="622" y="1034"/>
                  </a:lnTo>
                  <a:lnTo>
                    <a:pt x="631" y="1030"/>
                  </a:lnTo>
                  <a:lnTo>
                    <a:pt x="632" y="1020"/>
                  </a:lnTo>
                  <a:lnTo>
                    <a:pt x="646" y="1019"/>
                  </a:lnTo>
                  <a:lnTo>
                    <a:pt x="651" y="1037"/>
                  </a:lnTo>
                  <a:lnTo>
                    <a:pt x="667" y="1032"/>
                  </a:lnTo>
                  <a:lnTo>
                    <a:pt x="671" y="1035"/>
                  </a:lnTo>
                  <a:lnTo>
                    <a:pt x="689" y="1025"/>
                  </a:lnTo>
                  <a:lnTo>
                    <a:pt x="705" y="1037"/>
                  </a:lnTo>
                  <a:lnTo>
                    <a:pt x="732" y="999"/>
                  </a:lnTo>
                  <a:lnTo>
                    <a:pt x="702" y="986"/>
                  </a:lnTo>
                  <a:lnTo>
                    <a:pt x="680" y="954"/>
                  </a:lnTo>
                  <a:lnTo>
                    <a:pt x="662" y="936"/>
                  </a:lnTo>
                  <a:lnTo>
                    <a:pt x="656" y="921"/>
                  </a:lnTo>
                  <a:lnTo>
                    <a:pt x="659" y="896"/>
                  </a:lnTo>
                  <a:lnTo>
                    <a:pt x="642" y="881"/>
                  </a:lnTo>
                  <a:lnTo>
                    <a:pt x="639" y="858"/>
                  </a:lnTo>
                  <a:lnTo>
                    <a:pt x="637" y="863"/>
                  </a:lnTo>
                  <a:lnTo>
                    <a:pt x="619" y="876"/>
                  </a:lnTo>
                  <a:lnTo>
                    <a:pt x="614" y="835"/>
                  </a:lnTo>
                  <a:lnTo>
                    <a:pt x="618" y="760"/>
                  </a:lnTo>
                  <a:lnTo>
                    <a:pt x="639" y="716"/>
                  </a:lnTo>
                  <a:lnTo>
                    <a:pt x="656" y="697"/>
                  </a:lnTo>
                  <a:lnTo>
                    <a:pt x="692" y="611"/>
                  </a:lnTo>
                  <a:lnTo>
                    <a:pt x="695" y="593"/>
                  </a:lnTo>
                  <a:lnTo>
                    <a:pt x="729" y="558"/>
                  </a:lnTo>
                  <a:lnTo>
                    <a:pt x="742" y="538"/>
                  </a:lnTo>
                  <a:lnTo>
                    <a:pt x="765" y="530"/>
                  </a:lnTo>
                  <a:lnTo>
                    <a:pt x="874" y="616"/>
                  </a:lnTo>
                  <a:lnTo>
                    <a:pt x="901" y="603"/>
                  </a:lnTo>
                  <a:lnTo>
                    <a:pt x="889" y="568"/>
                  </a:lnTo>
                  <a:lnTo>
                    <a:pt x="907" y="509"/>
                  </a:lnTo>
                  <a:lnTo>
                    <a:pt x="901" y="456"/>
                  </a:lnTo>
                  <a:lnTo>
                    <a:pt x="911" y="427"/>
                  </a:lnTo>
                  <a:lnTo>
                    <a:pt x="914" y="366"/>
                  </a:lnTo>
                  <a:lnTo>
                    <a:pt x="906" y="215"/>
                  </a:lnTo>
                  <a:lnTo>
                    <a:pt x="909" y="144"/>
                  </a:lnTo>
                  <a:lnTo>
                    <a:pt x="904" y="98"/>
                  </a:lnTo>
                  <a:lnTo>
                    <a:pt x="884" y="61"/>
                  </a:lnTo>
                  <a:lnTo>
                    <a:pt x="878" y="0"/>
                  </a:lnTo>
                  <a:lnTo>
                    <a:pt x="861" y="5"/>
                  </a:lnTo>
                  <a:lnTo>
                    <a:pt x="851" y="0"/>
                  </a:lnTo>
                  <a:lnTo>
                    <a:pt x="843" y="8"/>
                  </a:lnTo>
                  <a:lnTo>
                    <a:pt x="843" y="20"/>
                  </a:lnTo>
                  <a:lnTo>
                    <a:pt x="835" y="23"/>
                  </a:lnTo>
                  <a:lnTo>
                    <a:pt x="830" y="23"/>
                  </a:lnTo>
                  <a:lnTo>
                    <a:pt x="825" y="10"/>
                  </a:lnTo>
                  <a:lnTo>
                    <a:pt x="815" y="13"/>
                  </a:lnTo>
                  <a:lnTo>
                    <a:pt x="810" y="23"/>
                  </a:lnTo>
                  <a:lnTo>
                    <a:pt x="803" y="15"/>
                  </a:lnTo>
                  <a:lnTo>
                    <a:pt x="793" y="23"/>
                  </a:lnTo>
                  <a:lnTo>
                    <a:pt x="773" y="12"/>
                  </a:lnTo>
                  <a:lnTo>
                    <a:pt x="770" y="22"/>
                  </a:lnTo>
                  <a:lnTo>
                    <a:pt x="762" y="27"/>
                  </a:lnTo>
                  <a:lnTo>
                    <a:pt x="757" y="22"/>
                  </a:lnTo>
                  <a:lnTo>
                    <a:pt x="742" y="32"/>
                  </a:lnTo>
                  <a:lnTo>
                    <a:pt x="735" y="28"/>
                  </a:lnTo>
                  <a:lnTo>
                    <a:pt x="727" y="36"/>
                  </a:lnTo>
                  <a:lnTo>
                    <a:pt x="722" y="23"/>
                  </a:lnTo>
                  <a:lnTo>
                    <a:pt x="712" y="15"/>
                  </a:lnTo>
                  <a:lnTo>
                    <a:pt x="700" y="27"/>
                  </a:lnTo>
                  <a:lnTo>
                    <a:pt x="682" y="32"/>
                  </a:lnTo>
                  <a:lnTo>
                    <a:pt x="680" y="33"/>
                  </a:lnTo>
                  <a:lnTo>
                    <a:pt x="694" y="33"/>
                  </a:lnTo>
                  <a:lnTo>
                    <a:pt x="694" y="41"/>
                  </a:lnTo>
                  <a:lnTo>
                    <a:pt x="689" y="41"/>
                  </a:lnTo>
                  <a:lnTo>
                    <a:pt x="690" y="50"/>
                  </a:lnTo>
                  <a:lnTo>
                    <a:pt x="677" y="63"/>
                  </a:lnTo>
                  <a:lnTo>
                    <a:pt x="679" y="104"/>
                  </a:lnTo>
                  <a:lnTo>
                    <a:pt x="714" y="98"/>
                  </a:lnTo>
                  <a:lnTo>
                    <a:pt x="724" y="118"/>
                  </a:lnTo>
                  <a:lnTo>
                    <a:pt x="704" y="119"/>
                  </a:lnTo>
                  <a:lnTo>
                    <a:pt x="704" y="139"/>
                  </a:lnTo>
                  <a:lnTo>
                    <a:pt x="714" y="136"/>
                  </a:lnTo>
                  <a:lnTo>
                    <a:pt x="727" y="157"/>
                  </a:lnTo>
                  <a:lnTo>
                    <a:pt x="720" y="176"/>
                  </a:lnTo>
                  <a:lnTo>
                    <a:pt x="656" y="182"/>
                  </a:lnTo>
                  <a:lnTo>
                    <a:pt x="654" y="164"/>
                  </a:lnTo>
                  <a:lnTo>
                    <a:pt x="634" y="169"/>
                  </a:lnTo>
                  <a:lnTo>
                    <a:pt x="608" y="146"/>
                  </a:lnTo>
                  <a:lnTo>
                    <a:pt x="599" y="157"/>
                  </a:lnTo>
                  <a:lnTo>
                    <a:pt x="599" y="191"/>
                  </a:lnTo>
                  <a:lnTo>
                    <a:pt x="593" y="184"/>
                  </a:lnTo>
                  <a:lnTo>
                    <a:pt x="588" y="196"/>
                  </a:lnTo>
                  <a:lnTo>
                    <a:pt x="598" y="220"/>
                  </a:lnTo>
                  <a:lnTo>
                    <a:pt x="588" y="230"/>
                  </a:lnTo>
                  <a:lnTo>
                    <a:pt x="578" y="229"/>
                  </a:lnTo>
                  <a:lnTo>
                    <a:pt x="576" y="237"/>
                  </a:lnTo>
                  <a:lnTo>
                    <a:pt x="584" y="242"/>
                  </a:lnTo>
                  <a:lnTo>
                    <a:pt x="583" y="253"/>
                  </a:lnTo>
                  <a:lnTo>
                    <a:pt x="578" y="265"/>
                  </a:lnTo>
                  <a:lnTo>
                    <a:pt x="573" y="263"/>
                  </a:lnTo>
                  <a:lnTo>
                    <a:pt x="565" y="277"/>
                  </a:lnTo>
                  <a:lnTo>
                    <a:pt x="565" y="285"/>
                  </a:lnTo>
                  <a:lnTo>
                    <a:pt x="560" y="278"/>
                  </a:lnTo>
                  <a:lnTo>
                    <a:pt x="543" y="285"/>
                  </a:lnTo>
                  <a:lnTo>
                    <a:pt x="543" y="297"/>
                  </a:lnTo>
                  <a:lnTo>
                    <a:pt x="526" y="267"/>
                  </a:lnTo>
                  <a:lnTo>
                    <a:pt x="518" y="265"/>
                  </a:lnTo>
                  <a:lnTo>
                    <a:pt x="520" y="272"/>
                  </a:lnTo>
                  <a:lnTo>
                    <a:pt x="510" y="265"/>
                  </a:lnTo>
                  <a:lnTo>
                    <a:pt x="510" y="275"/>
                  </a:lnTo>
                  <a:lnTo>
                    <a:pt x="498" y="272"/>
                  </a:lnTo>
                  <a:lnTo>
                    <a:pt x="498" y="275"/>
                  </a:lnTo>
                  <a:lnTo>
                    <a:pt x="495" y="270"/>
                  </a:lnTo>
                  <a:lnTo>
                    <a:pt x="470" y="267"/>
                  </a:lnTo>
                  <a:lnTo>
                    <a:pt x="465" y="306"/>
                  </a:lnTo>
                  <a:lnTo>
                    <a:pt x="472" y="321"/>
                  </a:lnTo>
                  <a:lnTo>
                    <a:pt x="460" y="320"/>
                  </a:lnTo>
                  <a:lnTo>
                    <a:pt x="458" y="348"/>
                  </a:lnTo>
                  <a:lnTo>
                    <a:pt x="445" y="350"/>
                  </a:lnTo>
                  <a:lnTo>
                    <a:pt x="445" y="343"/>
                  </a:lnTo>
                  <a:lnTo>
                    <a:pt x="430" y="330"/>
                  </a:lnTo>
                  <a:lnTo>
                    <a:pt x="430" y="336"/>
                  </a:lnTo>
                  <a:lnTo>
                    <a:pt x="419" y="338"/>
                  </a:lnTo>
                  <a:lnTo>
                    <a:pt x="425" y="355"/>
                  </a:lnTo>
                  <a:lnTo>
                    <a:pt x="425" y="414"/>
                  </a:lnTo>
                  <a:lnTo>
                    <a:pt x="397" y="414"/>
                  </a:lnTo>
                  <a:lnTo>
                    <a:pt x="397" y="422"/>
                  </a:lnTo>
                  <a:lnTo>
                    <a:pt x="386" y="429"/>
                  </a:lnTo>
                  <a:lnTo>
                    <a:pt x="381" y="421"/>
                  </a:lnTo>
                  <a:lnTo>
                    <a:pt x="374" y="421"/>
                  </a:lnTo>
                  <a:lnTo>
                    <a:pt x="369" y="434"/>
                  </a:lnTo>
                  <a:lnTo>
                    <a:pt x="346" y="424"/>
                  </a:lnTo>
                  <a:lnTo>
                    <a:pt x="331" y="432"/>
                  </a:lnTo>
                  <a:lnTo>
                    <a:pt x="309" y="434"/>
                  </a:lnTo>
                  <a:lnTo>
                    <a:pt x="308" y="439"/>
                  </a:lnTo>
                  <a:lnTo>
                    <a:pt x="266" y="434"/>
                  </a:lnTo>
                  <a:lnTo>
                    <a:pt x="265" y="424"/>
                  </a:lnTo>
                  <a:lnTo>
                    <a:pt x="246" y="426"/>
                  </a:lnTo>
                  <a:lnTo>
                    <a:pt x="241" y="434"/>
                  </a:lnTo>
                  <a:lnTo>
                    <a:pt x="233" y="437"/>
                  </a:lnTo>
                  <a:lnTo>
                    <a:pt x="230" y="424"/>
                  </a:lnTo>
                  <a:lnTo>
                    <a:pt x="215" y="429"/>
                  </a:lnTo>
                  <a:lnTo>
                    <a:pt x="222" y="419"/>
                  </a:lnTo>
                  <a:lnTo>
                    <a:pt x="223" y="403"/>
                  </a:lnTo>
                  <a:lnTo>
                    <a:pt x="205" y="409"/>
                  </a:lnTo>
                  <a:lnTo>
                    <a:pt x="205" y="399"/>
                  </a:lnTo>
                  <a:lnTo>
                    <a:pt x="192" y="394"/>
                  </a:lnTo>
                  <a:lnTo>
                    <a:pt x="190" y="388"/>
                  </a:lnTo>
                  <a:lnTo>
                    <a:pt x="193" y="353"/>
                  </a:lnTo>
                  <a:lnTo>
                    <a:pt x="205" y="356"/>
                  </a:lnTo>
                  <a:lnTo>
                    <a:pt x="213" y="345"/>
                  </a:lnTo>
                  <a:lnTo>
                    <a:pt x="203" y="343"/>
                  </a:lnTo>
                  <a:lnTo>
                    <a:pt x="200" y="330"/>
                  </a:lnTo>
                  <a:lnTo>
                    <a:pt x="187" y="328"/>
                  </a:lnTo>
                  <a:lnTo>
                    <a:pt x="175" y="331"/>
                  </a:lnTo>
                  <a:lnTo>
                    <a:pt x="167" y="310"/>
                  </a:lnTo>
                  <a:lnTo>
                    <a:pt x="160" y="313"/>
                  </a:lnTo>
                  <a:lnTo>
                    <a:pt x="157" y="297"/>
                  </a:lnTo>
                  <a:lnTo>
                    <a:pt x="169" y="290"/>
                  </a:lnTo>
                  <a:lnTo>
                    <a:pt x="164" y="280"/>
                  </a:lnTo>
                  <a:lnTo>
                    <a:pt x="145" y="290"/>
                  </a:lnTo>
                  <a:lnTo>
                    <a:pt x="144" y="285"/>
                  </a:lnTo>
                  <a:lnTo>
                    <a:pt x="124" y="283"/>
                  </a:lnTo>
                  <a:lnTo>
                    <a:pt x="114" y="297"/>
                  </a:lnTo>
                  <a:lnTo>
                    <a:pt x="87" y="311"/>
                  </a:lnTo>
                  <a:lnTo>
                    <a:pt x="94" y="328"/>
                  </a:lnTo>
                  <a:lnTo>
                    <a:pt x="56" y="338"/>
                  </a:lnTo>
                  <a:lnTo>
                    <a:pt x="61" y="351"/>
                  </a:lnTo>
                  <a:lnTo>
                    <a:pt x="48" y="350"/>
                  </a:lnTo>
                  <a:lnTo>
                    <a:pt x="33" y="358"/>
                  </a:lnTo>
                  <a:lnTo>
                    <a:pt x="38" y="376"/>
                  </a:lnTo>
                  <a:lnTo>
                    <a:pt x="53" y="373"/>
                  </a:lnTo>
                  <a:lnTo>
                    <a:pt x="69" y="363"/>
                  </a:lnTo>
                  <a:lnTo>
                    <a:pt x="71" y="358"/>
                  </a:lnTo>
                  <a:lnTo>
                    <a:pt x="86" y="355"/>
                  </a:lnTo>
                  <a:lnTo>
                    <a:pt x="97" y="345"/>
                  </a:lnTo>
                  <a:lnTo>
                    <a:pt x="99" y="355"/>
                  </a:lnTo>
                  <a:lnTo>
                    <a:pt x="121" y="345"/>
                  </a:lnTo>
                  <a:lnTo>
                    <a:pt x="130" y="381"/>
                  </a:lnTo>
                  <a:lnTo>
                    <a:pt x="125" y="378"/>
                  </a:lnTo>
                  <a:lnTo>
                    <a:pt x="119" y="393"/>
                  </a:lnTo>
                  <a:lnTo>
                    <a:pt x="121" y="399"/>
                  </a:lnTo>
                  <a:lnTo>
                    <a:pt x="92" y="413"/>
                  </a:lnTo>
                  <a:lnTo>
                    <a:pt x="96" y="431"/>
                  </a:lnTo>
                  <a:lnTo>
                    <a:pt x="91" y="436"/>
                  </a:lnTo>
                  <a:lnTo>
                    <a:pt x="94" y="451"/>
                  </a:lnTo>
                  <a:lnTo>
                    <a:pt x="89" y="454"/>
                  </a:lnTo>
                  <a:lnTo>
                    <a:pt x="104" y="514"/>
                  </a:lnTo>
                  <a:lnTo>
                    <a:pt x="112" y="520"/>
                  </a:lnTo>
                  <a:lnTo>
                    <a:pt x="116" y="504"/>
                  </a:lnTo>
                  <a:lnTo>
                    <a:pt x="125" y="509"/>
                  </a:lnTo>
                  <a:lnTo>
                    <a:pt x="124" y="527"/>
                  </a:lnTo>
                  <a:lnTo>
                    <a:pt x="145" y="519"/>
                  </a:lnTo>
                  <a:lnTo>
                    <a:pt x="137" y="512"/>
                  </a:lnTo>
                  <a:lnTo>
                    <a:pt x="137" y="507"/>
                  </a:lnTo>
                  <a:lnTo>
                    <a:pt x="144" y="505"/>
                  </a:lnTo>
                  <a:lnTo>
                    <a:pt x="144" y="510"/>
                  </a:lnTo>
                  <a:lnTo>
                    <a:pt x="150" y="512"/>
                  </a:lnTo>
                  <a:lnTo>
                    <a:pt x="152" y="507"/>
                  </a:lnTo>
                  <a:lnTo>
                    <a:pt x="145" y="484"/>
                  </a:lnTo>
                  <a:lnTo>
                    <a:pt x="137" y="485"/>
                  </a:lnTo>
                  <a:lnTo>
                    <a:pt x="134" y="475"/>
                  </a:lnTo>
                  <a:lnTo>
                    <a:pt x="147" y="464"/>
                  </a:lnTo>
                  <a:lnTo>
                    <a:pt x="152" y="472"/>
                  </a:lnTo>
                  <a:lnTo>
                    <a:pt x="149" y="484"/>
                  </a:lnTo>
                  <a:lnTo>
                    <a:pt x="160" y="470"/>
                  </a:lnTo>
                  <a:lnTo>
                    <a:pt x="170" y="494"/>
                  </a:lnTo>
                  <a:lnTo>
                    <a:pt x="185" y="485"/>
                  </a:lnTo>
                  <a:lnTo>
                    <a:pt x="180" y="475"/>
                  </a:lnTo>
                  <a:lnTo>
                    <a:pt x="187" y="472"/>
                  </a:lnTo>
                  <a:lnTo>
                    <a:pt x="185" y="467"/>
                  </a:lnTo>
                  <a:lnTo>
                    <a:pt x="197" y="472"/>
                  </a:lnTo>
                  <a:lnTo>
                    <a:pt x="202" y="462"/>
                  </a:lnTo>
                  <a:lnTo>
                    <a:pt x="207" y="475"/>
                  </a:lnTo>
                  <a:lnTo>
                    <a:pt x="190" y="482"/>
                  </a:lnTo>
                  <a:lnTo>
                    <a:pt x="192" y="499"/>
                  </a:lnTo>
                  <a:lnTo>
                    <a:pt x="198" y="500"/>
                  </a:lnTo>
                  <a:lnTo>
                    <a:pt x="198" y="507"/>
                  </a:lnTo>
                  <a:lnTo>
                    <a:pt x="175" y="517"/>
                  </a:lnTo>
                  <a:lnTo>
                    <a:pt x="170" y="533"/>
                  </a:lnTo>
                  <a:lnTo>
                    <a:pt x="178" y="538"/>
                  </a:lnTo>
                  <a:lnTo>
                    <a:pt x="167" y="563"/>
                  </a:lnTo>
                  <a:lnTo>
                    <a:pt x="167" y="583"/>
                  </a:lnTo>
                  <a:lnTo>
                    <a:pt x="155" y="577"/>
                  </a:lnTo>
                  <a:lnTo>
                    <a:pt x="155" y="608"/>
                  </a:lnTo>
                  <a:lnTo>
                    <a:pt x="150" y="620"/>
                  </a:lnTo>
                  <a:lnTo>
                    <a:pt x="129" y="621"/>
                  </a:lnTo>
                  <a:lnTo>
                    <a:pt x="125" y="611"/>
                  </a:lnTo>
                  <a:lnTo>
                    <a:pt x="112" y="613"/>
                  </a:lnTo>
                  <a:lnTo>
                    <a:pt x="94" y="608"/>
                  </a:lnTo>
                  <a:lnTo>
                    <a:pt x="84" y="618"/>
                  </a:lnTo>
                  <a:lnTo>
                    <a:pt x="81" y="634"/>
                  </a:lnTo>
                  <a:lnTo>
                    <a:pt x="71" y="631"/>
                  </a:lnTo>
                  <a:lnTo>
                    <a:pt x="63" y="636"/>
                  </a:lnTo>
                  <a:lnTo>
                    <a:pt x="66" y="641"/>
                  </a:lnTo>
                  <a:lnTo>
                    <a:pt x="59" y="656"/>
                  </a:lnTo>
                  <a:lnTo>
                    <a:pt x="71" y="669"/>
                  </a:lnTo>
                  <a:lnTo>
                    <a:pt x="69" y="686"/>
                  </a:lnTo>
                  <a:lnTo>
                    <a:pt x="91" y="692"/>
                  </a:lnTo>
                  <a:lnTo>
                    <a:pt x="92" y="706"/>
                  </a:lnTo>
                  <a:lnTo>
                    <a:pt x="112" y="721"/>
                  </a:lnTo>
                  <a:lnTo>
                    <a:pt x="135" y="711"/>
                  </a:lnTo>
                  <a:lnTo>
                    <a:pt x="149" y="739"/>
                  </a:lnTo>
                  <a:lnTo>
                    <a:pt x="132" y="747"/>
                  </a:lnTo>
                  <a:lnTo>
                    <a:pt x="125" y="775"/>
                  </a:lnTo>
                  <a:lnTo>
                    <a:pt x="96" y="772"/>
                  </a:lnTo>
                  <a:lnTo>
                    <a:pt x="96" y="785"/>
                  </a:lnTo>
                  <a:lnTo>
                    <a:pt x="82" y="782"/>
                  </a:lnTo>
                  <a:lnTo>
                    <a:pt x="82" y="777"/>
                  </a:lnTo>
                  <a:lnTo>
                    <a:pt x="69" y="770"/>
                  </a:lnTo>
                  <a:lnTo>
                    <a:pt x="69" y="798"/>
                  </a:lnTo>
                  <a:lnTo>
                    <a:pt x="59" y="803"/>
                  </a:lnTo>
                  <a:lnTo>
                    <a:pt x="59" y="812"/>
                  </a:lnTo>
                  <a:lnTo>
                    <a:pt x="38" y="818"/>
                  </a:lnTo>
                  <a:lnTo>
                    <a:pt x="34" y="837"/>
                  </a:lnTo>
                  <a:lnTo>
                    <a:pt x="39" y="850"/>
                  </a:lnTo>
                  <a:lnTo>
                    <a:pt x="18" y="860"/>
                  </a:lnTo>
                  <a:lnTo>
                    <a:pt x="16" y="886"/>
                  </a:lnTo>
                  <a:lnTo>
                    <a:pt x="10" y="886"/>
                  </a:lnTo>
                  <a:lnTo>
                    <a:pt x="10" y="883"/>
                  </a:lnTo>
                  <a:lnTo>
                    <a:pt x="0" y="888"/>
                  </a:lnTo>
                  <a:close/>
                </a:path>
              </a:pathLst>
            </a:custGeom>
            <a:grpFill/>
            <a:ln w="127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8" name="Freeform 36">
              <a:extLst>
                <a:ext uri="{FF2B5EF4-FFF2-40B4-BE49-F238E27FC236}">
                  <a16:creationId xmlns:a16="http://schemas.microsoft.com/office/drawing/2014/main" id="{E2E910BD-D516-C162-F8F7-43DFEFB71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2675417"/>
              <a:ext cx="2082800" cy="1981200"/>
            </a:xfrm>
            <a:custGeom>
              <a:avLst/>
              <a:gdLst/>
              <a:ahLst/>
              <a:cxnLst>
                <a:cxn ang="0">
                  <a:pos x="984" y="98"/>
                </a:cxn>
                <a:cxn ang="0">
                  <a:pos x="1027" y="103"/>
                </a:cxn>
                <a:cxn ang="0">
                  <a:pos x="1059" y="101"/>
                </a:cxn>
                <a:cxn ang="0">
                  <a:pos x="1097" y="105"/>
                </a:cxn>
                <a:cxn ang="0">
                  <a:pos x="1148" y="141"/>
                </a:cxn>
                <a:cxn ang="0">
                  <a:pos x="1191" y="159"/>
                </a:cxn>
                <a:cxn ang="0">
                  <a:pos x="1234" y="189"/>
                </a:cxn>
                <a:cxn ang="0">
                  <a:pos x="1254" y="234"/>
                </a:cxn>
                <a:cxn ang="0">
                  <a:pos x="1294" y="244"/>
                </a:cxn>
                <a:cxn ang="0">
                  <a:pos x="1284" y="308"/>
                </a:cxn>
                <a:cxn ang="0">
                  <a:pos x="1286" y="396"/>
                </a:cxn>
                <a:cxn ang="0">
                  <a:pos x="1273" y="484"/>
                </a:cxn>
                <a:cxn ang="0">
                  <a:pos x="1175" y="570"/>
                </a:cxn>
                <a:cxn ang="0">
                  <a:pos x="1099" y="623"/>
                </a:cxn>
                <a:cxn ang="0">
                  <a:pos x="1039" y="587"/>
                </a:cxn>
                <a:cxn ang="0">
                  <a:pos x="954" y="625"/>
                </a:cxn>
                <a:cxn ang="0">
                  <a:pos x="900" y="663"/>
                </a:cxn>
                <a:cxn ang="0">
                  <a:pos x="855" y="683"/>
                </a:cxn>
                <a:cxn ang="0">
                  <a:pos x="812" y="723"/>
                </a:cxn>
                <a:cxn ang="0">
                  <a:pos x="786" y="762"/>
                </a:cxn>
                <a:cxn ang="0">
                  <a:pos x="749" y="812"/>
                </a:cxn>
                <a:cxn ang="0">
                  <a:pos x="726" y="860"/>
                </a:cxn>
                <a:cxn ang="0">
                  <a:pos x="693" y="890"/>
                </a:cxn>
                <a:cxn ang="0">
                  <a:pos x="643" y="925"/>
                </a:cxn>
                <a:cxn ang="0">
                  <a:pos x="739" y="1075"/>
                </a:cxn>
                <a:cxn ang="0">
                  <a:pos x="736" y="1143"/>
                </a:cxn>
                <a:cxn ang="0">
                  <a:pos x="713" y="1170"/>
                </a:cxn>
                <a:cxn ang="0">
                  <a:pos x="691" y="1183"/>
                </a:cxn>
                <a:cxn ang="0">
                  <a:pos x="640" y="1205"/>
                </a:cxn>
                <a:cxn ang="0">
                  <a:pos x="607" y="1244"/>
                </a:cxn>
                <a:cxn ang="0">
                  <a:pos x="515" y="1228"/>
                </a:cxn>
                <a:cxn ang="0">
                  <a:pos x="446" y="1198"/>
                </a:cxn>
                <a:cxn ang="0">
                  <a:pos x="393" y="1200"/>
                </a:cxn>
                <a:cxn ang="0">
                  <a:pos x="361" y="1230"/>
                </a:cxn>
                <a:cxn ang="0">
                  <a:pos x="302" y="1216"/>
                </a:cxn>
                <a:cxn ang="0">
                  <a:pos x="231" y="1211"/>
                </a:cxn>
                <a:cxn ang="0">
                  <a:pos x="154" y="1122"/>
                </a:cxn>
                <a:cxn ang="0">
                  <a:pos x="118" y="1061"/>
                </a:cxn>
                <a:cxn ang="0">
                  <a:pos x="37" y="979"/>
                </a:cxn>
                <a:cxn ang="0">
                  <a:pos x="126" y="570"/>
                </a:cxn>
                <a:cxn ang="0">
                  <a:pos x="139" y="486"/>
                </a:cxn>
                <a:cxn ang="0">
                  <a:pos x="189" y="386"/>
                </a:cxn>
                <a:cxn ang="0">
                  <a:pos x="252" y="325"/>
                </a:cxn>
                <a:cxn ang="0">
                  <a:pos x="356" y="275"/>
                </a:cxn>
                <a:cxn ang="0">
                  <a:pos x="421" y="313"/>
                </a:cxn>
                <a:cxn ang="0">
                  <a:pos x="439" y="267"/>
                </a:cxn>
                <a:cxn ang="0">
                  <a:pos x="501" y="226"/>
                </a:cxn>
                <a:cxn ang="0">
                  <a:pos x="504" y="166"/>
                </a:cxn>
                <a:cxn ang="0">
                  <a:pos x="560" y="100"/>
                </a:cxn>
                <a:cxn ang="0">
                  <a:pos x="620" y="85"/>
                </a:cxn>
                <a:cxn ang="0">
                  <a:pos x="683" y="91"/>
                </a:cxn>
                <a:cxn ang="0">
                  <a:pos x="762" y="35"/>
                </a:cxn>
                <a:cxn ang="0">
                  <a:pos x="825" y="38"/>
                </a:cxn>
                <a:cxn ang="0">
                  <a:pos x="882" y="7"/>
                </a:cxn>
                <a:cxn ang="0">
                  <a:pos x="918" y="55"/>
                </a:cxn>
              </a:cxnLst>
              <a:rect l="0" t="0" r="r" b="b"/>
              <a:pathLst>
                <a:path w="1312" h="1248">
                  <a:moveTo>
                    <a:pt x="940" y="65"/>
                  </a:moveTo>
                  <a:lnTo>
                    <a:pt x="954" y="83"/>
                  </a:lnTo>
                  <a:lnTo>
                    <a:pt x="961" y="78"/>
                  </a:lnTo>
                  <a:lnTo>
                    <a:pt x="959" y="85"/>
                  </a:lnTo>
                  <a:lnTo>
                    <a:pt x="966" y="80"/>
                  </a:lnTo>
                  <a:lnTo>
                    <a:pt x="978" y="82"/>
                  </a:lnTo>
                  <a:lnTo>
                    <a:pt x="984" y="98"/>
                  </a:lnTo>
                  <a:lnTo>
                    <a:pt x="991" y="95"/>
                  </a:lnTo>
                  <a:lnTo>
                    <a:pt x="994" y="96"/>
                  </a:lnTo>
                  <a:lnTo>
                    <a:pt x="996" y="86"/>
                  </a:lnTo>
                  <a:lnTo>
                    <a:pt x="1004" y="96"/>
                  </a:lnTo>
                  <a:lnTo>
                    <a:pt x="1003" y="103"/>
                  </a:lnTo>
                  <a:lnTo>
                    <a:pt x="1014" y="115"/>
                  </a:lnTo>
                  <a:lnTo>
                    <a:pt x="1027" y="103"/>
                  </a:lnTo>
                  <a:lnTo>
                    <a:pt x="1037" y="108"/>
                  </a:lnTo>
                  <a:lnTo>
                    <a:pt x="1039" y="100"/>
                  </a:lnTo>
                  <a:lnTo>
                    <a:pt x="1027" y="100"/>
                  </a:lnTo>
                  <a:lnTo>
                    <a:pt x="1037" y="86"/>
                  </a:lnTo>
                  <a:lnTo>
                    <a:pt x="1046" y="93"/>
                  </a:lnTo>
                  <a:lnTo>
                    <a:pt x="1052" y="91"/>
                  </a:lnTo>
                  <a:lnTo>
                    <a:pt x="1059" y="101"/>
                  </a:lnTo>
                  <a:lnTo>
                    <a:pt x="1067" y="101"/>
                  </a:lnTo>
                  <a:lnTo>
                    <a:pt x="1074" y="110"/>
                  </a:lnTo>
                  <a:lnTo>
                    <a:pt x="1075" y="105"/>
                  </a:lnTo>
                  <a:lnTo>
                    <a:pt x="1077" y="115"/>
                  </a:lnTo>
                  <a:lnTo>
                    <a:pt x="1089" y="108"/>
                  </a:lnTo>
                  <a:lnTo>
                    <a:pt x="1095" y="120"/>
                  </a:lnTo>
                  <a:lnTo>
                    <a:pt x="1097" y="105"/>
                  </a:lnTo>
                  <a:lnTo>
                    <a:pt x="1112" y="105"/>
                  </a:lnTo>
                  <a:lnTo>
                    <a:pt x="1115" y="98"/>
                  </a:lnTo>
                  <a:lnTo>
                    <a:pt x="1130" y="110"/>
                  </a:lnTo>
                  <a:lnTo>
                    <a:pt x="1135" y="103"/>
                  </a:lnTo>
                  <a:lnTo>
                    <a:pt x="1140" y="121"/>
                  </a:lnTo>
                  <a:lnTo>
                    <a:pt x="1137" y="126"/>
                  </a:lnTo>
                  <a:lnTo>
                    <a:pt x="1148" y="141"/>
                  </a:lnTo>
                  <a:lnTo>
                    <a:pt x="1152" y="154"/>
                  </a:lnTo>
                  <a:lnTo>
                    <a:pt x="1162" y="144"/>
                  </a:lnTo>
                  <a:lnTo>
                    <a:pt x="1176" y="146"/>
                  </a:lnTo>
                  <a:lnTo>
                    <a:pt x="1181" y="159"/>
                  </a:lnTo>
                  <a:lnTo>
                    <a:pt x="1185" y="156"/>
                  </a:lnTo>
                  <a:lnTo>
                    <a:pt x="1188" y="163"/>
                  </a:lnTo>
                  <a:lnTo>
                    <a:pt x="1191" y="159"/>
                  </a:lnTo>
                  <a:lnTo>
                    <a:pt x="1196" y="168"/>
                  </a:lnTo>
                  <a:lnTo>
                    <a:pt x="1203" y="164"/>
                  </a:lnTo>
                  <a:lnTo>
                    <a:pt x="1203" y="183"/>
                  </a:lnTo>
                  <a:lnTo>
                    <a:pt x="1205" y="178"/>
                  </a:lnTo>
                  <a:lnTo>
                    <a:pt x="1216" y="176"/>
                  </a:lnTo>
                  <a:lnTo>
                    <a:pt x="1226" y="179"/>
                  </a:lnTo>
                  <a:lnTo>
                    <a:pt x="1234" y="189"/>
                  </a:lnTo>
                  <a:lnTo>
                    <a:pt x="1236" y="201"/>
                  </a:lnTo>
                  <a:lnTo>
                    <a:pt x="1239" y="202"/>
                  </a:lnTo>
                  <a:lnTo>
                    <a:pt x="1239" y="212"/>
                  </a:lnTo>
                  <a:lnTo>
                    <a:pt x="1244" y="211"/>
                  </a:lnTo>
                  <a:lnTo>
                    <a:pt x="1249" y="222"/>
                  </a:lnTo>
                  <a:lnTo>
                    <a:pt x="1256" y="224"/>
                  </a:lnTo>
                  <a:lnTo>
                    <a:pt x="1254" y="234"/>
                  </a:lnTo>
                  <a:lnTo>
                    <a:pt x="1268" y="246"/>
                  </a:lnTo>
                  <a:lnTo>
                    <a:pt x="1273" y="257"/>
                  </a:lnTo>
                  <a:lnTo>
                    <a:pt x="1292" y="254"/>
                  </a:lnTo>
                  <a:lnTo>
                    <a:pt x="1291" y="241"/>
                  </a:lnTo>
                  <a:lnTo>
                    <a:pt x="1297" y="234"/>
                  </a:lnTo>
                  <a:lnTo>
                    <a:pt x="1306" y="237"/>
                  </a:lnTo>
                  <a:lnTo>
                    <a:pt x="1294" y="244"/>
                  </a:lnTo>
                  <a:lnTo>
                    <a:pt x="1299" y="252"/>
                  </a:lnTo>
                  <a:lnTo>
                    <a:pt x="1294" y="259"/>
                  </a:lnTo>
                  <a:lnTo>
                    <a:pt x="1306" y="264"/>
                  </a:lnTo>
                  <a:lnTo>
                    <a:pt x="1312" y="285"/>
                  </a:lnTo>
                  <a:lnTo>
                    <a:pt x="1299" y="289"/>
                  </a:lnTo>
                  <a:lnTo>
                    <a:pt x="1284" y="302"/>
                  </a:lnTo>
                  <a:lnTo>
                    <a:pt x="1284" y="308"/>
                  </a:lnTo>
                  <a:lnTo>
                    <a:pt x="1294" y="317"/>
                  </a:lnTo>
                  <a:lnTo>
                    <a:pt x="1292" y="338"/>
                  </a:lnTo>
                  <a:lnTo>
                    <a:pt x="1299" y="350"/>
                  </a:lnTo>
                  <a:lnTo>
                    <a:pt x="1291" y="355"/>
                  </a:lnTo>
                  <a:lnTo>
                    <a:pt x="1289" y="378"/>
                  </a:lnTo>
                  <a:lnTo>
                    <a:pt x="1281" y="386"/>
                  </a:lnTo>
                  <a:lnTo>
                    <a:pt x="1286" y="396"/>
                  </a:lnTo>
                  <a:lnTo>
                    <a:pt x="1279" y="400"/>
                  </a:lnTo>
                  <a:lnTo>
                    <a:pt x="1271" y="424"/>
                  </a:lnTo>
                  <a:lnTo>
                    <a:pt x="1281" y="438"/>
                  </a:lnTo>
                  <a:lnTo>
                    <a:pt x="1283" y="464"/>
                  </a:lnTo>
                  <a:lnTo>
                    <a:pt x="1274" y="467"/>
                  </a:lnTo>
                  <a:lnTo>
                    <a:pt x="1269" y="476"/>
                  </a:lnTo>
                  <a:lnTo>
                    <a:pt x="1273" y="484"/>
                  </a:lnTo>
                  <a:lnTo>
                    <a:pt x="1239" y="494"/>
                  </a:lnTo>
                  <a:lnTo>
                    <a:pt x="1223" y="525"/>
                  </a:lnTo>
                  <a:lnTo>
                    <a:pt x="1213" y="525"/>
                  </a:lnTo>
                  <a:lnTo>
                    <a:pt x="1193" y="545"/>
                  </a:lnTo>
                  <a:lnTo>
                    <a:pt x="1183" y="542"/>
                  </a:lnTo>
                  <a:lnTo>
                    <a:pt x="1168" y="562"/>
                  </a:lnTo>
                  <a:lnTo>
                    <a:pt x="1175" y="570"/>
                  </a:lnTo>
                  <a:lnTo>
                    <a:pt x="1170" y="578"/>
                  </a:lnTo>
                  <a:lnTo>
                    <a:pt x="1163" y="574"/>
                  </a:lnTo>
                  <a:lnTo>
                    <a:pt x="1155" y="585"/>
                  </a:lnTo>
                  <a:lnTo>
                    <a:pt x="1147" y="578"/>
                  </a:lnTo>
                  <a:lnTo>
                    <a:pt x="1117" y="588"/>
                  </a:lnTo>
                  <a:lnTo>
                    <a:pt x="1109" y="612"/>
                  </a:lnTo>
                  <a:lnTo>
                    <a:pt x="1099" y="623"/>
                  </a:lnTo>
                  <a:lnTo>
                    <a:pt x="1092" y="648"/>
                  </a:lnTo>
                  <a:lnTo>
                    <a:pt x="1089" y="643"/>
                  </a:lnTo>
                  <a:lnTo>
                    <a:pt x="1077" y="648"/>
                  </a:lnTo>
                  <a:lnTo>
                    <a:pt x="1075" y="630"/>
                  </a:lnTo>
                  <a:lnTo>
                    <a:pt x="1051" y="618"/>
                  </a:lnTo>
                  <a:lnTo>
                    <a:pt x="1051" y="602"/>
                  </a:lnTo>
                  <a:lnTo>
                    <a:pt x="1039" y="587"/>
                  </a:lnTo>
                  <a:lnTo>
                    <a:pt x="1024" y="598"/>
                  </a:lnTo>
                  <a:lnTo>
                    <a:pt x="1007" y="595"/>
                  </a:lnTo>
                  <a:lnTo>
                    <a:pt x="1004" y="602"/>
                  </a:lnTo>
                  <a:lnTo>
                    <a:pt x="996" y="597"/>
                  </a:lnTo>
                  <a:lnTo>
                    <a:pt x="978" y="603"/>
                  </a:lnTo>
                  <a:lnTo>
                    <a:pt x="966" y="628"/>
                  </a:lnTo>
                  <a:lnTo>
                    <a:pt x="954" y="625"/>
                  </a:lnTo>
                  <a:lnTo>
                    <a:pt x="950" y="631"/>
                  </a:lnTo>
                  <a:lnTo>
                    <a:pt x="938" y="625"/>
                  </a:lnTo>
                  <a:lnTo>
                    <a:pt x="928" y="630"/>
                  </a:lnTo>
                  <a:lnTo>
                    <a:pt x="926" y="625"/>
                  </a:lnTo>
                  <a:lnTo>
                    <a:pt x="920" y="636"/>
                  </a:lnTo>
                  <a:lnTo>
                    <a:pt x="910" y="640"/>
                  </a:lnTo>
                  <a:lnTo>
                    <a:pt x="900" y="663"/>
                  </a:lnTo>
                  <a:lnTo>
                    <a:pt x="893" y="663"/>
                  </a:lnTo>
                  <a:lnTo>
                    <a:pt x="888" y="683"/>
                  </a:lnTo>
                  <a:lnTo>
                    <a:pt x="880" y="680"/>
                  </a:lnTo>
                  <a:lnTo>
                    <a:pt x="878" y="683"/>
                  </a:lnTo>
                  <a:lnTo>
                    <a:pt x="867" y="673"/>
                  </a:lnTo>
                  <a:lnTo>
                    <a:pt x="862" y="681"/>
                  </a:lnTo>
                  <a:lnTo>
                    <a:pt x="855" y="683"/>
                  </a:lnTo>
                  <a:lnTo>
                    <a:pt x="855" y="694"/>
                  </a:lnTo>
                  <a:lnTo>
                    <a:pt x="840" y="689"/>
                  </a:lnTo>
                  <a:lnTo>
                    <a:pt x="837" y="694"/>
                  </a:lnTo>
                  <a:lnTo>
                    <a:pt x="822" y="688"/>
                  </a:lnTo>
                  <a:lnTo>
                    <a:pt x="824" y="701"/>
                  </a:lnTo>
                  <a:lnTo>
                    <a:pt x="815" y="704"/>
                  </a:lnTo>
                  <a:lnTo>
                    <a:pt x="812" y="723"/>
                  </a:lnTo>
                  <a:lnTo>
                    <a:pt x="805" y="721"/>
                  </a:lnTo>
                  <a:lnTo>
                    <a:pt x="802" y="733"/>
                  </a:lnTo>
                  <a:lnTo>
                    <a:pt x="795" y="734"/>
                  </a:lnTo>
                  <a:lnTo>
                    <a:pt x="804" y="744"/>
                  </a:lnTo>
                  <a:lnTo>
                    <a:pt x="795" y="744"/>
                  </a:lnTo>
                  <a:lnTo>
                    <a:pt x="795" y="756"/>
                  </a:lnTo>
                  <a:lnTo>
                    <a:pt x="786" y="762"/>
                  </a:lnTo>
                  <a:lnTo>
                    <a:pt x="789" y="771"/>
                  </a:lnTo>
                  <a:lnTo>
                    <a:pt x="781" y="771"/>
                  </a:lnTo>
                  <a:lnTo>
                    <a:pt x="764" y="789"/>
                  </a:lnTo>
                  <a:lnTo>
                    <a:pt x="772" y="795"/>
                  </a:lnTo>
                  <a:lnTo>
                    <a:pt x="771" y="800"/>
                  </a:lnTo>
                  <a:lnTo>
                    <a:pt x="757" y="814"/>
                  </a:lnTo>
                  <a:lnTo>
                    <a:pt x="749" y="812"/>
                  </a:lnTo>
                  <a:lnTo>
                    <a:pt x="754" y="819"/>
                  </a:lnTo>
                  <a:lnTo>
                    <a:pt x="746" y="824"/>
                  </a:lnTo>
                  <a:lnTo>
                    <a:pt x="744" y="835"/>
                  </a:lnTo>
                  <a:lnTo>
                    <a:pt x="737" y="834"/>
                  </a:lnTo>
                  <a:lnTo>
                    <a:pt x="742" y="845"/>
                  </a:lnTo>
                  <a:lnTo>
                    <a:pt x="736" y="847"/>
                  </a:lnTo>
                  <a:lnTo>
                    <a:pt x="726" y="860"/>
                  </a:lnTo>
                  <a:lnTo>
                    <a:pt x="728" y="870"/>
                  </a:lnTo>
                  <a:lnTo>
                    <a:pt x="719" y="868"/>
                  </a:lnTo>
                  <a:lnTo>
                    <a:pt x="714" y="875"/>
                  </a:lnTo>
                  <a:lnTo>
                    <a:pt x="714" y="885"/>
                  </a:lnTo>
                  <a:lnTo>
                    <a:pt x="706" y="883"/>
                  </a:lnTo>
                  <a:lnTo>
                    <a:pt x="699" y="892"/>
                  </a:lnTo>
                  <a:lnTo>
                    <a:pt x="693" y="890"/>
                  </a:lnTo>
                  <a:lnTo>
                    <a:pt x="689" y="897"/>
                  </a:lnTo>
                  <a:lnTo>
                    <a:pt x="678" y="895"/>
                  </a:lnTo>
                  <a:lnTo>
                    <a:pt x="661" y="911"/>
                  </a:lnTo>
                  <a:lnTo>
                    <a:pt x="656" y="905"/>
                  </a:lnTo>
                  <a:lnTo>
                    <a:pt x="655" y="918"/>
                  </a:lnTo>
                  <a:lnTo>
                    <a:pt x="645" y="911"/>
                  </a:lnTo>
                  <a:lnTo>
                    <a:pt x="643" y="925"/>
                  </a:lnTo>
                  <a:lnTo>
                    <a:pt x="663" y="946"/>
                  </a:lnTo>
                  <a:lnTo>
                    <a:pt x="693" y="1034"/>
                  </a:lnTo>
                  <a:lnTo>
                    <a:pt x="704" y="1039"/>
                  </a:lnTo>
                  <a:lnTo>
                    <a:pt x="704" y="1044"/>
                  </a:lnTo>
                  <a:lnTo>
                    <a:pt x="711" y="1049"/>
                  </a:lnTo>
                  <a:lnTo>
                    <a:pt x="719" y="1077"/>
                  </a:lnTo>
                  <a:lnTo>
                    <a:pt x="739" y="1075"/>
                  </a:lnTo>
                  <a:lnTo>
                    <a:pt x="728" y="1099"/>
                  </a:lnTo>
                  <a:lnTo>
                    <a:pt x="734" y="1132"/>
                  </a:lnTo>
                  <a:lnTo>
                    <a:pt x="728" y="1132"/>
                  </a:lnTo>
                  <a:lnTo>
                    <a:pt x="724" y="1135"/>
                  </a:lnTo>
                  <a:lnTo>
                    <a:pt x="729" y="1137"/>
                  </a:lnTo>
                  <a:lnTo>
                    <a:pt x="729" y="1148"/>
                  </a:lnTo>
                  <a:lnTo>
                    <a:pt x="736" y="1143"/>
                  </a:lnTo>
                  <a:lnTo>
                    <a:pt x="737" y="1153"/>
                  </a:lnTo>
                  <a:lnTo>
                    <a:pt x="731" y="1158"/>
                  </a:lnTo>
                  <a:lnTo>
                    <a:pt x="723" y="1155"/>
                  </a:lnTo>
                  <a:lnTo>
                    <a:pt x="718" y="1163"/>
                  </a:lnTo>
                  <a:lnTo>
                    <a:pt x="729" y="1168"/>
                  </a:lnTo>
                  <a:lnTo>
                    <a:pt x="723" y="1172"/>
                  </a:lnTo>
                  <a:lnTo>
                    <a:pt x="713" y="1170"/>
                  </a:lnTo>
                  <a:lnTo>
                    <a:pt x="711" y="1175"/>
                  </a:lnTo>
                  <a:lnTo>
                    <a:pt x="719" y="1181"/>
                  </a:lnTo>
                  <a:lnTo>
                    <a:pt x="713" y="1186"/>
                  </a:lnTo>
                  <a:lnTo>
                    <a:pt x="713" y="1191"/>
                  </a:lnTo>
                  <a:lnTo>
                    <a:pt x="701" y="1188"/>
                  </a:lnTo>
                  <a:lnTo>
                    <a:pt x="698" y="1181"/>
                  </a:lnTo>
                  <a:lnTo>
                    <a:pt x="691" y="1183"/>
                  </a:lnTo>
                  <a:lnTo>
                    <a:pt x="684" y="1195"/>
                  </a:lnTo>
                  <a:lnTo>
                    <a:pt x="671" y="1190"/>
                  </a:lnTo>
                  <a:lnTo>
                    <a:pt x="673" y="1198"/>
                  </a:lnTo>
                  <a:lnTo>
                    <a:pt x="666" y="1206"/>
                  </a:lnTo>
                  <a:lnTo>
                    <a:pt x="661" y="1196"/>
                  </a:lnTo>
                  <a:lnTo>
                    <a:pt x="641" y="1200"/>
                  </a:lnTo>
                  <a:lnTo>
                    <a:pt x="640" y="1205"/>
                  </a:lnTo>
                  <a:lnTo>
                    <a:pt x="650" y="1213"/>
                  </a:lnTo>
                  <a:lnTo>
                    <a:pt x="648" y="1220"/>
                  </a:lnTo>
                  <a:lnTo>
                    <a:pt x="628" y="1221"/>
                  </a:lnTo>
                  <a:lnTo>
                    <a:pt x="623" y="1226"/>
                  </a:lnTo>
                  <a:lnTo>
                    <a:pt x="628" y="1238"/>
                  </a:lnTo>
                  <a:lnTo>
                    <a:pt x="612" y="1238"/>
                  </a:lnTo>
                  <a:lnTo>
                    <a:pt x="607" y="1244"/>
                  </a:lnTo>
                  <a:lnTo>
                    <a:pt x="593" y="1231"/>
                  </a:lnTo>
                  <a:lnTo>
                    <a:pt x="568" y="1246"/>
                  </a:lnTo>
                  <a:lnTo>
                    <a:pt x="562" y="1239"/>
                  </a:lnTo>
                  <a:lnTo>
                    <a:pt x="550" y="1248"/>
                  </a:lnTo>
                  <a:lnTo>
                    <a:pt x="550" y="1238"/>
                  </a:lnTo>
                  <a:lnTo>
                    <a:pt x="534" y="1239"/>
                  </a:lnTo>
                  <a:lnTo>
                    <a:pt x="515" y="1228"/>
                  </a:lnTo>
                  <a:lnTo>
                    <a:pt x="517" y="1216"/>
                  </a:lnTo>
                  <a:lnTo>
                    <a:pt x="507" y="1210"/>
                  </a:lnTo>
                  <a:lnTo>
                    <a:pt x="497" y="1210"/>
                  </a:lnTo>
                  <a:lnTo>
                    <a:pt x="484" y="1216"/>
                  </a:lnTo>
                  <a:lnTo>
                    <a:pt x="466" y="1215"/>
                  </a:lnTo>
                  <a:lnTo>
                    <a:pt x="462" y="1201"/>
                  </a:lnTo>
                  <a:lnTo>
                    <a:pt x="446" y="1198"/>
                  </a:lnTo>
                  <a:lnTo>
                    <a:pt x="446" y="1188"/>
                  </a:lnTo>
                  <a:lnTo>
                    <a:pt x="438" y="1181"/>
                  </a:lnTo>
                  <a:lnTo>
                    <a:pt x="431" y="1188"/>
                  </a:lnTo>
                  <a:lnTo>
                    <a:pt x="434" y="1193"/>
                  </a:lnTo>
                  <a:lnTo>
                    <a:pt x="433" y="1200"/>
                  </a:lnTo>
                  <a:lnTo>
                    <a:pt x="423" y="1193"/>
                  </a:lnTo>
                  <a:lnTo>
                    <a:pt x="393" y="1200"/>
                  </a:lnTo>
                  <a:lnTo>
                    <a:pt x="383" y="1215"/>
                  </a:lnTo>
                  <a:lnTo>
                    <a:pt x="375" y="1201"/>
                  </a:lnTo>
                  <a:lnTo>
                    <a:pt x="371" y="1201"/>
                  </a:lnTo>
                  <a:lnTo>
                    <a:pt x="368" y="1206"/>
                  </a:lnTo>
                  <a:lnTo>
                    <a:pt x="373" y="1221"/>
                  </a:lnTo>
                  <a:lnTo>
                    <a:pt x="365" y="1223"/>
                  </a:lnTo>
                  <a:lnTo>
                    <a:pt x="361" y="1230"/>
                  </a:lnTo>
                  <a:lnTo>
                    <a:pt x="348" y="1230"/>
                  </a:lnTo>
                  <a:lnTo>
                    <a:pt x="342" y="1246"/>
                  </a:lnTo>
                  <a:lnTo>
                    <a:pt x="325" y="1243"/>
                  </a:lnTo>
                  <a:lnTo>
                    <a:pt x="320" y="1231"/>
                  </a:lnTo>
                  <a:lnTo>
                    <a:pt x="305" y="1236"/>
                  </a:lnTo>
                  <a:lnTo>
                    <a:pt x="308" y="1226"/>
                  </a:lnTo>
                  <a:lnTo>
                    <a:pt x="302" y="1216"/>
                  </a:lnTo>
                  <a:lnTo>
                    <a:pt x="293" y="1225"/>
                  </a:lnTo>
                  <a:lnTo>
                    <a:pt x="285" y="1223"/>
                  </a:lnTo>
                  <a:lnTo>
                    <a:pt x="272" y="1230"/>
                  </a:lnTo>
                  <a:lnTo>
                    <a:pt x="259" y="1211"/>
                  </a:lnTo>
                  <a:lnTo>
                    <a:pt x="249" y="1206"/>
                  </a:lnTo>
                  <a:lnTo>
                    <a:pt x="237" y="1205"/>
                  </a:lnTo>
                  <a:lnTo>
                    <a:pt x="231" y="1211"/>
                  </a:lnTo>
                  <a:lnTo>
                    <a:pt x="214" y="1188"/>
                  </a:lnTo>
                  <a:lnTo>
                    <a:pt x="204" y="1186"/>
                  </a:lnTo>
                  <a:lnTo>
                    <a:pt x="181" y="1148"/>
                  </a:lnTo>
                  <a:lnTo>
                    <a:pt x="173" y="1143"/>
                  </a:lnTo>
                  <a:lnTo>
                    <a:pt x="168" y="1145"/>
                  </a:lnTo>
                  <a:lnTo>
                    <a:pt x="166" y="1120"/>
                  </a:lnTo>
                  <a:lnTo>
                    <a:pt x="154" y="1122"/>
                  </a:lnTo>
                  <a:lnTo>
                    <a:pt x="144" y="1110"/>
                  </a:lnTo>
                  <a:lnTo>
                    <a:pt x="146" y="1102"/>
                  </a:lnTo>
                  <a:lnTo>
                    <a:pt x="139" y="1094"/>
                  </a:lnTo>
                  <a:lnTo>
                    <a:pt x="133" y="1095"/>
                  </a:lnTo>
                  <a:lnTo>
                    <a:pt x="126" y="1074"/>
                  </a:lnTo>
                  <a:lnTo>
                    <a:pt x="118" y="1067"/>
                  </a:lnTo>
                  <a:lnTo>
                    <a:pt x="118" y="1061"/>
                  </a:lnTo>
                  <a:lnTo>
                    <a:pt x="110" y="1047"/>
                  </a:lnTo>
                  <a:lnTo>
                    <a:pt x="108" y="1031"/>
                  </a:lnTo>
                  <a:lnTo>
                    <a:pt x="80" y="1024"/>
                  </a:lnTo>
                  <a:lnTo>
                    <a:pt x="76" y="1001"/>
                  </a:lnTo>
                  <a:lnTo>
                    <a:pt x="63" y="1004"/>
                  </a:lnTo>
                  <a:lnTo>
                    <a:pt x="48" y="983"/>
                  </a:lnTo>
                  <a:lnTo>
                    <a:pt x="37" y="979"/>
                  </a:lnTo>
                  <a:lnTo>
                    <a:pt x="37" y="974"/>
                  </a:lnTo>
                  <a:lnTo>
                    <a:pt x="22" y="973"/>
                  </a:lnTo>
                  <a:lnTo>
                    <a:pt x="0" y="938"/>
                  </a:lnTo>
                  <a:lnTo>
                    <a:pt x="0" y="923"/>
                  </a:lnTo>
                  <a:lnTo>
                    <a:pt x="134" y="610"/>
                  </a:lnTo>
                  <a:lnTo>
                    <a:pt x="116" y="603"/>
                  </a:lnTo>
                  <a:lnTo>
                    <a:pt x="126" y="570"/>
                  </a:lnTo>
                  <a:lnTo>
                    <a:pt x="121" y="565"/>
                  </a:lnTo>
                  <a:lnTo>
                    <a:pt x="129" y="554"/>
                  </a:lnTo>
                  <a:lnTo>
                    <a:pt x="143" y="511"/>
                  </a:lnTo>
                  <a:lnTo>
                    <a:pt x="131" y="506"/>
                  </a:lnTo>
                  <a:lnTo>
                    <a:pt x="126" y="494"/>
                  </a:lnTo>
                  <a:lnTo>
                    <a:pt x="134" y="494"/>
                  </a:lnTo>
                  <a:lnTo>
                    <a:pt x="139" y="486"/>
                  </a:lnTo>
                  <a:lnTo>
                    <a:pt x="149" y="487"/>
                  </a:lnTo>
                  <a:lnTo>
                    <a:pt x="164" y="433"/>
                  </a:lnTo>
                  <a:lnTo>
                    <a:pt x="176" y="429"/>
                  </a:lnTo>
                  <a:lnTo>
                    <a:pt x="184" y="413"/>
                  </a:lnTo>
                  <a:lnTo>
                    <a:pt x="179" y="405"/>
                  </a:lnTo>
                  <a:lnTo>
                    <a:pt x="189" y="395"/>
                  </a:lnTo>
                  <a:lnTo>
                    <a:pt x="189" y="386"/>
                  </a:lnTo>
                  <a:lnTo>
                    <a:pt x="196" y="386"/>
                  </a:lnTo>
                  <a:lnTo>
                    <a:pt x="206" y="375"/>
                  </a:lnTo>
                  <a:lnTo>
                    <a:pt x="219" y="368"/>
                  </a:lnTo>
                  <a:lnTo>
                    <a:pt x="216" y="358"/>
                  </a:lnTo>
                  <a:lnTo>
                    <a:pt x="224" y="347"/>
                  </a:lnTo>
                  <a:lnTo>
                    <a:pt x="239" y="345"/>
                  </a:lnTo>
                  <a:lnTo>
                    <a:pt x="252" y="325"/>
                  </a:lnTo>
                  <a:lnTo>
                    <a:pt x="270" y="320"/>
                  </a:lnTo>
                  <a:lnTo>
                    <a:pt x="274" y="315"/>
                  </a:lnTo>
                  <a:lnTo>
                    <a:pt x="292" y="313"/>
                  </a:lnTo>
                  <a:lnTo>
                    <a:pt x="300" y="303"/>
                  </a:lnTo>
                  <a:lnTo>
                    <a:pt x="318" y="315"/>
                  </a:lnTo>
                  <a:lnTo>
                    <a:pt x="322" y="295"/>
                  </a:lnTo>
                  <a:lnTo>
                    <a:pt x="356" y="275"/>
                  </a:lnTo>
                  <a:lnTo>
                    <a:pt x="365" y="294"/>
                  </a:lnTo>
                  <a:lnTo>
                    <a:pt x="373" y="294"/>
                  </a:lnTo>
                  <a:lnTo>
                    <a:pt x="381" y="287"/>
                  </a:lnTo>
                  <a:lnTo>
                    <a:pt x="386" y="297"/>
                  </a:lnTo>
                  <a:lnTo>
                    <a:pt x="395" y="295"/>
                  </a:lnTo>
                  <a:lnTo>
                    <a:pt x="404" y="328"/>
                  </a:lnTo>
                  <a:lnTo>
                    <a:pt x="421" y="313"/>
                  </a:lnTo>
                  <a:lnTo>
                    <a:pt x="413" y="307"/>
                  </a:lnTo>
                  <a:lnTo>
                    <a:pt x="419" y="300"/>
                  </a:lnTo>
                  <a:lnTo>
                    <a:pt x="419" y="285"/>
                  </a:lnTo>
                  <a:lnTo>
                    <a:pt x="426" y="284"/>
                  </a:lnTo>
                  <a:lnTo>
                    <a:pt x="431" y="274"/>
                  </a:lnTo>
                  <a:lnTo>
                    <a:pt x="436" y="275"/>
                  </a:lnTo>
                  <a:lnTo>
                    <a:pt x="439" y="267"/>
                  </a:lnTo>
                  <a:lnTo>
                    <a:pt x="454" y="259"/>
                  </a:lnTo>
                  <a:lnTo>
                    <a:pt x="453" y="247"/>
                  </a:lnTo>
                  <a:lnTo>
                    <a:pt x="457" y="234"/>
                  </a:lnTo>
                  <a:lnTo>
                    <a:pt x="471" y="229"/>
                  </a:lnTo>
                  <a:lnTo>
                    <a:pt x="477" y="234"/>
                  </a:lnTo>
                  <a:lnTo>
                    <a:pt x="482" y="219"/>
                  </a:lnTo>
                  <a:lnTo>
                    <a:pt x="501" y="226"/>
                  </a:lnTo>
                  <a:lnTo>
                    <a:pt x="507" y="221"/>
                  </a:lnTo>
                  <a:lnTo>
                    <a:pt x="522" y="222"/>
                  </a:lnTo>
                  <a:lnTo>
                    <a:pt x="507" y="209"/>
                  </a:lnTo>
                  <a:lnTo>
                    <a:pt x="514" y="196"/>
                  </a:lnTo>
                  <a:lnTo>
                    <a:pt x="517" y="199"/>
                  </a:lnTo>
                  <a:lnTo>
                    <a:pt x="519" y="184"/>
                  </a:lnTo>
                  <a:lnTo>
                    <a:pt x="504" y="166"/>
                  </a:lnTo>
                  <a:lnTo>
                    <a:pt x="502" y="148"/>
                  </a:lnTo>
                  <a:lnTo>
                    <a:pt x="514" y="148"/>
                  </a:lnTo>
                  <a:lnTo>
                    <a:pt x="527" y="130"/>
                  </a:lnTo>
                  <a:lnTo>
                    <a:pt x="540" y="135"/>
                  </a:lnTo>
                  <a:lnTo>
                    <a:pt x="539" y="118"/>
                  </a:lnTo>
                  <a:lnTo>
                    <a:pt x="549" y="101"/>
                  </a:lnTo>
                  <a:lnTo>
                    <a:pt x="560" y="100"/>
                  </a:lnTo>
                  <a:lnTo>
                    <a:pt x="565" y="106"/>
                  </a:lnTo>
                  <a:lnTo>
                    <a:pt x="572" y="93"/>
                  </a:lnTo>
                  <a:lnTo>
                    <a:pt x="593" y="80"/>
                  </a:lnTo>
                  <a:lnTo>
                    <a:pt x="595" y="86"/>
                  </a:lnTo>
                  <a:lnTo>
                    <a:pt x="600" y="85"/>
                  </a:lnTo>
                  <a:lnTo>
                    <a:pt x="607" y="77"/>
                  </a:lnTo>
                  <a:lnTo>
                    <a:pt x="620" y="85"/>
                  </a:lnTo>
                  <a:lnTo>
                    <a:pt x="626" y="62"/>
                  </a:lnTo>
                  <a:lnTo>
                    <a:pt x="630" y="70"/>
                  </a:lnTo>
                  <a:lnTo>
                    <a:pt x="646" y="82"/>
                  </a:lnTo>
                  <a:lnTo>
                    <a:pt x="668" y="78"/>
                  </a:lnTo>
                  <a:lnTo>
                    <a:pt x="675" y="83"/>
                  </a:lnTo>
                  <a:lnTo>
                    <a:pt x="683" y="78"/>
                  </a:lnTo>
                  <a:lnTo>
                    <a:pt x="683" y="91"/>
                  </a:lnTo>
                  <a:lnTo>
                    <a:pt x="689" y="95"/>
                  </a:lnTo>
                  <a:lnTo>
                    <a:pt x="714" y="57"/>
                  </a:lnTo>
                  <a:lnTo>
                    <a:pt x="721" y="57"/>
                  </a:lnTo>
                  <a:lnTo>
                    <a:pt x="729" y="72"/>
                  </a:lnTo>
                  <a:lnTo>
                    <a:pt x="741" y="78"/>
                  </a:lnTo>
                  <a:lnTo>
                    <a:pt x="764" y="52"/>
                  </a:lnTo>
                  <a:lnTo>
                    <a:pt x="762" y="35"/>
                  </a:lnTo>
                  <a:lnTo>
                    <a:pt x="779" y="33"/>
                  </a:lnTo>
                  <a:lnTo>
                    <a:pt x="777" y="24"/>
                  </a:lnTo>
                  <a:lnTo>
                    <a:pt x="782" y="20"/>
                  </a:lnTo>
                  <a:lnTo>
                    <a:pt x="792" y="19"/>
                  </a:lnTo>
                  <a:lnTo>
                    <a:pt x="792" y="30"/>
                  </a:lnTo>
                  <a:lnTo>
                    <a:pt x="815" y="27"/>
                  </a:lnTo>
                  <a:lnTo>
                    <a:pt x="825" y="38"/>
                  </a:lnTo>
                  <a:lnTo>
                    <a:pt x="829" y="24"/>
                  </a:lnTo>
                  <a:lnTo>
                    <a:pt x="852" y="24"/>
                  </a:lnTo>
                  <a:lnTo>
                    <a:pt x="855" y="12"/>
                  </a:lnTo>
                  <a:lnTo>
                    <a:pt x="863" y="10"/>
                  </a:lnTo>
                  <a:lnTo>
                    <a:pt x="868" y="0"/>
                  </a:lnTo>
                  <a:lnTo>
                    <a:pt x="877" y="0"/>
                  </a:lnTo>
                  <a:lnTo>
                    <a:pt x="882" y="7"/>
                  </a:lnTo>
                  <a:lnTo>
                    <a:pt x="883" y="30"/>
                  </a:lnTo>
                  <a:lnTo>
                    <a:pt x="888" y="33"/>
                  </a:lnTo>
                  <a:lnTo>
                    <a:pt x="885" y="37"/>
                  </a:lnTo>
                  <a:lnTo>
                    <a:pt x="910" y="53"/>
                  </a:lnTo>
                  <a:lnTo>
                    <a:pt x="910" y="67"/>
                  </a:lnTo>
                  <a:lnTo>
                    <a:pt x="923" y="67"/>
                  </a:lnTo>
                  <a:lnTo>
                    <a:pt x="918" y="55"/>
                  </a:lnTo>
                  <a:lnTo>
                    <a:pt x="925" y="55"/>
                  </a:lnTo>
                  <a:lnTo>
                    <a:pt x="928" y="68"/>
                  </a:lnTo>
                  <a:lnTo>
                    <a:pt x="936" y="78"/>
                  </a:lnTo>
                  <a:lnTo>
                    <a:pt x="940" y="65"/>
                  </a:lnTo>
                  <a:close/>
                </a:path>
              </a:pathLst>
            </a:custGeom>
            <a:grpFill/>
            <a:ln w="127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9" name="Freeform 37">
              <a:extLst>
                <a:ext uri="{FF2B5EF4-FFF2-40B4-BE49-F238E27FC236}">
                  <a16:creationId xmlns:a16="http://schemas.microsoft.com/office/drawing/2014/main" id="{7D43C706-084C-53EA-D0A5-1C7193FA5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488" y="2742092"/>
              <a:ext cx="1558925" cy="2106613"/>
            </a:xfrm>
            <a:custGeom>
              <a:avLst/>
              <a:gdLst/>
              <a:ahLst/>
              <a:cxnLst>
                <a:cxn ang="0">
                  <a:pos x="311" y="1318"/>
                </a:cxn>
                <a:cxn ang="0">
                  <a:pos x="305" y="1290"/>
                </a:cxn>
                <a:cxn ang="0">
                  <a:pos x="295" y="1264"/>
                </a:cxn>
                <a:cxn ang="0">
                  <a:pos x="258" y="1239"/>
                </a:cxn>
                <a:cxn ang="0">
                  <a:pos x="252" y="1231"/>
                </a:cxn>
                <a:cxn ang="0">
                  <a:pos x="225" y="1209"/>
                </a:cxn>
                <a:cxn ang="0">
                  <a:pos x="194" y="1199"/>
                </a:cxn>
                <a:cxn ang="0">
                  <a:pos x="154" y="1183"/>
                </a:cxn>
                <a:cxn ang="0">
                  <a:pos x="94" y="1183"/>
                </a:cxn>
                <a:cxn ang="0">
                  <a:pos x="63" y="1178"/>
                </a:cxn>
                <a:cxn ang="0">
                  <a:pos x="65" y="1156"/>
                </a:cxn>
                <a:cxn ang="0">
                  <a:pos x="99" y="1113"/>
                </a:cxn>
                <a:cxn ang="0">
                  <a:pos x="94" y="1077"/>
                </a:cxn>
                <a:cxn ang="0">
                  <a:pos x="68" y="1077"/>
                </a:cxn>
                <a:cxn ang="0">
                  <a:pos x="58" y="1055"/>
                </a:cxn>
                <a:cxn ang="0">
                  <a:pos x="60" y="1020"/>
                </a:cxn>
                <a:cxn ang="0">
                  <a:pos x="56" y="979"/>
                </a:cxn>
                <a:cxn ang="0">
                  <a:pos x="55" y="941"/>
                </a:cxn>
                <a:cxn ang="0">
                  <a:pos x="70" y="889"/>
                </a:cxn>
                <a:cxn ang="0">
                  <a:pos x="109" y="855"/>
                </a:cxn>
                <a:cxn ang="0">
                  <a:pos x="129" y="744"/>
                </a:cxn>
                <a:cxn ang="0">
                  <a:pos x="93" y="705"/>
                </a:cxn>
                <a:cxn ang="0">
                  <a:pos x="61" y="666"/>
                </a:cxn>
                <a:cxn ang="0">
                  <a:pos x="35" y="641"/>
                </a:cxn>
                <a:cxn ang="0">
                  <a:pos x="18" y="624"/>
                </a:cxn>
                <a:cxn ang="0">
                  <a:pos x="17" y="609"/>
                </a:cxn>
                <a:cxn ang="0">
                  <a:pos x="17" y="570"/>
                </a:cxn>
                <a:cxn ang="0">
                  <a:pos x="71" y="532"/>
                </a:cxn>
                <a:cxn ang="0">
                  <a:pos x="91" y="500"/>
                </a:cxn>
                <a:cxn ang="0">
                  <a:pos x="147" y="452"/>
                </a:cxn>
                <a:cxn ang="0">
                  <a:pos x="191" y="422"/>
                </a:cxn>
                <a:cxn ang="0">
                  <a:pos x="194" y="354"/>
                </a:cxn>
                <a:cxn ang="0">
                  <a:pos x="207" y="308"/>
                </a:cxn>
                <a:cxn ang="0">
                  <a:pos x="192" y="260"/>
                </a:cxn>
                <a:cxn ang="0">
                  <a:pos x="202" y="217"/>
                </a:cxn>
                <a:cxn ang="0">
                  <a:pos x="222" y="200"/>
                </a:cxn>
                <a:cxn ang="0">
                  <a:pos x="275" y="182"/>
                </a:cxn>
                <a:cxn ang="0">
                  <a:pos x="328" y="177"/>
                </a:cxn>
                <a:cxn ang="0">
                  <a:pos x="361" y="155"/>
                </a:cxn>
                <a:cxn ang="0">
                  <a:pos x="379" y="160"/>
                </a:cxn>
                <a:cxn ang="0">
                  <a:pos x="446" y="147"/>
                </a:cxn>
                <a:cxn ang="0">
                  <a:pos x="479" y="165"/>
                </a:cxn>
                <a:cxn ang="0">
                  <a:pos x="515" y="167"/>
                </a:cxn>
                <a:cxn ang="0">
                  <a:pos x="580" y="134"/>
                </a:cxn>
                <a:cxn ang="0">
                  <a:pos x="759" y="0"/>
                </a:cxn>
                <a:cxn ang="0">
                  <a:pos x="799" y="16"/>
                </a:cxn>
                <a:cxn ang="0">
                  <a:pos x="982" y="20"/>
                </a:cxn>
                <a:cxn ang="0">
                  <a:pos x="903" y="412"/>
                </a:cxn>
                <a:cxn ang="0">
                  <a:pos x="842" y="546"/>
                </a:cxn>
                <a:cxn ang="0">
                  <a:pos x="545" y="879"/>
                </a:cxn>
                <a:cxn ang="0">
                  <a:pos x="485" y="1007"/>
                </a:cxn>
              </a:cxnLst>
              <a:rect l="0" t="0" r="r" b="b"/>
              <a:pathLst>
                <a:path w="982" h="1327">
                  <a:moveTo>
                    <a:pt x="396" y="1196"/>
                  </a:moveTo>
                  <a:lnTo>
                    <a:pt x="366" y="1254"/>
                  </a:lnTo>
                  <a:lnTo>
                    <a:pt x="318" y="1327"/>
                  </a:lnTo>
                  <a:lnTo>
                    <a:pt x="311" y="1318"/>
                  </a:lnTo>
                  <a:lnTo>
                    <a:pt x="313" y="1310"/>
                  </a:lnTo>
                  <a:lnTo>
                    <a:pt x="305" y="1305"/>
                  </a:lnTo>
                  <a:lnTo>
                    <a:pt x="310" y="1295"/>
                  </a:lnTo>
                  <a:lnTo>
                    <a:pt x="305" y="1290"/>
                  </a:lnTo>
                  <a:lnTo>
                    <a:pt x="306" y="1277"/>
                  </a:lnTo>
                  <a:lnTo>
                    <a:pt x="302" y="1274"/>
                  </a:lnTo>
                  <a:lnTo>
                    <a:pt x="302" y="1267"/>
                  </a:lnTo>
                  <a:lnTo>
                    <a:pt x="295" y="1264"/>
                  </a:lnTo>
                  <a:lnTo>
                    <a:pt x="295" y="1259"/>
                  </a:lnTo>
                  <a:lnTo>
                    <a:pt x="263" y="1249"/>
                  </a:lnTo>
                  <a:lnTo>
                    <a:pt x="265" y="1241"/>
                  </a:lnTo>
                  <a:lnTo>
                    <a:pt x="258" y="1239"/>
                  </a:lnTo>
                  <a:lnTo>
                    <a:pt x="262" y="1236"/>
                  </a:lnTo>
                  <a:lnTo>
                    <a:pt x="260" y="1231"/>
                  </a:lnTo>
                  <a:lnTo>
                    <a:pt x="253" y="1229"/>
                  </a:lnTo>
                  <a:lnTo>
                    <a:pt x="252" y="1231"/>
                  </a:lnTo>
                  <a:lnTo>
                    <a:pt x="237" y="1227"/>
                  </a:lnTo>
                  <a:lnTo>
                    <a:pt x="229" y="1216"/>
                  </a:lnTo>
                  <a:lnTo>
                    <a:pt x="225" y="1217"/>
                  </a:lnTo>
                  <a:lnTo>
                    <a:pt x="225" y="1209"/>
                  </a:lnTo>
                  <a:lnTo>
                    <a:pt x="220" y="1207"/>
                  </a:lnTo>
                  <a:lnTo>
                    <a:pt x="220" y="1211"/>
                  </a:lnTo>
                  <a:lnTo>
                    <a:pt x="209" y="1216"/>
                  </a:lnTo>
                  <a:lnTo>
                    <a:pt x="194" y="1199"/>
                  </a:lnTo>
                  <a:lnTo>
                    <a:pt x="176" y="1204"/>
                  </a:lnTo>
                  <a:lnTo>
                    <a:pt x="172" y="1196"/>
                  </a:lnTo>
                  <a:lnTo>
                    <a:pt x="157" y="1189"/>
                  </a:lnTo>
                  <a:lnTo>
                    <a:pt x="154" y="1183"/>
                  </a:lnTo>
                  <a:lnTo>
                    <a:pt x="128" y="1189"/>
                  </a:lnTo>
                  <a:lnTo>
                    <a:pt x="114" y="1199"/>
                  </a:lnTo>
                  <a:lnTo>
                    <a:pt x="108" y="1191"/>
                  </a:lnTo>
                  <a:lnTo>
                    <a:pt x="94" y="1183"/>
                  </a:lnTo>
                  <a:lnTo>
                    <a:pt x="80" y="1183"/>
                  </a:lnTo>
                  <a:lnTo>
                    <a:pt x="76" y="1186"/>
                  </a:lnTo>
                  <a:lnTo>
                    <a:pt x="75" y="1183"/>
                  </a:lnTo>
                  <a:lnTo>
                    <a:pt x="63" y="1178"/>
                  </a:lnTo>
                  <a:lnTo>
                    <a:pt x="66" y="1176"/>
                  </a:lnTo>
                  <a:lnTo>
                    <a:pt x="58" y="1171"/>
                  </a:lnTo>
                  <a:lnTo>
                    <a:pt x="68" y="1163"/>
                  </a:lnTo>
                  <a:lnTo>
                    <a:pt x="65" y="1156"/>
                  </a:lnTo>
                  <a:lnTo>
                    <a:pt x="66" y="1149"/>
                  </a:lnTo>
                  <a:lnTo>
                    <a:pt x="73" y="1151"/>
                  </a:lnTo>
                  <a:lnTo>
                    <a:pt x="78" y="1125"/>
                  </a:lnTo>
                  <a:lnTo>
                    <a:pt x="99" y="1113"/>
                  </a:lnTo>
                  <a:lnTo>
                    <a:pt x="98" y="1106"/>
                  </a:lnTo>
                  <a:lnTo>
                    <a:pt x="104" y="1108"/>
                  </a:lnTo>
                  <a:lnTo>
                    <a:pt x="103" y="1090"/>
                  </a:lnTo>
                  <a:lnTo>
                    <a:pt x="94" y="1077"/>
                  </a:lnTo>
                  <a:lnTo>
                    <a:pt x="89" y="1077"/>
                  </a:lnTo>
                  <a:lnTo>
                    <a:pt x="93" y="1085"/>
                  </a:lnTo>
                  <a:lnTo>
                    <a:pt x="86" y="1085"/>
                  </a:lnTo>
                  <a:lnTo>
                    <a:pt x="68" y="1077"/>
                  </a:lnTo>
                  <a:lnTo>
                    <a:pt x="68" y="1070"/>
                  </a:lnTo>
                  <a:lnTo>
                    <a:pt x="63" y="1070"/>
                  </a:lnTo>
                  <a:lnTo>
                    <a:pt x="63" y="1057"/>
                  </a:lnTo>
                  <a:lnTo>
                    <a:pt x="58" y="1055"/>
                  </a:lnTo>
                  <a:lnTo>
                    <a:pt x="60" y="1048"/>
                  </a:lnTo>
                  <a:lnTo>
                    <a:pt x="55" y="1045"/>
                  </a:lnTo>
                  <a:lnTo>
                    <a:pt x="60" y="1038"/>
                  </a:lnTo>
                  <a:lnTo>
                    <a:pt x="60" y="1020"/>
                  </a:lnTo>
                  <a:lnTo>
                    <a:pt x="41" y="994"/>
                  </a:lnTo>
                  <a:lnTo>
                    <a:pt x="35" y="990"/>
                  </a:lnTo>
                  <a:lnTo>
                    <a:pt x="51" y="974"/>
                  </a:lnTo>
                  <a:lnTo>
                    <a:pt x="56" y="979"/>
                  </a:lnTo>
                  <a:lnTo>
                    <a:pt x="56" y="969"/>
                  </a:lnTo>
                  <a:lnTo>
                    <a:pt x="71" y="962"/>
                  </a:lnTo>
                  <a:lnTo>
                    <a:pt x="70" y="952"/>
                  </a:lnTo>
                  <a:lnTo>
                    <a:pt x="55" y="941"/>
                  </a:lnTo>
                  <a:lnTo>
                    <a:pt x="63" y="934"/>
                  </a:lnTo>
                  <a:lnTo>
                    <a:pt x="60" y="916"/>
                  </a:lnTo>
                  <a:lnTo>
                    <a:pt x="68" y="906"/>
                  </a:lnTo>
                  <a:lnTo>
                    <a:pt x="70" y="889"/>
                  </a:lnTo>
                  <a:lnTo>
                    <a:pt x="88" y="876"/>
                  </a:lnTo>
                  <a:lnTo>
                    <a:pt x="99" y="878"/>
                  </a:lnTo>
                  <a:lnTo>
                    <a:pt x="99" y="860"/>
                  </a:lnTo>
                  <a:lnTo>
                    <a:pt x="109" y="855"/>
                  </a:lnTo>
                  <a:lnTo>
                    <a:pt x="101" y="830"/>
                  </a:lnTo>
                  <a:lnTo>
                    <a:pt x="128" y="816"/>
                  </a:lnTo>
                  <a:lnTo>
                    <a:pt x="141" y="782"/>
                  </a:lnTo>
                  <a:lnTo>
                    <a:pt x="129" y="744"/>
                  </a:lnTo>
                  <a:lnTo>
                    <a:pt x="114" y="735"/>
                  </a:lnTo>
                  <a:lnTo>
                    <a:pt x="116" y="717"/>
                  </a:lnTo>
                  <a:lnTo>
                    <a:pt x="106" y="702"/>
                  </a:lnTo>
                  <a:lnTo>
                    <a:pt x="93" y="705"/>
                  </a:lnTo>
                  <a:lnTo>
                    <a:pt x="81" y="692"/>
                  </a:lnTo>
                  <a:lnTo>
                    <a:pt x="83" y="686"/>
                  </a:lnTo>
                  <a:lnTo>
                    <a:pt x="61" y="672"/>
                  </a:lnTo>
                  <a:lnTo>
                    <a:pt x="61" y="666"/>
                  </a:lnTo>
                  <a:lnTo>
                    <a:pt x="48" y="659"/>
                  </a:lnTo>
                  <a:lnTo>
                    <a:pt x="50" y="652"/>
                  </a:lnTo>
                  <a:lnTo>
                    <a:pt x="40" y="651"/>
                  </a:lnTo>
                  <a:lnTo>
                    <a:pt x="35" y="641"/>
                  </a:lnTo>
                  <a:lnTo>
                    <a:pt x="26" y="651"/>
                  </a:lnTo>
                  <a:lnTo>
                    <a:pt x="22" y="638"/>
                  </a:lnTo>
                  <a:lnTo>
                    <a:pt x="17" y="634"/>
                  </a:lnTo>
                  <a:lnTo>
                    <a:pt x="18" y="624"/>
                  </a:lnTo>
                  <a:lnTo>
                    <a:pt x="12" y="619"/>
                  </a:lnTo>
                  <a:lnTo>
                    <a:pt x="18" y="618"/>
                  </a:lnTo>
                  <a:lnTo>
                    <a:pt x="15" y="613"/>
                  </a:lnTo>
                  <a:lnTo>
                    <a:pt x="17" y="609"/>
                  </a:lnTo>
                  <a:lnTo>
                    <a:pt x="8" y="603"/>
                  </a:lnTo>
                  <a:lnTo>
                    <a:pt x="0" y="606"/>
                  </a:lnTo>
                  <a:lnTo>
                    <a:pt x="7" y="581"/>
                  </a:lnTo>
                  <a:lnTo>
                    <a:pt x="17" y="570"/>
                  </a:lnTo>
                  <a:lnTo>
                    <a:pt x="25" y="546"/>
                  </a:lnTo>
                  <a:lnTo>
                    <a:pt x="55" y="536"/>
                  </a:lnTo>
                  <a:lnTo>
                    <a:pt x="63" y="543"/>
                  </a:lnTo>
                  <a:lnTo>
                    <a:pt x="71" y="532"/>
                  </a:lnTo>
                  <a:lnTo>
                    <a:pt x="78" y="536"/>
                  </a:lnTo>
                  <a:lnTo>
                    <a:pt x="83" y="528"/>
                  </a:lnTo>
                  <a:lnTo>
                    <a:pt x="76" y="520"/>
                  </a:lnTo>
                  <a:lnTo>
                    <a:pt x="91" y="500"/>
                  </a:lnTo>
                  <a:lnTo>
                    <a:pt x="101" y="503"/>
                  </a:lnTo>
                  <a:lnTo>
                    <a:pt x="121" y="483"/>
                  </a:lnTo>
                  <a:lnTo>
                    <a:pt x="131" y="483"/>
                  </a:lnTo>
                  <a:lnTo>
                    <a:pt x="147" y="452"/>
                  </a:lnTo>
                  <a:lnTo>
                    <a:pt x="181" y="442"/>
                  </a:lnTo>
                  <a:lnTo>
                    <a:pt x="177" y="434"/>
                  </a:lnTo>
                  <a:lnTo>
                    <a:pt x="182" y="425"/>
                  </a:lnTo>
                  <a:lnTo>
                    <a:pt x="191" y="422"/>
                  </a:lnTo>
                  <a:lnTo>
                    <a:pt x="189" y="396"/>
                  </a:lnTo>
                  <a:lnTo>
                    <a:pt x="179" y="382"/>
                  </a:lnTo>
                  <a:lnTo>
                    <a:pt x="187" y="358"/>
                  </a:lnTo>
                  <a:lnTo>
                    <a:pt x="194" y="354"/>
                  </a:lnTo>
                  <a:lnTo>
                    <a:pt x="189" y="344"/>
                  </a:lnTo>
                  <a:lnTo>
                    <a:pt x="197" y="336"/>
                  </a:lnTo>
                  <a:lnTo>
                    <a:pt x="199" y="313"/>
                  </a:lnTo>
                  <a:lnTo>
                    <a:pt x="207" y="308"/>
                  </a:lnTo>
                  <a:lnTo>
                    <a:pt x="200" y="296"/>
                  </a:lnTo>
                  <a:lnTo>
                    <a:pt x="202" y="275"/>
                  </a:lnTo>
                  <a:lnTo>
                    <a:pt x="192" y="266"/>
                  </a:lnTo>
                  <a:lnTo>
                    <a:pt x="192" y="260"/>
                  </a:lnTo>
                  <a:lnTo>
                    <a:pt x="207" y="247"/>
                  </a:lnTo>
                  <a:lnTo>
                    <a:pt x="220" y="243"/>
                  </a:lnTo>
                  <a:lnTo>
                    <a:pt x="214" y="222"/>
                  </a:lnTo>
                  <a:lnTo>
                    <a:pt x="202" y="217"/>
                  </a:lnTo>
                  <a:lnTo>
                    <a:pt x="207" y="210"/>
                  </a:lnTo>
                  <a:lnTo>
                    <a:pt x="202" y="202"/>
                  </a:lnTo>
                  <a:lnTo>
                    <a:pt x="214" y="195"/>
                  </a:lnTo>
                  <a:lnTo>
                    <a:pt x="222" y="200"/>
                  </a:lnTo>
                  <a:lnTo>
                    <a:pt x="234" y="175"/>
                  </a:lnTo>
                  <a:lnTo>
                    <a:pt x="247" y="179"/>
                  </a:lnTo>
                  <a:lnTo>
                    <a:pt x="252" y="169"/>
                  </a:lnTo>
                  <a:lnTo>
                    <a:pt x="275" y="182"/>
                  </a:lnTo>
                  <a:lnTo>
                    <a:pt x="288" y="172"/>
                  </a:lnTo>
                  <a:lnTo>
                    <a:pt x="306" y="187"/>
                  </a:lnTo>
                  <a:lnTo>
                    <a:pt x="320" y="169"/>
                  </a:lnTo>
                  <a:lnTo>
                    <a:pt x="328" y="177"/>
                  </a:lnTo>
                  <a:lnTo>
                    <a:pt x="340" y="172"/>
                  </a:lnTo>
                  <a:lnTo>
                    <a:pt x="340" y="155"/>
                  </a:lnTo>
                  <a:lnTo>
                    <a:pt x="351" y="152"/>
                  </a:lnTo>
                  <a:lnTo>
                    <a:pt x="361" y="155"/>
                  </a:lnTo>
                  <a:lnTo>
                    <a:pt x="361" y="142"/>
                  </a:lnTo>
                  <a:lnTo>
                    <a:pt x="374" y="142"/>
                  </a:lnTo>
                  <a:lnTo>
                    <a:pt x="374" y="155"/>
                  </a:lnTo>
                  <a:lnTo>
                    <a:pt x="379" y="160"/>
                  </a:lnTo>
                  <a:lnTo>
                    <a:pt x="393" y="155"/>
                  </a:lnTo>
                  <a:lnTo>
                    <a:pt x="414" y="159"/>
                  </a:lnTo>
                  <a:lnTo>
                    <a:pt x="431" y="147"/>
                  </a:lnTo>
                  <a:lnTo>
                    <a:pt x="446" y="147"/>
                  </a:lnTo>
                  <a:lnTo>
                    <a:pt x="457" y="159"/>
                  </a:lnTo>
                  <a:lnTo>
                    <a:pt x="462" y="155"/>
                  </a:lnTo>
                  <a:lnTo>
                    <a:pt x="470" y="169"/>
                  </a:lnTo>
                  <a:lnTo>
                    <a:pt x="479" y="165"/>
                  </a:lnTo>
                  <a:lnTo>
                    <a:pt x="480" y="155"/>
                  </a:lnTo>
                  <a:lnTo>
                    <a:pt x="494" y="154"/>
                  </a:lnTo>
                  <a:lnTo>
                    <a:pt x="499" y="172"/>
                  </a:lnTo>
                  <a:lnTo>
                    <a:pt x="515" y="167"/>
                  </a:lnTo>
                  <a:lnTo>
                    <a:pt x="519" y="170"/>
                  </a:lnTo>
                  <a:lnTo>
                    <a:pt x="537" y="160"/>
                  </a:lnTo>
                  <a:lnTo>
                    <a:pt x="553" y="172"/>
                  </a:lnTo>
                  <a:lnTo>
                    <a:pt x="580" y="134"/>
                  </a:lnTo>
                  <a:lnTo>
                    <a:pt x="633" y="155"/>
                  </a:lnTo>
                  <a:lnTo>
                    <a:pt x="749" y="157"/>
                  </a:lnTo>
                  <a:lnTo>
                    <a:pt x="749" y="94"/>
                  </a:lnTo>
                  <a:lnTo>
                    <a:pt x="759" y="0"/>
                  </a:lnTo>
                  <a:lnTo>
                    <a:pt x="767" y="3"/>
                  </a:lnTo>
                  <a:lnTo>
                    <a:pt x="779" y="0"/>
                  </a:lnTo>
                  <a:lnTo>
                    <a:pt x="784" y="10"/>
                  </a:lnTo>
                  <a:lnTo>
                    <a:pt x="799" y="16"/>
                  </a:lnTo>
                  <a:lnTo>
                    <a:pt x="807" y="8"/>
                  </a:lnTo>
                  <a:lnTo>
                    <a:pt x="835" y="16"/>
                  </a:lnTo>
                  <a:lnTo>
                    <a:pt x="969" y="15"/>
                  </a:lnTo>
                  <a:lnTo>
                    <a:pt x="982" y="20"/>
                  </a:lnTo>
                  <a:lnTo>
                    <a:pt x="971" y="96"/>
                  </a:lnTo>
                  <a:lnTo>
                    <a:pt x="931" y="217"/>
                  </a:lnTo>
                  <a:lnTo>
                    <a:pt x="913" y="316"/>
                  </a:lnTo>
                  <a:lnTo>
                    <a:pt x="903" y="412"/>
                  </a:lnTo>
                  <a:lnTo>
                    <a:pt x="871" y="488"/>
                  </a:lnTo>
                  <a:lnTo>
                    <a:pt x="868" y="518"/>
                  </a:lnTo>
                  <a:lnTo>
                    <a:pt x="855" y="515"/>
                  </a:lnTo>
                  <a:lnTo>
                    <a:pt x="842" y="546"/>
                  </a:lnTo>
                  <a:lnTo>
                    <a:pt x="757" y="639"/>
                  </a:lnTo>
                  <a:lnTo>
                    <a:pt x="696" y="669"/>
                  </a:lnTo>
                  <a:lnTo>
                    <a:pt x="595" y="797"/>
                  </a:lnTo>
                  <a:lnTo>
                    <a:pt x="545" y="879"/>
                  </a:lnTo>
                  <a:lnTo>
                    <a:pt x="524" y="927"/>
                  </a:lnTo>
                  <a:lnTo>
                    <a:pt x="522" y="942"/>
                  </a:lnTo>
                  <a:lnTo>
                    <a:pt x="527" y="952"/>
                  </a:lnTo>
                  <a:lnTo>
                    <a:pt x="485" y="1007"/>
                  </a:lnTo>
                  <a:lnTo>
                    <a:pt x="449" y="1095"/>
                  </a:lnTo>
                  <a:lnTo>
                    <a:pt x="399" y="1192"/>
                  </a:lnTo>
                  <a:lnTo>
                    <a:pt x="396" y="1196"/>
                  </a:lnTo>
                  <a:close/>
                </a:path>
              </a:pathLst>
            </a:custGeom>
            <a:grpFill/>
            <a:ln w="127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0" name="Freeform 40">
              <a:extLst>
                <a:ext uri="{FF2B5EF4-FFF2-40B4-BE49-F238E27FC236}">
                  <a16:creationId xmlns:a16="http://schemas.microsoft.com/office/drawing/2014/main" id="{9EB49C5A-C4B8-B77C-3284-3D59F08A6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750" y="1748317"/>
              <a:ext cx="3484563" cy="4033838"/>
            </a:xfrm>
            <a:custGeom>
              <a:avLst/>
              <a:gdLst/>
              <a:ahLst/>
              <a:cxnLst>
                <a:cxn ang="0">
                  <a:pos x="734" y="1204"/>
                </a:cxn>
                <a:cxn ang="0">
                  <a:pos x="625" y="1282"/>
                </a:cxn>
                <a:cxn ang="0">
                  <a:pos x="459" y="1267"/>
                </a:cxn>
                <a:cxn ang="0">
                  <a:pos x="313" y="1222"/>
                </a:cxn>
                <a:cxn ang="0">
                  <a:pos x="237" y="1171"/>
                </a:cxn>
                <a:cxn ang="0">
                  <a:pos x="212" y="1063"/>
                </a:cxn>
                <a:cxn ang="0">
                  <a:pos x="109" y="1015"/>
                </a:cxn>
                <a:cxn ang="0">
                  <a:pos x="73" y="1078"/>
                </a:cxn>
                <a:cxn ang="0">
                  <a:pos x="36" y="1158"/>
                </a:cxn>
                <a:cxn ang="0">
                  <a:pos x="93" y="1370"/>
                </a:cxn>
                <a:cxn ang="0">
                  <a:pos x="197" y="1719"/>
                </a:cxn>
                <a:cxn ang="0">
                  <a:pos x="345" y="1911"/>
                </a:cxn>
                <a:cxn ang="0">
                  <a:pos x="464" y="1800"/>
                </a:cxn>
                <a:cxn ang="0">
                  <a:pos x="565" y="1823"/>
                </a:cxn>
                <a:cxn ang="0">
                  <a:pos x="606" y="2017"/>
                </a:cxn>
                <a:cxn ang="0">
                  <a:pos x="631" y="2123"/>
                </a:cxn>
                <a:cxn ang="0">
                  <a:pos x="663" y="2213"/>
                </a:cxn>
                <a:cxn ang="0">
                  <a:pos x="732" y="2266"/>
                </a:cxn>
                <a:cxn ang="0">
                  <a:pos x="734" y="2400"/>
                </a:cxn>
                <a:cxn ang="0">
                  <a:pos x="792" y="2363"/>
                </a:cxn>
                <a:cxn ang="0">
                  <a:pos x="900" y="2301"/>
                </a:cxn>
                <a:cxn ang="0">
                  <a:pos x="903" y="2460"/>
                </a:cxn>
                <a:cxn ang="0">
                  <a:pos x="999" y="2541"/>
                </a:cxn>
                <a:cxn ang="0">
                  <a:pos x="1135" y="2441"/>
                </a:cxn>
                <a:cxn ang="0">
                  <a:pos x="1226" y="2315"/>
                </a:cxn>
                <a:cxn ang="0">
                  <a:pos x="1320" y="2325"/>
                </a:cxn>
                <a:cxn ang="0">
                  <a:pos x="1363" y="2218"/>
                </a:cxn>
                <a:cxn ang="0">
                  <a:pos x="1474" y="2142"/>
                </a:cxn>
                <a:cxn ang="0">
                  <a:pos x="1574" y="2198"/>
                </a:cxn>
                <a:cxn ang="0">
                  <a:pos x="1706" y="2150"/>
                </a:cxn>
                <a:cxn ang="0">
                  <a:pos x="1779" y="2173"/>
                </a:cxn>
                <a:cxn ang="0">
                  <a:pos x="1904" y="2151"/>
                </a:cxn>
                <a:cxn ang="0">
                  <a:pos x="1958" y="2059"/>
                </a:cxn>
                <a:cxn ang="0">
                  <a:pos x="2064" y="2011"/>
                </a:cxn>
                <a:cxn ang="0">
                  <a:pos x="2149" y="2002"/>
                </a:cxn>
                <a:cxn ang="0">
                  <a:pos x="2177" y="1886"/>
                </a:cxn>
                <a:cxn ang="0">
                  <a:pos x="2086" y="1732"/>
                </a:cxn>
                <a:cxn ang="0">
                  <a:pos x="2023" y="1651"/>
                </a:cxn>
                <a:cxn ang="0">
                  <a:pos x="1927" y="1557"/>
                </a:cxn>
                <a:cxn ang="0">
                  <a:pos x="2031" y="1078"/>
                </a:cxn>
                <a:cxn ang="0">
                  <a:pos x="2026" y="967"/>
                </a:cxn>
                <a:cxn ang="0">
                  <a:pos x="1988" y="912"/>
                </a:cxn>
                <a:cxn ang="0">
                  <a:pos x="1957" y="1005"/>
                </a:cxn>
                <a:cxn ang="0">
                  <a:pos x="1920" y="921"/>
                </a:cxn>
                <a:cxn ang="0">
                  <a:pos x="1816" y="710"/>
                </a:cxn>
                <a:cxn ang="0">
                  <a:pos x="1648" y="482"/>
                </a:cxn>
                <a:cxn ang="0">
                  <a:pos x="1577" y="405"/>
                </a:cxn>
                <a:cxn ang="0">
                  <a:pos x="1478" y="422"/>
                </a:cxn>
                <a:cxn ang="0">
                  <a:pos x="1413" y="483"/>
                </a:cxn>
                <a:cxn ang="0">
                  <a:pos x="1296" y="581"/>
                </a:cxn>
                <a:cxn ang="0">
                  <a:pos x="1195" y="631"/>
                </a:cxn>
                <a:cxn ang="0">
                  <a:pos x="1054" y="629"/>
                </a:cxn>
                <a:cxn ang="0">
                  <a:pos x="1011" y="614"/>
                </a:cxn>
                <a:cxn ang="0">
                  <a:pos x="1064" y="419"/>
                </a:cxn>
                <a:cxn ang="0">
                  <a:pos x="1047" y="318"/>
                </a:cxn>
                <a:cxn ang="0">
                  <a:pos x="1017" y="240"/>
                </a:cxn>
                <a:cxn ang="0">
                  <a:pos x="987" y="170"/>
                </a:cxn>
                <a:cxn ang="0">
                  <a:pos x="948" y="91"/>
                </a:cxn>
                <a:cxn ang="0">
                  <a:pos x="878" y="21"/>
                </a:cxn>
              </a:cxnLst>
              <a:rect l="0" t="0" r="r" b="b"/>
              <a:pathLst>
                <a:path w="2195" h="2541">
                  <a:moveTo>
                    <a:pt x="857" y="1126"/>
                  </a:moveTo>
                  <a:lnTo>
                    <a:pt x="827" y="1131"/>
                  </a:lnTo>
                  <a:lnTo>
                    <a:pt x="812" y="1151"/>
                  </a:lnTo>
                  <a:lnTo>
                    <a:pt x="794" y="1144"/>
                  </a:lnTo>
                  <a:lnTo>
                    <a:pt x="775" y="1158"/>
                  </a:lnTo>
                  <a:lnTo>
                    <a:pt x="765" y="1153"/>
                  </a:lnTo>
                  <a:lnTo>
                    <a:pt x="752" y="1158"/>
                  </a:lnTo>
                  <a:lnTo>
                    <a:pt x="744" y="1176"/>
                  </a:lnTo>
                  <a:lnTo>
                    <a:pt x="736" y="1179"/>
                  </a:lnTo>
                  <a:lnTo>
                    <a:pt x="734" y="1204"/>
                  </a:lnTo>
                  <a:lnTo>
                    <a:pt x="727" y="1212"/>
                  </a:lnTo>
                  <a:lnTo>
                    <a:pt x="712" y="1222"/>
                  </a:lnTo>
                  <a:lnTo>
                    <a:pt x="679" y="1224"/>
                  </a:lnTo>
                  <a:lnTo>
                    <a:pt x="673" y="1245"/>
                  </a:lnTo>
                  <a:lnTo>
                    <a:pt x="686" y="1270"/>
                  </a:lnTo>
                  <a:lnTo>
                    <a:pt x="683" y="1275"/>
                  </a:lnTo>
                  <a:lnTo>
                    <a:pt x="674" y="1273"/>
                  </a:lnTo>
                  <a:lnTo>
                    <a:pt x="653" y="1292"/>
                  </a:lnTo>
                  <a:lnTo>
                    <a:pt x="638" y="1293"/>
                  </a:lnTo>
                  <a:lnTo>
                    <a:pt x="625" y="1282"/>
                  </a:lnTo>
                  <a:lnTo>
                    <a:pt x="616" y="1282"/>
                  </a:lnTo>
                  <a:lnTo>
                    <a:pt x="613" y="1268"/>
                  </a:lnTo>
                  <a:lnTo>
                    <a:pt x="600" y="1259"/>
                  </a:lnTo>
                  <a:lnTo>
                    <a:pt x="550" y="1252"/>
                  </a:lnTo>
                  <a:lnTo>
                    <a:pt x="525" y="1254"/>
                  </a:lnTo>
                  <a:lnTo>
                    <a:pt x="504" y="1262"/>
                  </a:lnTo>
                  <a:lnTo>
                    <a:pt x="497" y="1268"/>
                  </a:lnTo>
                  <a:lnTo>
                    <a:pt x="487" y="1267"/>
                  </a:lnTo>
                  <a:lnTo>
                    <a:pt x="475" y="1273"/>
                  </a:lnTo>
                  <a:lnTo>
                    <a:pt x="459" y="1267"/>
                  </a:lnTo>
                  <a:lnTo>
                    <a:pt x="437" y="1267"/>
                  </a:lnTo>
                  <a:lnTo>
                    <a:pt x="419" y="1278"/>
                  </a:lnTo>
                  <a:lnTo>
                    <a:pt x="393" y="1264"/>
                  </a:lnTo>
                  <a:lnTo>
                    <a:pt x="384" y="1265"/>
                  </a:lnTo>
                  <a:lnTo>
                    <a:pt x="373" y="1245"/>
                  </a:lnTo>
                  <a:lnTo>
                    <a:pt x="364" y="1237"/>
                  </a:lnTo>
                  <a:lnTo>
                    <a:pt x="358" y="1237"/>
                  </a:lnTo>
                  <a:lnTo>
                    <a:pt x="353" y="1230"/>
                  </a:lnTo>
                  <a:lnTo>
                    <a:pt x="321" y="1229"/>
                  </a:lnTo>
                  <a:lnTo>
                    <a:pt x="313" y="1222"/>
                  </a:lnTo>
                  <a:lnTo>
                    <a:pt x="308" y="1229"/>
                  </a:lnTo>
                  <a:lnTo>
                    <a:pt x="302" y="1224"/>
                  </a:lnTo>
                  <a:lnTo>
                    <a:pt x="288" y="1234"/>
                  </a:lnTo>
                  <a:lnTo>
                    <a:pt x="282" y="1229"/>
                  </a:lnTo>
                  <a:lnTo>
                    <a:pt x="277" y="1209"/>
                  </a:lnTo>
                  <a:lnTo>
                    <a:pt x="270" y="1206"/>
                  </a:lnTo>
                  <a:lnTo>
                    <a:pt x="263" y="1211"/>
                  </a:lnTo>
                  <a:lnTo>
                    <a:pt x="250" y="1209"/>
                  </a:lnTo>
                  <a:lnTo>
                    <a:pt x="234" y="1217"/>
                  </a:lnTo>
                  <a:lnTo>
                    <a:pt x="237" y="1171"/>
                  </a:lnTo>
                  <a:lnTo>
                    <a:pt x="224" y="1169"/>
                  </a:lnTo>
                  <a:lnTo>
                    <a:pt x="220" y="1151"/>
                  </a:lnTo>
                  <a:lnTo>
                    <a:pt x="212" y="1141"/>
                  </a:lnTo>
                  <a:lnTo>
                    <a:pt x="217" y="1129"/>
                  </a:lnTo>
                  <a:lnTo>
                    <a:pt x="225" y="1129"/>
                  </a:lnTo>
                  <a:lnTo>
                    <a:pt x="232" y="1118"/>
                  </a:lnTo>
                  <a:lnTo>
                    <a:pt x="232" y="1109"/>
                  </a:lnTo>
                  <a:lnTo>
                    <a:pt x="224" y="1093"/>
                  </a:lnTo>
                  <a:lnTo>
                    <a:pt x="224" y="1085"/>
                  </a:lnTo>
                  <a:lnTo>
                    <a:pt x="212" y="1063"/>
                  </a:lnTo>
                  <a:lnTo>
                    <a:pt x="184" y="1070"/>
                  </a:lnTo>
                  <a:lnTo>
                    <a:pt x="176" y="1056"/>
                  </a:lnTo>
                  <a:lnTo>
                    <a:pt x="179" y="1027"/>
                  </a:lnTo>
                  <a:lnTo>
                    <a:pt x="166" y="1022"/>
                  </a:lnTo>
                  <a:lnTo>
                    <a:pt x="151" y="1003"/>
                  </a:lnTo>
                  <a:lnTo>
                    <a:pt x="138" y="1010"/>
                  </a:lnTo>
                  <a:lnTo>
                    <a:pt x="133" y="1017"/>
                  </a:lnTo>
                  <a:lnTo>
                    <a:pt x="126" y="1012"/>
                  </a:lnTo>
                  <a:lnTo>
                    <a:pt x="121" y="1017"/>
                  </a:lnTo>
                  <a:lnTo>
                    <a:pt x="109" y="1015"/>
                  </a:lnTo>
                  <a:lnTo>
                    <a:pt x="104" y="1022"/>
                  </a:lnTo>
                  <a:lnTo>
                    <a:pt x="106" y="1047"/>
                  </a:lnTo>
                  <a:lnTo>
                    <a:pt x="101" y="1050"/>
                  </a:lnTo>
                  <a:lnTo>
                    <a:pt x="91" y="1045"/>
                  </a:lnTo>
                  <a:lnTo>
                    <a:pt x="98" y="1060"/>
                  </a:lnTo>
                  <a:lnTo>
                    <a:pt x="85" y="1063"/>
                  </a:lnTo>
                  <a:lnTo>
                    <a:pt x="89" y="1076"/>
                  </a:lnTo>
                  <a:lnTo>
                    <a:pt x="85" y="1080"/>
                  </a:lnTo>
                  <a:lnTo>
                    <a:pt x="78" y="1075"/>
                  </a:lnTo>
                  <a:lnTo>
                    <a:pt x="73" y="1078"/>
                  </a:lnTo>
                  <a:lnTo>
                    <a:pt x="73" y="1088"/>
                  </a:lnTo>
                  <a:lnTo>
                    <a:pt x="86" y="1106"/>
                  </a:lnTo>
                  <a:lnTo>
                    <a:pt x="76" y="1116"/>
                  </a:lnTo>
                  <a:lnTo>
                    <a:pt x="78" y="1131"/>
                  </a:lnTo>
                  <a:lnTo>
                    <a:pt x="68" y="1146"/>
                  </a:lnTo>
                  <a:lnTo>
                    <a:pt x="61" y="1148"/>
                  </a:lnTo>
                  <a:lnTo>
                    <a:pt x="58" y="1141"/>
                  </a:lnTo>
                  <a:lnTo>
                    <a:pt x="53" y="1139"/>
                  </a:lnTo>
                  <a:lnTo>
                    <a:pt x="41" y="1149"/>
                  </a:lnTo>
                  <a:lnTo>
                    <a:pt x="36" y="1158"/>
                  </a:lnTo>
                  <a:lnTo>
                    <a:pt x="7" y="1169"/>
                  </a:lnTo>
                  <a:lnTo>
                    <a:pt x="2" y="1177"/>
                  </a:lnTo>
                  <a:lnTo>
                    <a:pt x="0" y="1189"/>
                  </a:lnTo>
                  <a:lnTo>
                    <a:pt x="28" y="1219"/>
                  </a:lnTo>
                  <a:lnTo>
                    <a:pt x="27" y="1230"/>
                  </a:lnTo>
                  <a:lnTo>
                    <a:pt x="36" y="1265"/>
                  </a:lnTo>
                  <a:lnTo>
                    <a:pt x="58" y="1280"/>
                  </a:lnTo>
                  <a:lnTo>
                    <a:pt x="71" y="1317"/>
                  </a:lnTo>
                  <a:lnTo>
                    <a:pt x="88" y="1333"/>
                  </a:lnTo>
                  <a:lnTo>
                    <a:pt x="93" y="1370"/>
                  </a:lnTo>
                  <a:lnTo>
                    <a:pt x="126" y="1439"/>
                  </a:lnTo>
                  <a:lnTo>
                    <a:pt x="133" y="1482"/>
                  </a:lnTo>
                  <a:lnTo>
                    <a:pt x="141" y="1495"/>
                  </a:lnTo>
                  <a:lnTo>
                    <a:pt x="146" y="1519"/>
                  </a:lnTo>
                  <a:lnTo>
                    <a:pt x="151" y="1557"/>
                  </a:lnTo>
                  <a:lnTo>
                    <a:pt x="161" y="1593"/>
                  </a:lnTo>
                  <a:lnTo>
                    <a:pt x="171" y="1610"/>
                  </a:lnTo>
                  <a:lnTo>
                    <a:pt x="179" y="1658"/>
                  </a:lnTo>
                  <a:lnTo>
                    <a:pt x="186" y="1666"/>
                  </a:lnTo>
                  <a:lnTo>
                    <a:pt x="197" y="1719"/>
                  </a:lnTo>
                  <a:lnTo>
                    <a:pt x="239" y="1802"/>
                  </a:lnTo>
                  <a:lnTo>
                    <a:pt x="237" y="1809"/>
                  </a:lnTo>
                  <a:lnTo>
                    <a:pt x="258" y="1845"/>
                  </a:lnTo>
                  <a:lnTo>
                    <a:pt x="278" y="1901"/>
                  </a:lnTo>
                  <a:lnTo>
                    <a:pt x="297" y="1929"/>
                  </a:lnTo>
                  <a:lnTo>
                    <a:pt x="315" y="1976"/>
                  </a:lnTo>
                  <a:lnTo>
                    <a:pt x="333" y="1984"/>
                  </a:lnTo>
                  <a:lnTo>
                    <a:pt x="328" y="1958"/>
                  </a:lnTo>
                  <a:lnTo>
                    <a:pt x="356" y="1931"/>
                  </a:lnTo>
                  <a:lnTo>
                    <a:pt x="345" y="1911"/>
                  </a:lnTo>
                  <a:lnTo>
                    <a:pt x="345" y="1905"/>
                  </a:lnTo>
                  <a:lnTo>
                    <a:pt x="371" y="1903"/>
                  </a:lnTo>
                  <a:lnTo>
                    <a:pt x="374" y="1863"/>
                  </a:lnTo>
                  <a:lnTo>
                    <a:pt x="388" y="1858"/>
                  </a:lnTo>
                  <a:lnTo>
                    <a:pt x="393" y="1860"/>
                  </a:lnTo>
                  <a:lnTo>
                    <a:pt x="414" y="1880"/>
                  </a:lnTo>
                  <a:lnTo>
                    <a:pt x="426" y="1868"/>
                  </a:lnTo>
                  <a:lnTo>
                    <a:pt x="434" y="1873"/>
                  </a:lnTo>
                  <a:lnTo>
                    <a:pt x="462" y="1822"/>
                  </a:lnTo>
                  <a:lnTo>
                    <a:pt x="464" y="1800"/>
                  </a:lnTo>
                  <a:lnTo>
                    <a:pt x="474" y="1780"/>
                  </a:lnTo>
                  <a:lnTo>
                    <a:pt x="471" y="1767"/>
                  </a:lnTo>
                  <a:lnTo>
                    <a:pt x="490" y="1794"/>
                  </a:lnTo>
                  <a:lnTo>
                    <a:pt x="490" y="1779"/>
                  </a:lnTo>
                  <a:lnTo>
                    <a:pt x="495" y="1754"/>
                  </a:lnTo>
                  <a:lnTo>
                    <a:pt x="510" y="1749"/>
                  </a:lnTo>
                  <a:lnTo>
                    <a:pt x="532" y="1789"/>
                  </a:lnTo>
                  <a:lnTo>
                    <a:pt x="557" y="1792"/>
                  </a:lnTo>
                  <a:lnTo>
                    <a:pt x="565" y="1810"/>
                  </a:lnTo>
                  <a:lnTo>
                    <a:pt x="565" y="1823"/>
                  </a:lnTo>
                  <a:lnTo>
                    <a:pt x="582" y="1840"/>
                  </a:lnTo>
                  <a:lnTo>
                    <a:pt x="603" y="1848"/>
                  </a:lnTo>
                  <a:lnTo>
                    <a:pt x="605" y="1886"/>
                  </a:lnTo>
                  <a:lnTo>
                    <a:pt x="585" y="1893"/>
                  </a:lnTo>
                  <a:lnTo>
                    <a:pt x="611" y="1911"/>
                  </a:lnTo>
                  <a:lnTo>
                    <a:pt x="593" y="1921"/>
                  </a:lnTo>
                  <a:lnTo>
                    <a:pt x="591" y="1941"/>
                  </a:lnTo>
                  <a:lnTo>
                    <a:pt x="601" y="1963"/>
                  </a:lnTo>
                  <a:lnTo>
                    <a:pt x="601" y="2002"/>
                  </a:lnTo>
                  <a:lnTo>
                    <a:pt x="606" y="2017"/>
                  </a:lnTo>
                  <a:lnTo>
                    <a:pt x="618" y="2024"/>
                  </a:lnTo>
                  <a:lnTo>
                    <a:pt x="610" y="2039"/>
                  </a:lnTo>
                  <a:lnTo>
                    <a:pt x="623" y="2050"/>
                  </a:lnTo>
                  <a:lnTo>
                    <a:pt x="625" y="2062"/>
                  </a:lnTo>
                  <a:lnTo>
                    <a:pt x="616" y="2088"/>
                  </a:lnTo>
                  <a:lnTo>
                    <a:pt x="636" y="2093"/>
                  </a:lnTo>
                  <a:lnTo>
                    <a:pt x="628" y="2108"/>
                  </a:lnTo>
                  <a:lnTo>
                    <a:pt x="636" y="2108"/>
                  </a:lnTo>
                  <a:lnTo>
                    <a:pt x="636" y="2115"/>
                  </a:lnTo>
                  <a:lnTo>
                    <a:pt x="631" y="2123"/>
                  </a:lnTo>
                  <a:lnTo>
                    <a:pt x="633" y="2138"/>
                  </a:lnTo>
                  <a:lnTo>
                    <a:pt x="628" y="2138"/>
                  </a:lnTo>
                  <a:lnTo>
                    <a:pt x="638" y="2163"/>
                  </a:lnTo>
                  <a:lnTo>
                    <a:pt x="631" y="2168"/>
                  </a:lnTo>
                  <a:lnTo>
                    <a:pt x="636" y="2178"/>
                  </a:lnTo>
                  <a:lnTo>
                    <a:pt x="623" y="2190"/>
                  </a:lnTo>
                  <a:lnTo>
                    <a:pt x="621" y="2203"/>
                  </a:lnTo>
                  <a:lnTo>
                    <a:pt x="649" y="2214"/>
                  </a:lnTo>
                  <a:lnTo>
                    <a:pt x="653" y="2211"/>
                  </a:lnTo>
                  <a:lnTo>
                    <a:pt x="663" y="2213"/>
                  </a:lnTo>
                  <a:lnTo>
                    <a:pt x="666" y="2226"/>
                  </a:lnTo>
                  <a:lnTo>
                    <a:pt x="681" y="2209"/>
                  </a:lnTo>
                  <a:lnTo>
                    <a:pt x="679" y="2231"/>
                  </a:lnTo>
                  <a:lnTo>
                    <a:pt x="683" y="2236"/>
                  </a:lnTo>
                  <a:lnTo>
                    <a:pt x="684" y="2231"/>
                  </a:lnTo>
                  <a:lnTo>
                    <a:pt x="693" y="2238"/>
                  </a:lnTo>
                  <a:lnTo>
                    <a:pt x="702" y="2256"/>
                  </a:lnTo>
                  <a:lnTo>
                    <a:pt x="711" y="2248"/>
                  </a:lnTo>
                  <a:lnTo>
                    <a:pt x="717" y="2252"/>
                  </a:lnTo>
                  <a:lnTo>
                    <a:pt x="732" y="2266"/>
                  </a:lnTo>
                  <a:lnTo>
                    <a:pt x="732" y="2281"/>
                  </a:lnTo>
                  <a:lnTo>
                    <a:pt x="737" y="2269"/>
                  </a:lnTo>
                  <a:lnTo>
                    <a:pt x="739" y="2279"/>
                  </a:lnTo>
                  <a:lnTo>
                    <a:pt x="729" y="2289"/>
                  </a:lnTo>
                  <a:lnTo>
                    <a:pt x="736" y="2299"/>
                  </a:lnTo>
                  <a:lnTo>
                    <a:pt x="734" y="2322"/>
                  </a:lnTo>
                  <a:lnTo>
                    <a:pt x="714" y="2334"/>
                  </a:lnTo>
                  <a:lnTo>
                    <a:pt x="719" y="2359"/>
                  </a:lnTo>
                  <a:lnTo>
                    <a:pt x="739" y="2395"/>
                  </a:lnTo>
                  <a:lnTo>
                    <a:pt x="734" y="2400"/>
                  </a:lnTo>
                  <a:lnTo>
                    <a:pt x="732" y="2421"/>
                  </a:lnTo>
                  <a:lnTo>
                    <a:pt x="742" y="2455"/>
                  </a:lnTo>
                  <a:lnTo>
                    <a:pt x="760" y="2441"/>
                  </a:lnTo>
                  <a:lnTo>
                    <a:pt x="765" y="2392"/>
                  </a:lnTo>
                  <a:lnTo>
                    <a:pt x="772" y="2380"/>
                  </a:lnTo>
                  <a:lnTo>
                    <a:pt x="779" y="2388"/>
                  </a:lnTo>
                  <a:lnTo>
                    <a:pt x="790" y="2382"/>
                  </a:lnTo>
                  <a:lnTo>
                    <a:pt x="785" y="2375"/>
                  </a:lnTo>
                  <a:lnTo>
                    <a:pt x="792" y="2372"/>
                  </a:lnTo>
                  <a:lnTo>
                    <a:pt x="792" y="2363"/>
                  </a:lnTo>
                  <a:lnTo>
                    <a:pt x="799" y="2372"/>
                  </a:lnTo>
                  <a:lnTo>
                    <a:pt x="808" y="2367"/>
                  </a:lnTo>
                  <a:lnTo>
                    <a:pt x="812" y="2357"/>
                  </a:lnTo>
                  <a:lnTo>
                    <a:pt x="825" y="2363"/>
                  </a:lnTo>
                  <a:lnTo>
                    <a:pt x="842" y="2362"/>
                  </a:lnTo>
                  <a:lnTo>
                    <a:pt x="865" y="2335"/>
                  </a:lnTo>
                  <a:lnTo>
                    <a:pt x="870" y="2322"/>
                  </a:lnTo>
                  <a:lnTo>
                    <a:pt x="880" y="2322"/>
                  </a:lnTo>
                  <a:lnTo>
                    <a:pt x="890" y="2302"/>
                  </a:lnTo>
                  <a:lnTo>
                    <a:pt x="900" y="2301"/>
                  </a:lnTo>
                  <a:lnTo>
                    <a:pt x="896" y="2314"/>
                  </a:lnTo>
                  <a:lnTo>
                    <a:pt x="915" y="2314"/>
                  </a:lnTo>
                  <a:lnTo>
                    <a:pt x="918" y="2340"/>
                  </a:lnTo>
                  <a:lnTo>
                    <a:pt x="908" y="2339"/>
                  </a:lnTo>
                  <a:lnTo>
                    <a:pt x="896" y="2354"/>
                  </a:lnTo>
                  <a:lnTo>
                    <a:pt x="898" y="2362"/>
                  </a:lnTo>
                  <a:lnTo>
                    <a:pt x="888" y="2375"/>
                  </a:lnTo>
                  <a:lnTo>
                    <a:pt x="875" y="2368"/>
                  </a:lnTo>
                  <a:lnTo>
                    <a:pt x="890" y="2446"/>
                  </a:lnTo>
                  <a:lnTo>
                    <a:pt x="903" y="2460"/>
                  </a:lnTo>
                  <a:lnTo>
                    <a:pt x="901" y="2479"/>
                  </a:lnTo>
                  <a:lnTo>
                    <a:pt x="910" y="2489"/>
                  </a:lnTo>
                  <a:lnTo>
                    <a:pt x="928" y="2496"/>
                  </a:lnTo>
                  <a:lnTo>
                    <a:pt x="943" y="2516"/>
                  </a:lnTo>
                  <a:lnTo>
                    <a:pt x="944" y="2531"/>
                  </a:lnTo>
                  <a:lnTo>
                    <a:pt x="948" y="2527"/>
                  </a:lnTo>
                  <a:lnTo>
                    <a:pt x="963" y="2539"/>
                  </a:lnTo>
                  <a:lnTo>
                    <a:pt x="976" y="2539"/>
                  </a:lnTo>
                  <a:lnTo>
                    <a:pt x="991" y="2521"/>
                  </a:lnTo>
                  <a:lnTo>
                    <a:pt x="999" y="2541"/>
                  </a:lnTo>
                  <a:lnTo>
                    <a:pt x="1012" y="2537"/>
                  </a:lnTo>
                  <a:lnTo>
                    <a:pt x="1032" y="2541"/>
                  </a:lnTo>
                  <a:lnTo>
                    <a:pt x="1035" y="2531"/>
                  </a:lnTo>
                  <a:lnTo>
                    <a:pt x="1049" y="2524"/>
                  </a:lnTo>
                  <a:lnTo>
                    <a:pt x="1057" y="2501"/>
                  </a:lnTo>
                  <a:lnTo>
                    <a:pt x="1047" y="2466"/>
                  </a:lnTo>
                  <a:lnTo>
                    <a:pt x="1060" y="2451"/>
                  </a:lnTo>
                  <a:lnTo>
                    <a:pt x="1088" y="2445"/>
                  </a:lnTo>
                  <a:lnTo>
                    <a:pt x="1120" y="2448"/>
                  </a:lnTo>
                  <a:lnTo>
                    <a:pt x="1135" y="2441"/>
                  </a:lnTo>
                  <a:lnTo>
                    <a:pt x="1132" y="2428"/>
                  </a:lnTo>
                  <a:lnTo>
                    <a:pt x="1141" y="2403"/>
                  </a:lnTo>
                  <a:lnTo>
                    <a:pt x="1165" y="2382"/>
                  </a:lnTo>
                  <a:lnTo>
                    <a:pt x="1170" y="2362"/>
                  </a:lnTo>
                  <a:lnTo>
                    <a:pt x="1183" y="2365"/>
                  </a:lnTo>
                  <a:lnTo>
                    <a:pt x="1196" y="2359"/>
                  </a:lnTo>
                  <a:lnTo>
                    <a:pt x="1201" y="2360"/>
                  </a:lnTo>
                  <a:lnTo>
                    <a:pt x="1213" y="2347"/>
                  </a:lnTo>
                  <a:lnTo>
                    <a:pt x="1231" y="2345"/>
                  </a:lnTo>
                  <a:lnTo>
                    <a:pt x="1226" y="2315"/>
                  </a:lnTo>
                  <a:lnTo>
                    <a:pt x="1252" y="2309"/>
                  </a:lnTo>
                  <a:lnTo>
                    <a:pt x="1264" y="2320"/>
                  </a:lnTo>
                  <a:lnTo>
                    <a:pt x="1276" y="2307"/>
                  </a:lnTo>
                  <a:lnTo>
                    <a:pt x="1277" y="2314"/>
                  </a:lnTo>
                  <a:lnTo>
                    <a:pt x="1284" y="2314"/>
                  </a:lnTo>
                  <a:lnTo>
                    <a:pt x="1286" y="2322"/>
                  </a:lnTo>
                  <a:lnTo>
                    <a:pt x="1309" y="2330"/>
                  </a:lnTo>
                  <a:lnTo>
                    <a:pt x="1315" y="2327"/>
                  </a:lnTo>
                  <a:lnTo>
                    <a:pt x="1317" y="2322"/>
                  </a:lnTo>
                  <a:lnTo>
                    <a:pt x="1320" y="2325"/>
                  </a:lnTo>
                  <a:lnTo>
                    <a:pt x="1324" y="2312"/>
                  </a:lnTo>
                  <a:lnTo>
                    <a:pt x="1339" y="2307"/>
                  </a:lnTo>
                  <a:lnTo>
                    <a:pt x="1342" y="2279"/>
                  </a:lnTo>
                  <a:lnTo>
                    <a:pt x="1355" y="2267"/>
                  </a:lnTo>
                  <a:lnTo>
                    <a:pt x="1362" y="2281"/>
                  </a:lnTo>
                  <a:lnTo>
                    <a:pt x="1372" y="2262"/>
                  </a:lnTo>
                  <a:lnTo>
                    <a:pt x="1357" y="2248"/>
                  </a:lnTo>
                  <a:lnTo>
                    <a:pt x="1362" y="2243"/>
                  </a:lnTo>
                  <a:lnTo>
                    <a:pt x="1355" y="2223"/>
                  </a:lnTo>
                  <a:lnTo>
                    <a:pt x="1363" y="2218"/>
                  </a:lnTo>
                  <a:lnTo>
                    <a:pt x="1363" y="2211"/>
                  </a:lnTo>
                  <a:lnTo>
                    <a:pt x="1357" y="2196"/>
                  </a:lnTo>
                  <a:lnTo>
                    <a:pt x="1378" y="2209"/>
                  </a:lnTo>
                  <a:lnTo>
                    <a:pt x="1382" y="2186"/>
                  </a:lnTo>
                  <a:lnTo>
                    <a:pt x="1377" y="2183"/>
                  </a:lnTo>
                  <a:lnTo>
                    <a:pt x="1388" y="2176"/>
                  </a:lnTo>
                  <a:lnTo>
                    <a:pt x="1405" y="2113"/>
                  </a:lnTo>
                  <a:lnTo>
                    <a:pt x="1413" y="2112"/>
                  </a:lnTo>
                  <a:lnTo>
                    <a:pt x="1458" y="2138"/>
                  </a:lnTo>
                  <a:lnTo>
                    <a:pt x="1474" y="2142"/>
                  </a:lnTo>
                  <a:lnTo>
                    <a:pt x="1474" y="2151"/>
                  </a:lnTo>
                  <a:lnTo>
                    <a:pt x="1488" y="2156"/>
                  </a:lnTo>
                  <a:lnTo>
                    <a:pt x="1478" y="2181"/>
                  </a:lnTo>
                  <a:lnTo>
                    <a:pt x="1488" y="2186"/>
                  </a:lnTo>
                  <a:lnTo>
                    <a:pt x="1516" y="2180"/>
                  </a:lnTo>
                  <a:lnTo>
                    <a:pt x="1526" y="2198"/>
                  </a:lnTo>
                  <a:lnTo>
                    <a:pt x="1546" y="2185"/>
                  </a:lnTo>
                  <a:lnTo>
                    <a:pt x="1549" y="2199"/>
                  </a:lnTo>
                  <a:lnTo>
                    <a:pt x="1556" y="2203"/>
                  </a:lnTo>
                  <a:lnTo>
                    <a:pt x="1574" y="2198"/>
                  </a:lnTo>
                  <a:lnTo>
                    <a:pt x="1595" y="2208"/>
                  </a:lnTo>
                  <a:lnTo>
                    <a:pt x="1592" y="2223"/>
                  </a:lnTo>
                  <a:lnTo>
                    <a:pt x="1604" y="2236"/>
                  </a:lnTo>
                  <a:lnTo>
                    <a:pt x="1635" y="2203"/>
                  </a:lnTo>
                  <a:lnTo>
                    <a:pt x="1634" y="2196"/>
                  </a:lnTo>
                  <a:lnTo>
                    <a:pt x="1653" y="2158"/>
                  </a:lnTo>
                  <a:lnTo>
                    <a:pt x="1663" y="2151"/>
                  </a:lnTo>
                  <a:lnTo>
                    <a:pt x="1678" y="2151"/>
                  </a:lnTo>
                  <a:lnTo>
                    <a:pt x="1680" y="2140"/>
                  </a:lnTo>
                  <a:lnTo>
                    <a:pt x="1706" y="2150"/>
                  </a:lnTo>
                  <a:lnTo>
                    <a:pt x="1718" y="2145"/>
                  </a:lnTo>
                  <a:lnTo>
                    <a:pt x="1730" y="2132"/>
                  </a:lnTo>
                  <a:lnTo>
                    <a:pt x="1735" y="2135"/>
                  </a:lnTo>
                  <a:lnTo>
                    <a:pt x="1753" y="2132"/>
                  </a:lnTo>
                  <a:lnTo>
                    <a:pt x="1763" y="2146"/>
                  </a:lnTo>
                  <a:lnTo>
                    <a:pt x="1783" y="2153"/>
                  </a:lnTo>
                  <a:lnTo>
                    <a:pt x="1784" y="2156"/>
                  </a:lnTo>
                  <a:lnTo>
                    <a:pt x="1774" y="2168"/>
                  </a:lnTo>
                  <a:lnTo>
                    <a:pt x="1783" y="2170"/>
                  </a:lnTo>
                  <a:lnTo>
                    <a:pt x="1779" y="2173"/>
                  </a:lnTo>
                  <a:lnTo>
                    <a:pt x="1796" y="2191"/>
                  </a:lnTo>
                  <a:lnTo>
                    <a:pt x="1809" y="2171"/>
                  </a:lnTo>
                  <a:lnTo>
                    <a:pt x="1812" y="2150"/>
                  </a:lnTo>
                  <a:lnTo>
                    <a:pt x="1832" y="2150"/>
                  </a:lnTo>
                  <a:lnTo>
                    <a:pt x="1827" y="2158"/>
                  </a:lnTo>
                  <a:lnTo>
                    <a:pt x="1839" y="2181"/>
                  </a:lnTo>
                  <a:lnTo>
                    <a:pt x="1857" y="2176"/>
                  </a:lnTo>
                  <a:lnTo>
                    <a:pt x="1860" y="2160"/>
                  </a:lnTo>
                  <a:lnTo>
                    <a:pt x="1890" y="2168"/>
                  </a:lnTo>
                  <a:lnTo>
                    <a:pt x="1904" y="2151"/>
                  </a:lnTo>
                  <a:lnTo>
                    <a:pt x="1923" y="2151"/>
                  </a:lnTo>
                  <a:lnTo>
                    <a:pt x="1920" y="2145"/>
                  </a:lnTo>
                  <a:lnTo>
                    <a:pt x="1928" y="2151"/>
                  </a:lnTo>
                  <a:lnTo>
                    <a:pt x="1945" y="2150"/>
                  </a:lnTo>
                  <a:lnTo>
                    <a:pt x="1947" y="2118"/>
                  </a:lnTo>
                  <a:lnTo>
                    <a:pt x="1943" y="2107"/>
                  </a:lnTo>
                  <a:lnTo>
                    <a:pt x="1950" y="2088"/>
                  </a:lnTo>
                  <a:lnTo>
                    <a:pt x="1947" y="2084"/>
                  </a:lnTo>
                  <a:lnTo>
                    <a:pt x="1957" y="2079"/>
                  </a:lnTo>
                  <a:lnTo>
                    <a:pt x="1958" y="2059"/>
                  </a:lnTo>
                  <a:lnTo>
                    <a:pt x="1965" y="2054"/>
                  </a:lnTo>
                  <a:lnTo>
                    <a:pt x="1981" y="2049"/>
                  </a:lnTo>
                  <a:lnTo>
                    <a:pt x="1993" y="2057"/>
                  </a:lnTo>
                  <a:lnTo>
                    <a:pt x="2011" y="2050"/>
                  </a:lnTo>
                  <a:lnTo>
                    <a:pt x="2021" y="2040"/>
                  </a:lnTo>
                  <a:lnTo>
                    <a:pt x="2029" y="2045"/>
                  </a:lnTo>
                  <a:lnTo>
                    <a:pt x="2028" y="2031"/>
                  </a:lnTo>
                  <a:lnTo>
                    <a:pt x="2038" y="2027"/>
                  </a:lnTo>
                  <a:lnTo>
                    <a:pt x="2046" y="2029"/>
                  </a:lnTo>
                  <a:lnTo>
                    <a:pt x="2064" y="2011"/>
                  </a:lnTo>
                  <a:lnTo>
                    <a:pt x="2076" y="2012"/>
                  </a:lnTo>
                  <a:lnTo>
                    <a:pt x="2081" y="2007"/>
                  </a:lnTo>
                  <a:lnTo>
                    <a:pt x="2082" y="2011"/>
                  </a:lnTo>
                  <a:lnTo>
                    <a:pt x="2099" y="2004"/>
                  </a:lnTo>
                  <a:lnTo>
                    <a:pt x="2101" y="2001"/>
                  </a:lnTo>
                  <a:lnTo>
                    <a:pt x="2104" y="2002"/>
                  </a:lnTo>
                  <a:lnTo>
                    <a:pt x="2114" y="1987"/>
                  </a:lnTo>
                  <a:lnTo>
                    <a:pt x="2127" y="1997"/>
                  </a:lnTo>
                  <a:lnTo>
                    <a:pt x="2132" y="1996"/>
                  </a:lnTo>
                  <a:lnTo>
                    <a:pt x="2149" y="2002"/>
                  </a:lnTo>
                  <a:lnTo>
                    <a:pt x="2155" y="1996"/>
                  </a:lnTo>
                  <a:lnTo>
                    <a:pt x="2155" y="1976"/>
                  </a:lnTo>
                  <a:lnTo>
                    <a:pt x="2170" y="1959"/>
                  </a:lnTo>
                  <a:lnTo>
                    <a:pt x="2169" y="1948"/>
                  </a:lnTo>
                  <a:lnTo>
                    <a:pt x="2180" y="1939"/>
                  </a:lnTo>
                  <a:lnTo>
                    <a:pt x="2184" y="1929"/>
                  </a:lnTo>
                  <a:lnTo>
                    <a:pt x="2177" y="1923"/>
                  </a:lnTo>
                  <a:lnTo>
                    <a:pt x="2185" y="1915"/>
                  </a:lnTo>
                  <a:lnTo>
                    <a:pt x="2187" y="1896"/>
                  </a:lnTo>
                  <a:lnTo>
                    <a:pt x="2177" y="1886"/>
                  </a:lnTo>
                  <a:lnTo>
                    <a:pt x="2195" y="1863"/>
                  </a:lnTo>
                  <a:lnTo>
                    <a:pt x="2179" y="1858"/>
                  </a:lnTo>
                  <a:lnTo>
                    <a:pt x="2174" y="1842"/>
                  </a:lnTo>
                  <a:lnTo>
                    <a:pt x="2175" y="1810"/>
                  </a:lnTo>
                  <a:lnTo>
                    <a:pt x="2154" y="1790"/>
                  </a:lnTo>
                  <a:lnTo>
                    <a:pt x="2142" y="1789"/>
                  </a:lnTo>
                  <a:lnTo>
                    <a:pt x="2136" y="1795"/>
                  </a:lnTo>
                  <a:lnTo>
                    <a:pt x="2119" y="1772"/>
                  </a:lnTo>
                  <a:lnTo>
                    <a:pt x="2109" y="1770"/>
                  </a:lnTo>
                  <a:lnTo>
                    <a:pt x="2086" y="1732"/>
                  </a:lnTo>
                  <a:lnTo>
                    <a:pt x="2078" y="1727"/>
                  </a:lnTo>
                  <a:lnTo>
                    <a:pt x="2073" y="1729"/>
                  </a:lnTo>
                  <a:lnTo>
                    <a:pt x="2071" y="1704"/>
                  </a:lnTo>
                  <a:lnTo>
                    <a:pt x="2059" y="1706"/>
                  </a:lnTo>
                  <a:lnTo>
                    <a:pt x="2049" y="1694"/>
                  </a:lnTo>
                  <a:lnTo>
                    <a:pt x="2051" y="1686"/>
                  </a:lnTo>
                  <a:lnTo>
                    <a:pt x="2044" y="1678"/>
                  </a:lnTo>
                  <a:lnTo>
                    <a:pt x="2038" y="1679"/>
                  </a:lnTo>
                  <a:lnTo>
                    <a:pt x="2031" y="1658"/>
                  </a:lnTo>
                  <a:lnTo>
                    <a:pt x="2023" y="1651"/>
                  </a:lnTo>
                  <a:lnTo>
                    <a:pt x="2023" y="1645"/>
                  </a:lnTo>
                  <a:lnTo>
                    <a:pt x="2015" y="1631"/>
                  </a:lnTo>
                  <a:lnTo>
                    <a:pt x="2013" y="1615"/>
                  </a:lnTo>
                  <a:lnTo>
                    <a:pt x="1985" y="1608"/>
                  </a:lnTo>
                  <a:lnTo>
                    <a:pt x="1981" y="1585"/>
                  </a:lnTo>
                  <a:lnTo>
                    <a:pt x="1968" y="1588"/>
                  </a:lnTo>
                  <a:lnTo>
                    <a:pt x="1953" y="1567"/>
                  </a:lnTo>
                  <a:lnTo>
                    <a:pt x="1942" y="1563"/>
                  </a:lnTo>
                  <a:lnTo>
                    <a:pt x="1942" y="1558"/>
                  </a:lnTo>
                  <a:lnTo>
                    <a:pt x="1927" y="1557"/>
                  </a:lnTo>
                  <a:lnTo>
                    <a:pt x="1905" y="1522"/>
                  </a:lnTo>
                  <a:lnTo>
                    <a:pt x="1905" y="1507"/>
                  </a:lnTo>
                  <a:lnTo>
                    <a:pt x="2039" y="1194"/>
                  </a:lnTo>
                  <a:lnTo>
                    <a:pt x="2021" y="1187"/>
                  </a:lnTo>
                  <a:lnTo>
                    <a:pt x="2031" y="1154"/>
                  </a:lnTo>
                  <a:lnTo>
                    <a:pt x="2026" y="1149"/>
                  </a:lnTo>
                  <a:lnTo>
                    <a:pt x="2034" y="1138"/>
                  </a:lnTo>
                  <a:lnTo>
                    <a:pt x="2048" y="1095"/>
                  </a:lnTo>
                  <a:lnTo>
                    <a:pt x="2036" y="1090"/>
                  </a:lnTo>
                  <a:lnTo>
                    <a:pt x="2031" y="1078"/>
                  </a:lnTo>
                  <a:lnTo>
                    <a:pt x="2039" y="1078"/>
                  </a:lnTo>
                  <a:lnTo>
                    <a:pt x="2044" y="1070"/>
                  </a:lnTo>
                  <a:lnTo>
                    <a:pt x="2054" y="1071"/>
                  </a:lnTo>
                  <a:lnTo>
                    <a:pt x="2069" y="1017"/>
                  </a:lnTo>
                  <a:lnTo>
                    <a:pt x="2056" y="1018"/>
                  </a:lnTo>
                  <a:lnTo>
                    <a:pt x="2051" y="1028"/>
                  </a:lnTo>
                  <a:lnTo>
                    <a:pt x="2021" y="972"/>
                  </a:lnTo>
                  <a:lnTo>
                    <a:pt x="2028" y="970"/>
                  </a:lnTo>
                  <a:lnTo>
                    <a:pt x="2029" y="965"/>
                  </a:lnTo>
                  <a:lnTo>
                    <a:pt x="2026" y="967"/>
                  </a:lnTo>
                  <a:lnTo>
                    <a:pt x="2074" y="901"/>
                  </a:lnTo>
                  <a:lnTo>
                    <a:pt x="2071" y="899"/>
                  </a:lnTo>
                  <a:lnTo>
                    <a:pt x="2063" y="896"/>
                  </a:lnTo>
                  <a:lnTo>
                    <a:pt x="2015" y="901"/>
                  </a:lnTo>
                  <a:lnTo>
                    <a:pt x="2011" y="871"/>
                  </a:lnTo>
                  <a:lnTo>
                    <a:pt x="2005" y="873"/>
                  </a:lnTo>
                  <a:lnTo>
                    <a:pt x="2005" y="881"/>
                  </a:lnTo>
                  <a:lnTo>
                    <a:pt x="1988" y="884"/>
                  </a:lnTo>
                  <a:lnTo>
                    <a:pt x="1983" y="896"/>
                  </a:lnTo>
                  <a:lnTo>
                    <a:pt x="1988" y="912"/>
                  </a:lnTo>
                  <a:lnTo>
                    <a:pt x="1980" y="929"/>
                  </a:lnTo>
                  <a:lnTo>
                    <a:pt x="1990" y="940"/>
                  </a:lnTo>
                  <a:lnTo>
                    <a:pt x="1990" y="947"/>
                  </a:lnTo>
                  <a:lnTo>
                    <a:pt x="1980" y="949"/>
                  </a:lnTo>
                  <a:lnTo>
                    <a:pt x="1973" y="964"/>
                  </a:lnTo>
                  <a:lnTo>
                    <a:pt x="1968" y="962"/>
                  </a:lnTo>
                  <a:lnTo>
                    <a:pt x="1973" y="974"/>
                  </a:lnTo>
                  <a:lnTo>
                    <a:pt x="1973" y="994"/>
                  </a:lnTo>
                  <a:lnTo>
                    <a:pt x="1968" y="1002"/>
                  </a:lnTo>
                  <a:lnTo>
                    <a:pt x="1957" y="1005"/>
                  </a:lnTo>
                  <a:lnTo>
                    <a:pt x="1957" y="1015"/>
                  </a:lnTo>
                  <a:lnTo>
                    <a:pt x="1950" y="1022"/>
                  </a:lnTo>
                  <a:lnTo>
                    <a:pt x="1928" y="1003"/>
                  </a:lnTo>
                  <a:lnTo>
                    <a:pt x="1933" y="987"/>
                  </a:lnTo>
                  <a:lnTo>
                    <a:pt x="1920" y="970"/>
                  </a:lnTo>
                  <a:lnTo>
                    <a:pt x="1915" y="975"/>
                  </a:lnTo>
                  <a:lnTo>
                    <a:pt x="1909" y="965"/>
                  </a:lnTo>
                  <a:lnTo>
                    <a:pt x="1925" y="944"/>
                  </a:lnTo>
                  <a:lnTo>
                    <a:pt x="1930" y="927"/>
                  </a:lnTo>
                  <a:lnTo>
                    <a:pt x="1920" y="921"/>
                  </a:lnTo>
                  <a:lnTo>
                    <a:pt x="1928" y="902"/>
                  </a:lnTo>
                  <a:lnTo>
                    <a:pt x="1918" y="896"/>
                  </a:lnTo>
                  <a:lnTo>
                    <a:pt x="1847" y="912"/>
                  </a:lnTo>
                  <a:lnTo>
                    <a:pt x="1844" y="902"/>
                  </a:lnTo>
                  <a:lnTo>
                    <a:pt x="1851" y="878"/>
                  </a:lnTo>
                  <a:lnTo>
                    <a:pt x="1834" y="871"/>
                  </a:lnTo>
                  <a:lnTo>
                    <a:pt x="1834" y="828"/>
                  </a:lnTo>
                  <a:lnTo>
                    <a:pt x="1842" y="795"/>
                  </a:lnTo>
                  <a:lnTo>
                    <a:pt x="1796" y="763"/>
                  </a:lnTo>
                  <a:lnTo>
                    <a:pt x="1816" y="710"/>
                  </a:lnTo>
                  <a:lnTo>
                    <a:pt x="1831" y="702"/>
                  </a:lnTo>
                  <a:lnTo>
                    <a:pt x="1814" y="652"/>
                  </a:lnTo>
                  <a:lnTo>
                    <a:pt x="1801" y="641"/>
                  </a:lnTo>
                  <a:lnTo>
                    <a:pt x="1789" y="641"/>
                  </a:lnTo>
                  <a:lnTo>
                    <a:pt x="1786" y="651"/>
                  </a:lnTo>
                  <a:lnTo>
                    <a:pt x="1698" y="604"/>
                  </a:lnTo>
                  <a:lnTo>
                    <a:pt x="1721" y="568"/>
                  </a:lnTo>
                  <a:lnTo>
                    <a:pt x="1692" y="541"/>
                  </a:lnTo>
                  <a:lnTo>
                    <a:pt x="1643" y="526"/>
                  </a:lnTo>
                  <a:lnTo>
                    <a:pt x="1648" y="482"/>
                  </a:lnTo>
                  <a:lnTo>
                    <a:pt x="1634" y="460"/>
                  </a:lnTo>
                  <a:lnTo>
                    <a:pt x="1655" y="420"/>
                  </a:lnTo>
                  <a:lnTo>
                    <a:pt x="1640" y="412"/>
                  </a:lnTo>
                  <a:lnTo>
                    <a:pt x="1632" y="414"/>
                  </a:lnTo>
                  <a:lnTo>
                    <a:pt x="1635" y="394"/>
                  </a:lnTo>
                  <a:lnTo>
                    <a:pt x="1665" y="405"/>
                  </a:lnTo>
                  <a:lnTo>
                    <a:pt x="1673" y="379"/>
                  </a:lnTo>
                  <a:lnTo>
                    <a:pt x="1600" y="372"/>
                  </a:lnTo>
                  <a:lnTo>
                    <a:pt x="1595" y="409"/>
                  </a:lnTo>
                  <a:lnTo>
                    <a:pt x="1577" y="405"/>
                  </a:lnTo>
                  <a:lnTo>
                    <a:pt x="1576" y="424"/>
                  </a:lnTo>
                  <a:lnTo>
                    <a:pt x="1557" y="422"/>
                  </a:lnTo>
                  <a:lnTo>
                    <a:pt x="1544" y="493"/>
                  </a:lnTo>
                  <a:lnTo>
                    <a:pt x="1532" y="516"/>
                  </a:lnTo>
                  <a:lnTo>
                    <a:pt x="1509" y="503"/>
                  </a:lnTo>
                  <a:lnTo>
                    <a:pt x="1508" y="414"/>
                  </a:lnTo>
                  <a:lnTo>
                    <a:pt x="1491" y="415"/>
                  </a:lnTo>
                  <a:lnTo>
                    <a:pt x="1486" y="417"/>
                  </a:lnTo>
                  <a:lnTo>
                    <a:pt x="1483" y="424"/>
                  </a:lnTo>
                  <a:lnTo>
                    <a:pt x="1478" y="422"/>
                  </a:lnTo>
                  <a:lnTo>
                    <a:pt x="1478" y="437"/>
                  </a:lnTo>
                  <a:lnTo>
                    <a:pt x="1473" y="447"/>
                  </a:lnTo>
                  <a:lnTo>
                    <a:pt x="1453" y="439"/>
                  </a:lnTo>
                  <a:lnTo>
                    <a:pt x="1448" y="447"/>
                  </a:lnTo>
                  <a:lnTo>
                    <a:pt x="1440" y="447"/>
                  </a:lnTo>
                  <a:lnTo>
                    <a:pt x="1436" y="462"/>
                  </a:lnTo>
                  <a:lnTo>
                    <a:pt x="1426" y="465"/>
                  </a:lnTo>
                  <a:lnTo>
                    <a:pt x="1426" y="478"/>
                  </a:lnTo>
                  <a:lnTo>
                    <a:pt x="1417" y="477"/>
                  </a:lnTo>
                  <a:lnTo>
                    <a:pt x="1413" y="483"/>
                  </a:lnTo>
                  <a:lnTo>
                    <a:pt x="1397" y="485"/>
                  </a:lnTo>
                  <a:lnTo>
                    <a:pt x="1397" y="492"/>
                  </a:lnTo>
                  <a:lnTo>
                    <a:pt x="1385" y="500"/>
                  </a:lnTo>
                  <a:lnTo>
                    <a:pt x="1387" y="508"/>
                  </a:lnTo>
                  <a:lnTo>
                    <a:pt x="1377" y="526"/>
                  </a:lnTo>
                  <a:lnTo>
                    <a:pt x="1378" y="533"/>
                  </a:lnTo>
                  <a:lnTo>
                    <a:pt x="1359" y="556"/>
                  </a:lnTo>
                  <a:lnTo>
                    <a:pt x="1350" y="573"/>
                  </a:lnTo>
                  <a:lnTo>
                    <a:pt x="1327" y="583"/>
                  </a:lnTo>
                  <a:lnTo>
                    <a:pt x="1296" y="581"/>
                  </a:lnTo>
                  <a:lnTo>
                    <a:pt x="1287" y="586"/>
                  </a:lnTo>
                  <a:lnTo>
                    <a:pt x="1282" y="591"/>
                  </a:lnTo>
                  <a:lnTo>
                    <a:pt x="1289" y="614"/>
                  </a:lnTo>
                  <a:lnTo>
                    <a:pt x="1286" y="624"/>
                  </a:lnTo>
                  <a:lnTo>
                    <a:pt x="1266" y="642"/>
                  </a:lnTo>
                  <a:lnTo>
                    <a:pt x="1249" y="644"/>
                  </a:lnTo>
                  <a:lnTo>
                    <a:pt x="1236" y="636"/>
                  </a:lnTo>
                  <a:lnTo>
                    <a:pt x="1228" y="637"/>
                  </a:lnTo>
                  <a:lnTo>
                    <a:pt x="1224" y="642"/>
                  </a:lnTo>
                  <a:lnTo>
                    <a:pt x="1195" y="631"/>
                  </a:lnTo>
                  <a:lnTo>
                    <a:pt x="1178" y="631"/>
                  </a:lnTo>
                  <a:lnTo>
                    <a:pt x="1170" y="639"/>
                  </a:lnTo>
                  <a:lnTo>
                    <a:pt x="1151" y="637"/>
                  </a:lnTo>
                  <a:lnTo>
                    <a:pt x="1130" y="646"/>
                  </a:lnTo>
                  <a:lnTo>
                    <a:pt x="1117" y="639"/>
                  </a:lnTo>
                  <a:lnTo>
                    <a:pt x="1100" y="637"/>
                  </a:lnTo>
                  <a:lnTo>
                    <a:pt x="1090" y="626"/>
                  </a:lnTo>
                  <a:lnTo>
                    <a:pt x="1085" y="627"/>
                  </a:lnTo>
                  <a:lnTo>
                    <a:pt x="1074" y="622"/>
                  </a:lnTo>
                  <a:lnTo>
                    <a:pt x="1054" y="629"/>
                  </a:lnTo>
                  <a:lnTo>
                    <a:pt x="1054" y="636"/>
                  </a:lnTo>
                  <a:lnTo>
                    <a:pt x="1045" y="636"/>
                  </a:lnTo>
                  <a:lnTo>
                    <a:pt x="1040" y="644"/>
                  </a:lnTo>
                  <a:lnTo>
                    <a:pt x="1029" y="646"/>
                  </a:lnTo>
                  <a:lnTo>
                    <a:pt x="1022" y="657"/>
                  </a:lnTo>
                  <a:lnTo>
                    <a:pt x="1021" y="636"/>
                  </a:lnTo>
                  <a:lnTo>
                    <a:pt x="1012" y="632"/>
                  </a:lnTo>
                  <a:lnTo>
                    <a:pt x="1012" y="626"/>
                  </a:lnTo>
                  <a:lnTo>
                    <a:pt x="1006" y="619"/>
                  </a:lnTo>
                  <a:lnTo>
                    <a:pt x="1011" y="614"/>
                  </a:lnTo>
                  <a:lnTo>
                    <a:pt x="1004" y="589"/>
                  </a:lnTo>
                  <a:lnTo>
                    <a:pt x="1009" y="583"/>
                  </a:lnTo>
                  <a:lnTo>
                    <a:pt x="1009" y="559"/>
                  </a:lnTo>
                  <a:lnTo>
                    <a:pt x="1002" y="536"/>
                  </a:lnTo>
                  <a:lnTo>
                    <a:pt x="1006" y="513"/>
                  </a:lnTo>
                  <a:lnTo>
                    <a:pt x="1024" y="500"/>
                  </a:lnTo>
                  <a:lnTo>
                    <a:pt x="1030" y="480"/>
                  </a:lnTo>
                  <a:lnTo>
                    <a:pt x="1047" y="460"/>
                  </a:lnTo>
                  <a:lnTo>
                    <a:pt x="1054" y="434"/>
                  </a:lnTo>
                  <a:lnTo>
                    <a:pt x="1064" y="419"/>
                  </a:lnTo>
                  <a:lnTo>
                    <a:pt x="1054" y="410"/>
                  </a:lnTo>
                  <a:lnTo>
                    <a:pt x="1059" y="402"/>
                  </a:lnTo>
                  <a:lnTo>
                    <a:pt x="1054" y="395"/>
                  </a:lnTo>
                  <a:lnTo>
                    <a:pt x="1059" y="389"/>
                  </a:lnTo>
                  <a:lnTo>
                    <a:pt x="1052" y="379"/>
                  </a:lnTo>
                  <a:lnTo>
                    <a:pt x="1059" y="364"/>
                  </a:lnTo>
                  <a:lnTo>
                    <a:pt x="1050" y="354"/>
                  </a:lnTo>
                  <a:lnTo>
                    <a:pt x="1052" y="338"/>
                  </a:lnTo>
                  <a:lnTo>
                    <a:pt x="1045" y="333"/>
                  </a:lnTo>
                  <a:lnTo>
                    <a:pt x="1047" y="318"/>
                  </a:lnTo>
                  <a:lnTo>
                    <a:pt x="1034" y="323"/>
                  </a:lnTo>
                  <a:lnTo>
                    <a:pt x="1040" y="311"/>
                  </a:lnTo>
                  <a:lnTo>
                    <a:pt x="1032" y="308"/>
                  </a:lnTo>
                  <a:lnTo>
                    <a:pt x="1029" y="291"/>
                  </a:lnTo>
                  <a:lnTo>
                    <a:pt x="1019" y="283"/>
                  </a:lnTo>
                  <a:lnTo>
                    <a:pt x="1022" y="266"/>
                  </a:lnTo>
                  <a:lnTo>
                    <a:pt x="1014" y="266"/>
                  </a:lnTo>
                  <a:lnTo>
                    <a:pt x="1017" y="256"/>
                  </a:lnTo>
                  <a:lnTo>
                    <a:pt x="1024" y="253"/>
                  </a:lnTo>
                  <a:lnTo>
                    <a:pt x="1017" y="240"/>
                  </a:lnTo>
                  <a:lnTo>
                    <a:pt x="1007" y="231"/>
                  </a:lnTo>
                  <a:lnTo>
                    <a:pt x="1009" y="217"/>
                  </a:lnTo>
                  <a:lnTo>
                    <a:pt x="1017" y="215"/>
                  </a:lnTo>
                  <a:lnTo>
                    <a:pt x="1019" y="210"/>
                  </a:lnTo>
                  <a:lnTo>
                    <a:pt x="1006" y="213"/>
                  </a:lnTo>
                  <a:lnTo>
                    <a:pt x="1009" y="202"/>
                  </a:lnTo>
                  <a:lnTo>
                    <a:pt x="1001" y="202"/>
                  </a:lnTo>
                  <a:lnTo>
                    <a:pt x="1001" y="192"/>
                  </a:lnTo>
                  <a:lnTo>
                    <a:pt x="992" y="190"/>
                  </a:lnTo>
                  <a:lnTo>
                    <a:pt x="987" y="170"/>
                  </a:lnTo>
                  <a:lnTo>
                    <a:pt x="981" y="169"/>
                  </a:lnTo>
                  <a:lnTo>
                    <a:pt x="987" y="159"/>
                  </a:lnTo>
                  <a:lnTo>
                    <a:pt x="977" y="155"/>
                  </a:lnTo>
                  <a:lnTo>
                    <a:pt x="976" y="142"/>
                  </a:lnTo>
                  <a:lnTo>
                    <a:pt x="969" y="142"/>
                  </a:lnTo>
                  <a:lnTo>
                    <a:pt x="964" y="132"/>
                  </a:lnTo>
                  <a:lnTo>
                    <a:pt x="969" y="119"/>
                  </a:lnTo>
                  <a:lnTo>
                    <a:pt x="959" y="119"/>
                  </a:lnTo>
                  <a:lnTo>
                    <a:pt x="956" y="97"/>
                  </a:lnTo>
                  <a:lnTo>
                    <a:pt x="948" y="91"/>
                  </a:lnTo>
                  <a:lnTo>
                    <a:pt x="949" y="82"/>
                  </a:lnTo>
                  <a:lnTo>
                    <a:pt x="928" y="66"/>
                  </a:lnTo>
                  <a:lnTo>
                    <a:pt x="919" y="48"/>
                  </a:lnTo>
                  <a:lnTo>
                    <a:pt x="910" y="48"/>
                  </a:lnTo>
                  <a:lnTo>
                    <a:pt x="905" y="39"/>
                  </a:lnTo>
                  <a:lnTo>
                    <a:pt x="900" y="44"/>
                  </a:lnTo>
                  <a:lnTo>
                    <a:pt x="893" y="34"/>
                  </a:lnTo>
                  <a:lnTo>
                    <a:pt x="885" y="36"/>
                  </a:lnTo>
                  <a:lnTo>
                    <a:pt x="878" y="26"/>
                  </a:lnTo>
                  <a:lnTo>
                    <a:pt x="878" y="21"/>
                  </a:lnTo>
                  <a:lnTo>
                    <a:pt x="857" y="0"/>
                  </a:lnTo>
                  <a:lnTo>
                    <a:pt x="857" y="1126"/>
                  </a:lnTo>
                  <a:close/>
                </a:path>
              </a:pathLst>
            </a:custGeom>
            <a:grpFill/>
            <a:ln w="127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1" name="Freeform 41">
              <a:extLst>
                <a:ext uri="{FF2B5EF4-FFF2-40B4-BE49-F238E27FC236}">
                  <a16:creationId xmlns:a16="http://schemas.microsoft.com/office/drawing/2014/main" id="{DDBF3C6F-AF79-1C22-F86A-19F3AFFE8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813" y="4524855"/>
              <a:ext cx="2476500" cy="2211388"/>
            </a:xfrm>
            <a:custGeom>
              <a:avLst/>
              <a:gdLst/>
              <a:ahLst/>
              <a:cxnLst>
                <a:cxn ang="0">
                  <a:pos x="1464" y="424"/>
                </a:cxn>
                <a:cxn ang="0">
                  <a:pos x="1415" y="383"/>
                </a:cxn>
                <a:cxn ang="0">
                  <a:pos x="1320" y="454"/>
                </a:cxn>
                <a:cxn ang="0">
                  <a:pos x="1211" y="449"/>
                </a:cxn>
                <a:cxn ang="0">
                  <a:pos x="1098" y="363"/>
                </a:cxn>
                <a:cxn ang="0">
                  <a:pos x="1048" y="469"/>
                </a:cxn>
                <a:cxn ang="0">
                  <a:pos x="1024" y="558"/>
                </a:cxn>
                <a:cxn ang="0">
                  <a:pos x="962" y="565"/>
                </a:cxn>
                <a:cxn ang="0">
                  <a:pos x="881" y="610"/>
                </a:cxn>
                <a:cxn ang="0">
                  <a:pos x="773" y="696"/>
                </a:cxn>
                <a:cxn ang="0">
                  <a:pos x="684" y="792"/>
                </a:cxn>
                <a:cxn ang="0">
                  <a:pos x="595" y="740"/>
                </a:cxn>
                <a:cxn ang="0">
                  <a:pos x="593" y="590"/>
                </a:cxn>
                <a:cxn ang="0">
                  <a:pos x="550" y="586"/>
                </a:cxn>
                <a:cxn ang="0">
                  <a:pos x="470" y="626"/>
                </a:cxn>
                <a:cxn ang="0">
                  <a:pos x="419" y="651"/>
                </a:cxn>
                <a:cxn ang="0">
                  <a:pos x="422" y="520"/>
                </a:cxn>
                <a:cxn ang="0">
                  <a:pos x="368" y="487"/>
                </a:cxn>
                <a:cxn ang="0">
                  <a:pos x="308" y="441"/>
                </a:cxn>
                <a:cxn ang="0">
                  <a:pos x="321" y="359"/>
                </a:cxn>
                <a:cxn ang="0">
                  <a:pos x="291" y="268"/>
                </a:cxn>
                <a:cxn ang="0">
                  <a:pos x="288" y="99"/>
                </a:cxn>
                <a:cxn ang="0">
                  <a:pos x="175" y="30"/>
                </a:cxn>
                <a:cxn ang="0">
                  <a:pos x="99" y="131"/>
                </a:cxn>
                <a:cxn ang="0">
                  <a:pos x="13" y="209"/>
                </a:cxn>
                <a:cxn ang="0">
                  <a:pos x="126" y="460"/>
                </a:cxn>
                <a:cxn ang="0">
                  <a:pos x="136" y="666"/>
                </a:cxn>
                <a:cxn ang="0">
                  <a:pos x="35" y="747"/>
                </a:cxn>
                <a:cxn ang="0">
                  <a:pos x="36" y="827"/>
                </a:cxn>
                <a:cxn ang="0">
                  <a:pos x="66" y="843"/>
                </a:cxn>
                <a:cxn ang="0">
                  <a:pos x="54" y="840"/>
                </a:cxn>
                <a:cxn ang="0">
                  <a:pos x="84" y="886"/>
                </a:cxn>
                <a:cxn ang="0">
                  <a:pos x="165" y="1055"/>
                </a:cxn>
                <a:cxn ang="0">
                  <a:pos x="147" y="1146"/>
                </a:cxn>
                <a:cxn ang="0">
                  <a:pos x="170" y="1229"/>
                </a:cxn>
                <a:cxn ang="0">
                  <a:pos x="257" y="1188"/>
                </a:cxn>
                <a:cxn ang="0">
                  <a:pos x="267" y="1246"/>
                </a:cxn>
                <a:cxn ang="0">
                  <a:pos x="341" y="1259"/>
                </a:cxn>
                <a:cxn ang="0">
                  <a:pos x="426" y="1342"/>
                </a:cxn>
                <a:cxn ang="0">
                  <a:pos x="510" y="1372"/>
                </a:cxn>
                <a:cxn ang="0">
                  <a:pos x="601" y="1333"/>
                </a:cxn>
                <a:cxn ang="0">
                  <a:pos x="767" y="1244"/>
                </a:cxn>
                <a:cxn ang="0">
                  <a:pos x="979" y="1249"/>
                </a:cxn>
                <a:cxn ang="0">
                  <a:pos x="1050" y="1179"/>
                </a:cxn>
                <a:cxn ang="0">
                  <a:pos x="1261" y="1151"/>
                </a:cxn>
                <a:cxn ang="0">
                  <a:pos x="1434" y="1083"/>
                </a:cxn>
                <a:cxn ang="0">
                  <a:pos x="1372" y="1037"/>
                </a:cxn>
                <a:cxn ang="0">
                  <a:pos x="1408" y="991"/>
                </a:cxn>
                <a:cxn ang="0">
                  <a:pos x="1211" y="942"/>
                </a:cxn>
                <a:cxn ang="0">
                  <a:pos x="1249" y="817"/>
                </a:cxn>
                <a:cxn ang="0">
                  <a:pos x="1300" y="735"/>
                </a:cxn>
                <a:cxn ang="0">
                  <a:pos x="1338" y="699"/>
                </a:cxn>
                <a:cxn ang="0">
                  <a:pos x="1363" y="616"/>
                </a:cxn>
                <a:cxn ang="0">
                  <a:pos x="1481" y="573"/>
                </a:cxn>
                <a:cxn ang="0">
                  <a:pos x="1531" y="528"/>
                </a:cxn>
                <a:cxn ang="0">
                  <a:pos x="1532" y="464"/>
                </a:cxn>
              </a:cxnLst>
              <a:rect l="0" t="0" r="r" b="b"/>
              <a:pathLst>
                <a:path w="1560" h="1393">
                  <a:moveTo>
                    <a:pt x="1542" y="427"/>
                  </a:moveTo>
                  <a:lnTo>
                    <a:pt x="1524" y="432"/>
                  </a:lnTo>
                  <a:lnTo>
                    <a:pt x="1512" y="409"/>
                  </a:lnTo>
                  <a:lnTo>
                    <a:pt x="1517" y="401"/>
                  </a:lnTo>
                  <a:lnTo>
                    <a:pt x="1497" y="401"/>
                  </a:lnTo>
                  <a:lnTo>
                    <a:pt x="1494" y="422"/>
                  </a:lnTo>
                  <a:lnTo>
                    <a:pt x="1481" y="442"/>
                  </a:lnTo>
                  <a:lnTo>
                    <a:pt x="1464" y="424"/>
                  </a:lnTo>
                  <a:lnTo>
                    <a:pt x="1468" y="421"/>
                  </a:lnTo>
                  <a:lnTo>
                    <a:pt x="1459" y="419"/>
                  </a:lnTo>
                  <a:lnTo>
                    <a:pt x="1469" y="407"/>
                  </a:lnTo>
                  <a:lnTo>
                    <a:pt x="1468" y="404"/>
                  </a:lnTo>
                  <a:lnTo>
                    <a:pt x="1448" y="397"/>
                  </a:lnTo>
                  <a:lnTo>
                    <a:pt x="1438" y="383"/>
                  </a:lnTo>
                  <a:lnTo>
                    <a:pt x="1420" y="386"/>
                  </a:lnTo>
                  <a:lnTo>
                    <a:pt x="1415" y="383"/>
                  </a:lnTo>
                  <a:lnTo>
                    <a:pt x="1403" y="396"/>
                  </a:lnTo>
                  <a:lnTo>
                    <a:pt x="1391" y="401"/>
                  </a:lnTo>
                  <a:lnTo>
                    <a:pt x="1365" y="391"/>
                  </a:lnTo>
                  <a:lnTo>
                    <a:pt x="1363" y="402"/>
                  </a:lnTo>
                  <a:lnTo>
                    <a:pt x="1348" y="402"/>
                  </a:lnTo>
                  <a:lnTo>
                    <a:pt x="1338" y="409"/>
                  </a:lnTo>
                  <a:lnTo>
                    <a:pt x="1319" y="447"/>
                  </a:lnTo>
                  <a:lnTo>
                    <a:pt x="1320" y="454"/>
                  </a:lnTo>
                  <a:lnTo>
                    <a:pt x="1289" y="487"/>
                  </a:lnTo>
                  <a:lnTo>
                    <a:pt x="1277" y="474"/>
                  </a:lnTo>
                  <a:lnTo>
                    <a:pt x="1280" y="459"/>
                  </a:lnTo>
                  <a:lnTo>
                    <a:pt x="1259" y="449"/>
                  </a:lnTo>
                  <a:lnTo>
                    <a:pt x="1241" y="454"/>
                  </a:lnTo>
                  <a:lnTo>
                    <a:pt x="1234" y="450"/>
                  </a:lnTo>
                  <a:lnTo>
                    <a:pt x="1231" y="436"/>
                  </a:lnTo>
                  <a:lnTo>
                    <a:pt x="1211" y="449"/>
                  </a:lnTo>
                  <a:lnTo>
                    <a:pt x="1201" y="431"/>
                  </a:lnTo>
                  <a:lnTo>
                    <a:pt x="1173" y="437"/>
                  </a:lnTo>
                  <a:lnTo>
                    <a:pt x="1163" y="432"/>
                  </a:lnTo>
                  <a:lnTo>
                    <a:pt x="1173" y="407"/>
                  </a:lnTo>
                  <a:lnTo>
                    <a:pt x="1159" y="402"/>
                  </a:lnTo>
                  <a:lnTo>
                    <a:pt x="1159" y="393"/>
                  </a:lnTo>
                  <a:lnTo>
                    <a:pt x="1143" y="389"/>
                  </a:lnTo>
                  <a:lnTo>
                    <a:pt x="1098" y="363"/>
                  </a:lnTo>
                  <a:lnTo>
                    <a:pt x="1090" y="364"/>
                  </a:lnTo>
                  <a:lnTo>
                    <a:pt x="1073" y="427"/>
                  </a:lnTo>
                  <a:lnTo>
                    <a:pt x="1062" y="434"/>
                  </a:lnTo>
                  <a:lnTo>
                    <a:pt x="1067" y="437"/>
                  </a:lnTo>
                  <a:lnTo>
                    <a:pt x="1063" y="460"/>
                  </a:lnTo>
                  <a:lnTo>
                    <a:pt x="1042" y="447"/>
                  </a:lnTo>
                  <a:lnTo>
                    <a:pt x="1048" y="462"/>
                  </a:lnTo>
                  <a:lnTo>
                    <a:pt x="1048" y="469"/>
                  </a:lnTo>
                  <a:lnTo>
                    <a:pt x="1040" y="474"/>
                  </a:lnTo>
                  <a:lnTo>
                    <a:pt x="1047" y="494"/>
                  </a:lnTo>
                  <a:lnTo>
                    <a:pt x="1042" y="499"/>
                  </a:lnTo>
                  <a:lnTo>
                    <a:pt x="1057" y="513"/>
                  </a:lnTo>
                  <a:lnTo>
                    <a:pt x="1047" y="532"/>
                  </a:lnTo>
                  <a:lnTo>
                    <a:pt x="1040" y="518"/>
                  </a:lnTo>
                  <a:lnTo>
                    <a:pt x="1027" y="530"/>
                  </a:lnTo>
                  <a:lnTo>
                    <a:pt x="1024" y="558"/>
                  </a:lnTo>
                  <a:lnTo>
                    <a:pt x="1009" y="563"/>
                  </a:lnTo>
                  <a:lnTo>
                    <a:pt x="1005" y="576"/>
                  </a:lnTo>
                  <a:lnTo>
                    <a:pt x="1002" y="573"/>
                  </a:lnTo>
                  <a:lnTo>
                    <a:pt x="1000" y="578"/>
                  </a:lnTo>
                  <a:lnTo>
                    <a:pt x="994" y="581"/>
                  </a:lnTo>
                  <a:lnTo>
                    <a:pt x="971" y="573"/>
                  </a:lnTo>
                  <a:lnTo>
                    <a:pt x="969" y="565"/>
                  </a:lnTo>
                  <a:lnTo>
                    <a:pt x="962" y="565"/>
                  </a:lnTo>
                  <a:lnTo>
                    <a:pt x="961" y="558"/>
                  </a:lnTo>
                  <a:lnTo>
                    <a:pt x="949" y="571"/>
                  </a:lnTo>
                  <a:lnTo>
                    <a:pt x="937" y="560"/>
                  </a:lnTo>
                  <a:lnTo>
                    <a:pt x="911" y="566"/>
                  </a:lnTo>
                  <a:lnTo>
                    <a:pt x="916" y="596"/>
                  </a:lnTo>
                  <a:lnTo>
                    <a:pt x="898" y="598"/>
                  </a:lnTo>
                  <a:lnTo>
                    <a:pt x="886" y="611"/>
                  </a:lnTo>
                  <a:lnTo>
                    <a:pt x="881" y="610"/>
                  </a:lnTo>
                  <a:lnTo>
                    <a:pt x="868" y="616"/>
                  </a:lnTo>
                  <a:lnTo>
                    <a:pt x="855" y="613"/>
                  </a:lnTo>
                  <a:lnTo>
                    <a:pt x="850" y="633"/>
                  </a:lnTo>
                  <a:lnTo>
                    <a:pt x="826" y="654"/>
                  </a:lnTo>
                  <a:lnTo>
                    <a:pt x="817" y="679"/>
                  </a:lnTo>
                  <a:lnTo>
                    <a:pt x="820" y="692"/>
                  </a:lnTo>
                  <a:lnTo>
                    <a:pt x="805" y="699"/>
                  </a:lnTo>
                  <a:lnTo>
                    <a:pt x="773" y="696"/>
                  </a:lnTo>
                  <a:lnTo>
                    <a:pt x="745" y="702"/>
                  </a:lnTo>
                  <a:lnTo>
                    <a:pt x="732" y="717"/>
                  </a:lnTo>
                  <a:lnTo>
                    <a:pt x="742" y="752"/>
                  </a:lnTo>
                  <a:lnTo>
                    <a:pt x="734" y="775"/>
                  </a:lnTo>
                  <a:lnTo>
                    <a:pt x="720" y="782"/>
                  </a:lnTo>
                  <a:lnTo>
                    <a:pt x="717" y="792"/>
                  </a:lnTo>
                  <a:lnTo>
                    <a:pt x="697" y="788"/>
                  </a:lnTo>
                  <a:lnTo>
                    <a:pt x="684" y="792"/>
                  </a:lnTo>
                  <a:lnTo>
                    <a:pt x="676" y="772"/>
                  </a:lnTo>
                  <a:lnTo>
                    <a:pt x="661" y="790"/>
                  </a:lnTo>
                  <a:lnTo>
                    <a:pt x="648" y="790"/>
                  </a:lnTo>
                  <a:lnTo>
                    <a:pt x="633" y="778"/>
                  </a:lnTo>
                  <a:lnTo>
                    <a:pt x="629" y="782"/>
                  </a:lnTo>
                  <a:lnTo>
                    <a:pt x="628" y="767"/>
                  </a:lnTo>
                  <a:lnTo>
                    <a:pt x="613" y="747"/>
                  </a:lnTo>
                  <a:lnTo>
                    <a:pt x="595" y="740"/>
                  </a:lnTo>
                  <a:lnTo>
                    <a:pt x="586" y="730"/>
                  </a:lnTo>
                  <a:lnTo>
                    <a:pt x="588" y="711"/>
                  </a:lnTo>
                  <a:lnTo>
                    <a:pt x="575" y="697"/>
                  </a:lnTo>
                  <a:lnTo>
                    <a:pt x="560" y="619"/>
                  </a:lnTo>
                  <a:lnTo>
                    <a:pt x="573" y="626"/>
                  </a:lnTo>
                  <a:lnTo>
                    <a:pt x="583" y="613"/>
                  </a:lnTo>
                  <a:lnTo>
                    <a:pt x="581" y="605"/>
                  </a:lnTo>
                  <a:lnTo>
                    <a:pt x="593" y="590"/>
                  </a:lnTo>
                  <a:lnTo>
                    <a:pt x="603" y="591"/>
                  </a:lnTo>
                  <a:lnTo>
                    <a:pt x="600" y="565"/>
                  </a:lnTo>
                  <a:lnTo>
                    <a:pt x="581" y="565"/>
                  </a:lnTo>
                  <a:lnTo>
                    <a:pt x="585" y="552"/>
                  </a:lnTo>
                  <a:lnTo>
                    <a:pt x="575" y="553"/>
                  </a:lnTo>
                  <a:lnTo>
                    <a:pt x="565" y="573"/>
                  </a:lnTo>
                  <a:lnTo>
                    <a:pt x="555" y="573"/>
                  </a:lnTo>
                  <a:lnTo>
                    <a:pt x="550" y="586"/>
                  </a:lnTo>
                  <a:lnTo>
                    <a:pt x="527" y="613"/>
                  </a:lnTo>
                  <a:lnTo>
                    <a:pt x="510" y="614"/>
                  </a:lnTo>
                  <a:lnTo>
                    <a:pt x="497" y="608"/>
                  </a:lnTo>
                  <a:lnTo>
                    <a:pt x="493" y="618"/>
                  </a:lnTo>
                  <a:lnTo>
                    <a:pt x="484" y="623"/>
                  </a:lnTo>
                  <a:lnTo>
                    <a:pt x="477" y="614"/>
                  </a:lnTo>
                  <a:lnTo>
                    <a:pt x="477" y="623"/>
                  </a:lnTo>
                  <a:lnTo>
                    <a:pt x="470" y="626"/>
                  </a:lnTo>
                  <a:lnTo>
                    <a:pt x="475" y="633"/>
                  </a:lnTo>
                  <a:lnTo>
                    <a:pt x="464" y="639"/>
                  </a:lnTo>
                  <a:lnTo>
                    <a:pt x="457" y="631"/>
                  </a:lnTo>
                  <a:lnTo>
                    <a:pt x="450" y="643"/>
                  </a:lnTo>
                  <a:lnTo>
                    <a:pt x="445" y="692"/>
                  </a:lnTo>
                  <a:lnTo>
                    <a:pt x="427" y="706"/>
                  </a:lnTo>
                  <a:lnTo>
                    <a:pt x="417" y="672"/>
                  </a:lnTo>
                  <a:lnTo>
                    <a:pt x="419" y="651"/>
                  </a:lnTo>
                  <a:lnTo>
                    <a:pt x="424" y="646"/>
                  </a:lnTo>
                  <a:lnTo>
                    <a:pt x="404" y="610"/>
                  </a:lnTo>
                  <a:lnTo>
                    <a:pt x="399" y="585"/>
                  </a:lnTo>
                  <a:lnTo>
                    <a:pt x="419" y="573"/>
                  </a:lnTo>
                  <a:lnTo>
                    <a:pt x="421" y="550"/>
                  </a:lnTo>
                  <a:lnTo>
                    <a:pt x="414" y="540"/>
                  </a:lnTo>
                  <a:lnTo>
                    <a:pt x="424" y="530"/>
                  </a:lnTo>
                  <a:lnTo>
                    <a:pt x="422" y="520"/>
                  </a:lnTo>
                  <a:lnTo>
                    <a:pt x="417" y="532"/>
                  </a:lnTo>
                  <a:lnTo>
                    <a:pt x="417" y="517"/>
                  </a:lnTo>
                  <a:lnTo>
                    <a:pt x="402" y="503"/>
                  </a:lnTo>
                  <a:lnTo>
                    <a:pt x="396" y="499"/>
                  </a:lnTo>
                  <a:lnTo>
                    <a:pt x="387" y="507"/>
                  </a:lnTo>
                  <a:lnTo>
                    <a:pt x="378" y="489"/>
                  </a:lnTo>
                  <a:lnTo>
                    <a:pt x="369" y="482"/>
                  </a:lnTo>
                  <a:lnTo>
                    <a:pt x="368" y="487"/>
                  </a:lnTo>
                  <a:lnTo>
                    <a:pt x="364" y="482"/>
                  </a:lnTo>
                  <a:lnTo>
                    <a:pt x="366" y="460"/>
                  </a:lnTo>
                  <a:lnTo>
                    <a:pt x="351" y="477"/>
                  </a:lnTo>
                  <a:lnTo>
                    <a:pt x="348" y="464"/>
                  </a:lnTo>
                  <a:lnTo>
                    <a:pt x="338" y="462"/>
                  </a:lnTo>
                  <a:lnTo>
                    <a:pt x="334" y="465"/>
                  </a:lnTo>
                  <a:lnTo>
                    <a:pt x="306" y="454"/>
                  </a:lnTo>
                  <a:lnTo>
                    <a:pt x="308" y="441"/>
                  </a:lnTo>
                  <a:lnTo>
                    <a:pt x="321" y="429"/>
                  </a:lnTo>
                  <a:lnTo>
                    <a:pt x="316" y="419"/>
                  </a:lnTo>
                  <a:lnTo>
                    <a:pt x="323" y="414"/>
                  </a:lnTo>
                  <a:lnTo>
                    <a:pt x="313" y="389"/>
                  </a:lnTo>
                  <a:lnTo>
                    <a:pt x="318" y="389"/>
                  </a:lnTo>
                  <a:lnTo>
                    <a:pt x="316" y="374"/>
                  </a:lnTo>
                  <a:lnTo>
                    <a:pt x="321" y="366"/>
                  </a:lnTo>
                  <a:lnTo>
                    <a:pt x="321" y="359"/>
                  </a:lnTo>
                  <a:lnTo>
                    <a:pt x="313" y="359"/>
                  </a:lnTo>
                  <a:lnTo>
                    <a:pt x="321" y="344"/>
                  </a:lnTo>
                  <a:lnTo>
                    <a:pt x="301" y="339"/>
                  </a:lnTo>
                  <a:lnTo>
                    <a:pt x="310" y="313"/>
                  </a:lnTo>
                  <a:lnTo>
                    <a:pt x="308" y="301"/>
                  </a:lnTo>
                  <a:lnTo>
                    <a:pt x="295" y="290"/>
                  </a:lnTo>
                  <a:lnTo>
                    <a:pt x="303" y="275"/>
                  </a:lnTo>
                  <a:lnTo>
                    <a:pt x="291" y="268"/>
                  </a:lnTo>
                  <a:lnTo>
                    <a:pt x="286" y="253"/>
                  </a:lnTo>
                  <a:lnTo>
                    <a:pt x="286" y="214"/>
                  </a:lnTo>
                  <a:lnTo>
                    <a:pt x="276" y="192"/>
                  </a:lnTo>
                  <a:lnTo>
                    <a:pt x="278" y="172"/>
                  </a:lnTo>
                  <a:lnTo>
                    <a:pt x="296" y="162"/>
                  </a:lnTo>
                  <a:lnTo>
                    <a:pt x="270" y="144"/>
                  </a:lnTo>
                  <a:lnTo>
                    <a:pt x="290" y="137"/>
                  </a:lnTo>
                  <a:lnTo>
                    <a:pt x="288" y="99"/>
                  </a:lnTo>
                  <a:lnTo>
                    <a:pt x="267" y="91"/>
                  </a:lnTo>
                  <a:lnTo>
                    <a:pt x="250" y="74"/>
                  </a:lnTo>
                  <a:lnTo>
                    <a:pt x="250" y="61"/>
                  </a:lnTo>
                  <a:lnTo>
                    <a:pt x="242" y="43"/>
                  </a:lnTo>
                  <a:lnTo>
                    <a:pt x="217" y="40"/>
                  </a:lnTo>
                  <a:lnTo>
                    <a:pt x="195" y="0"/>
                  </a:lnTo>
                  <a:lnTo>
                    <a:pt x="180" y="5"/>
                  </a:lnTo>
                  <a:lnTo>
                    <a:pt x="175" y="30"/>
                  </a:lnTo>
                  <a:lnTo>
                    <a:pt x="175" y="45"/>
                  </a:lnTo>
                  <a:lnTo>
                    <a:pt x="156" y="18"/>
                  </a:lnTo>
                  <a:lnTo>
                    <a:pt x="159" y="31"/>
                  </a:lnTo>
                  <a:lnTo>
                    <a:pt x="149" y="51"/>
                  </a:lnTo>
                  <a:lnTo>
                    <a:pt x="147" y="73"/>
                  </a:lnTo>
                  <a:lnTo>
                    <a:pt x="119" y="124"/>
                  </a:lnTo>
                  <a:lnTo>
                    <a:pt x="111" y="119"/>
                  </a:lnTo>
                  <a:lnTo>
                    <a:pt x="99" y="131"/>
                  </a:lnTo>
                  <a:lnTo>
                    <a:pt x="78" y="111"/>
                  </a:lnTo>
                  <a:lnTo>
                    <a:pt x="73" y="109"/>
                  </a:lnTo>
                  <a:lnTo>
                    <a:pt x="59" y="114"/>
                  </a:lnTo>
                  <a:lnTo>
                    <a:pt x="56" y="154"/>
                  </a:lnTo>
                  <a:lnTo>
                    <a:pt x="30" y="156"/>
                  </a:lnTo>
                  <a:lnTo>
                    <a:pt x="30" y="162"/>
                  </a:lnTo>
                  <a:lnTo>
                    <a:pt x="41" y="182"/>
                  </a:lnTo>
                  <a:lnTo>
                    <a:pt x="13" y="209"/>
                  </a:lnTo>
                  <a:lnTo>
                    <a:pt x="18" y="235"/>
                  </a:lnTo>
                  <a:lnTo>
                    <a:pt x="0" y="227"/>
                  </a:lnTo>
                  <a:lnTo>
                    <a:pt x="26" y="260"/>
                  </a:lnTo>
                  <a:lnTo>
                    <a:pt x="35" y="290"/>
                  </a:lnTo>
                  <a:lnTo>
                    <a:pt x="84" y="358"/>
                  </a:lnTo>
                  <a:lnTo>
                    <a:pt x="112" y="412"/>
                  </a:lnTo>
                  <a:lnTo>
                    <a:pt x="114" y="436"/>
                  </a:lnTo>
                  <a:lnTo>
                    <a:pt x="126" y="460"/>
                  </a:lnTo>
                  <a:lnTo>
                    <a:pt x="122" y="474"/>
                  </a:lnTo>
                  <a:lnTo>
                    <a:pt x="134" y="517"/>
                  </a:lnTo>
                  <a:lnTo>
                    <a:pt x="131" y="528"/>
                  </a:lnTo>
                  <a:lnTo>
                    <a:pt x="142" y="581"/>
                  </a:lnTo>
                  <a:lnTo>
                    <a:pt x="141" y="593"/>
                  </a:lnTo>
                  <a:lnTo>
                    <a:pt x="134" y="593"/>
                  </a:lnTo>
                  <a:lnTo>
                    <a:pt x="139" y="639"/>
                  </a:lnTo>
                  <a:lnTo>
                    <a:pt x="136" y="666"/>
                  </a:lnTo>
                  <a:lnTo>
                    <a:pt x="117" y="709"/>
                  </a:lnTo>
                  <a:lnTo>
                    <a:pt x="93" y="737"/>
                  </a:lnTo>
                  <a:lnTo>
                    <a:pt x="73" y="740"/>
                  </a:lnTo>
                  <a:lnTo>
                    <a:pt x="51" y="714"/>
                  </a:lnTo>
                  <a:lnTo>
                    <a:pt x="46" y="722"/>
                  </a:lnTo>
                  <a:lnTo>
                    <a:pt x="40" y="719"/>
                  </a:lnTo>
                  <a:lnTo>
                    <a:pt x="33" y="727"/>
                  </a:lnTo>
                  <a:lnTo>
                    <a:pt x="35" y="747"/>
                  </a:lnTo>
                  <a:lnTo>
                    <a:pt x="21" y="754"/>
                  </a:lnTo>
                  <a:lnTo>
                    <a:pt x="30" y="765"/>
                  </a:lnTo>
                  <a:lnTo>
                    <a:pt x="25" y="780"/>
                  </a:lnTo>
                  <a:lnTo>
                    <a:pt x="31" y="787"/>
                  </a:lnTo>
                  <a:lnTo>
                    <a:pt x="28" y="807"/>
                  </a:lnTo>
                  <a:lnTo>
                    <a:pt x="35" y="813"/>
                  </a:lnTo>
                  <a:lnTo>
                    <a:pt x="33" y="822"/>
                  </a:lnTo>
                  <a:lnTo>
                    <a:pt x="36" y="827"/>
                  </a:lnTo>
                  <a:lnTo>
                    <a:pt x="46" y="817"/>
                  </a:lnTo>
                  <a:lnTo>
                    <a:pt x="51" y="823"/>
                  </a:lnTo>
                  <a:lnTo>
                    <a:pt x="46" y="812"/>
                  </a:lnTo>
                  <a:lnTo>
                    <a:pt x="51" y="808"/>
                  </a:lnTo>
                  <a:lnTo>
                    <a:pt x="58" y="810"/>
                  </a:lnTo>
                  <a:lnTo>
                    <a:pt x="58" y="812"/>
                  </a:lnTo>
                  <a:lnTo>
                    <a:pt x="66" y="817"/>
                  </a:lnTo>
                  <a:lnTo>
                    <a:pt x="66" y="843"/>
                  </a:lnTo>
                  <a:lnTo>
                    <a:pt x="81" y="855"/>
                  </a:lnTo>
                  <a:lnTo>
                    <a:pt x="79" y="865"/>
                  </a:lnTo>
                  <a:lnTo>
                    <a:pt x="89" y="866"/>
                  </a:lnTo>
                  <a:lnTo>
                    <a:pt x="88" y="871"/>
                  </a:lnTo>
                  <a:lnTo>
                    <a:pt x="81" y="875"/>
                  </a:lnTo>
                  <a:lnTo>
                    <a:pt x="64" y="855"/>
                  </a:lnTo>
                  <a:lnTo>
                    <a:pt x="61" y="840"/>
                  </a:lnTo>
                  <a:lnTo>
                    <a:pt x="54" y="840"/>
                  </a:lnTo>
                  <a:lnTo>
                    <a:pt x="59" y="836"/>
                  </a:lnTo>
                  <a:lnTo>
                    <a:pt x="58" y="831"/>
                  </a:lnTo>
                  <a:lnTo>
                    <a:pt x="51" y="831"/>
                  </a:lnTo>
                  <a:lnTo>
                    <a:pt x="53" y="838"/>
                  </a:lnTo>
                  <a:lnTo>
                    <a:pt x="46" y="843"/>
                  </a:lnTo>
                  <a:lnTo>
                    <a:pt x="51" y="853"/>
                  </a:lnTo>
                  <a:lnTo>
                    <a:pt x="63" y="858"/>
                  </a:lnTo>
                  <a:lnTo>
                    <a:pt x="84" y="886"/>
                  </a:lnTo>
                  <a:lnTo>
                    <a:pt x="96" y="911"/>
                  </a:lnTo>
                  <a:lnTo>
                    <a:pt x="98" y="924"/>
                  </a:lnTo>
                  <a:lnTo>
                    <a:pt x="132" y="962"/>
                  </a:lnTo>
                  <a:lnTo>
                    <a:pt x="137" y="974"/>
                  </a:lnTo>
                  <a:lnTo>
                    <a:pt x="132" y="989"/>
                  </a:lnTo>
                  <a:lnTo>
                    <a:pt x="144" y="992"/>
                  </a:lnTo>
                  <a:lnTo>
                    <a:pt x="165" y="1035"/>
                  </a:lnTo>
                  <a:lnTo>
                    <a:pt x="165" y="1055"/>
                  </a:lnTo>
                  <a:lnTo>
                    <a:pt x="177" y="1085"/>
                  </a:lnTo>
                  <a:lnTo>
                    <a:pt x="169" y="1100"/>
                  </a:lnTo>
                  <a:lnTo>
                    <a:pt x="154" y="1095"/>
                  </a:lnTo>
                  <a:lnTo>
                    <a:pt x="147" y="1118"/>
                  </a:lnTo>
                  <a:lnTo>
                    <a:pt x="132" y="1140"/>
                  </a:lnTo>
                  <a:lnTo>
                    <a:pt x="141" y="1146"/>
                  </a:lnTo>
                  <a:lnTo>
                    <a:pt x="146" y="1141"/>
                  </a:lnTo>
                  <a:lnTo>
                    <a:pt x="147" y="1146"/>
                  </a:lnTo>
                  <a:lnTo>
                    <a:pt x="142" y="1168"/>
                  </a:lnTo>
                  <a:lnTo>
                    <a:pt x="136" y="1174"/>
                  </a:lnTo>
                  <a:lnTo>
                    <a:pt x="147" y="1188"/>
                  </a:lnTo>
                  <a:lnTo>
                    <a:pt x="151" y="1214"/>
                  </a:lnTo>
                  <a:lnTo>
                    <a:pt x="160" y="1231"/>
                  </a:lnTo>
                  <a:lnTo>
                    <a:pt x="172" y="1241"/>
                  </a:lnTo>
                  <a:lnTo>
                    <a:pt x="179" y="1241"/>
                  </a:lnTo>
                  <a:lnTo>
                    <a:pt x="170" y="1229"/>
                  </a:lnTo>
                  <a:lnTo>
                    <a:pt x="174" y="1201"/>
                  </a:lnTo>
                  <a:lnTo>
                    <a:pt x="160" y="1186"/>
                  </a:lnTo>
                  <a:lnTo>
                    <a:pt x="164" y="1171"/>
                  </a:lnTo>
                  <a:lnTo>
                    <a:pt x="172" y="1161"/>
                  </a:lnTo>
                  <a:lnTo>
                    <a:pt x="210" y="1150"/>
                  </a:lnTo>
                  <a:lnTo>
                    <a:pt x="247" y="1155"/>
                  </a:lnTo>
                  <a:lnTo>
                    <a:pt x="268" y="1178"/>
                  </a:lnTo>
                  <a:lnTo>
                    <a:pt x="257" y="1188"/>
                  </a:lnTo>
                  <a:lnTo>
                    <a:pt x="265" y="1208"/>
                  </a:lnTo>
                  <a:lnTo>
                    <a:pt x="255" y="1222"/>
                  </a:lnTo>
                  <a:lnTo>
                    <a:pt x="260" y="1236"/>
                  </a:lnTo>
                  <a:lnTo>
                    <a:pt x="253" y="1237"/>
                  </a:lnTo>
                  <a:lnTo>
                    <a:pt x="258" y="1251"/>
                  </a:lnTo>
                  <a:lnTo>
                    <a:pt x="262" y="1247"/>
                  </a:lnTo>
                  <a:lnTo>
                    <a:pt x="267" y="1251"/>
                  </a:lnTo>
                  <a:lnTo>
                    <a:pt x="267" y="1246"/>
                  </a:lnTo>
                  <a:lnTo>
                    <a:pt x="275" y="1247"/>
                  </a:lnTo>
                  <a:lnTo>
                    <a:pt x="278" y="1241"/>
                  </a:lnTo>
                  <a:lnTo>
                    <a:pt x="291" y="1242"/>
                  </a:lnTo>
                  <a:lnTo>
                    <a:pt x="310" y="1236"/>
                  </a:lnTo>
                  <a:lnTo>
                    <a:pt x="325" y="1246"/>
                  </a:lnTo>
                  <a:lnTo>
                    <a:pt x="329" y="1259"/>
                  </a:lnTo>
                  <a:lnTo>
                    <a:pt x="334" y="1262"/>
                  </a:lnTo>
                  <a:lnTo>
                    <a:pt x="341" y="1259"/>
                  </a:lnTo>
                  <a:lnTo>
                    <a:pt x="353" y="1267"/>
                  </a:lnTo>
                  <a:lnTo>
                    <a:pt x="366" y="1257"/>
                  </a:lnTo>
                  <a:lnTo>
                    <a:pt x="384" y="1277"/>
                  </a:lnTo>
                  <a:lnTo>
                    <a:pt x="391" y="1300"/>
                  </a:lnTo>
                  <a:lnTo>
                    <a:pt x="381" y="1319"/>
                  </a:lnTo>
                  <a:lnTo>
                    <a:pt x="399" y="1320"/>
                  </a:lnTo>
                  <a:lnTo>
                    <a:pt x="409" y="1337"/>
                  </a:lnTo>
                  <a:lnTo>
                    <a:pt x="426" y="1342"/>
                  </a:lnTo>
                  <a:lnTo>
                    <a:pt x="432" y="1353"/>
                  </a:lnTo>
                  <a:lnTo>
                    <a:pt x="442" y="1358"/>
                  </a:lnTo>
                  <a:lnTo>
                    <a:pt x="444" y="1365"/>
                  </a:lnTo>
                  <a:lnTo>
                    <a:pt x="452" y="1368"/>
                  </a:lnTo>
                  <a:lnTo>
                    <a:pt x="454" y="1376"/>
                  </a:lnTo>
                  <a:lnTo>
                    <a:pt x="464" y="1376"/>
                  </a:lnTo>
                  <a:lnTo>
                    <a:pt x="469" y="1370"/>
                  </a:lnTo>
                  <a:lnTo>
                    <a:pt x="510" y="1372"/>
                  </a:lnTo>
                  <a:lnTo>
                    <a:pt x="533" y="1391"/>
                  </a:lnTo>
                  <a:lnTo>
                    <a:pt x="543" y="1393"/>
                  </a:lnTo>
                  <a:lnTo>
                    <a:pt x="556" y="1385"/>
                  </a:lnTo>
                  <a:lnTo>
                    <a:pt x="553" y="1375"/>
                  </a:lnTo>
                  <a:lnTo>
                    <a:pt x="560" y="1362"/>
                  </a:lnTo>
                  <a:lnTo>
                    <a:pt x="581" y="1348"/>
                  </a:lnTo>
                  <a:lnTo>
                    <a:pt x="598" y="1348"/>
                  </a:lnTo>
                  <a:lnTo>
                    <a:pt x="601" y="1333"/>
                  </a:lnTo>
                  <a:lnTo>
                    <a:pt x="638" y="1309"/>
                  </a:lnTo>
                  <a:lnTo>
                    <a:pt x="649" y="1290"/>
                  </a:lnTo>
                  <a:lnTo>
                    <a:pt x="669" y="1277"/>
                  </a:lnTo>
                  <a:lnTo>
                    <a:pt x="699" y="1270"/>
                  </a:lnTo>
                  <a:lnTo>
                    <a:pt x="745" y="1279"/>
                  </a:lnTo>
                  <a:lnTo>
                    <a:pt x="752" y="1270"/>
                  </a:lnTo>
                  <a:lnTo>
                    <a:pt x="747" y="1254"/>
                  </a:lnTo>
                  <a:lnTo>
                    <a:pt x="767" y="1244"/>
                  </a:lnTo>
                  <a:lnTo>
                    <a:pt x="807" y="1247"/>
                  </a:lnTo>
                  <a:lnTo>
                    <a:pt x="855" y="1267"/>
                  </a:lnTo>
                  <a:lnTo>
                    <a:pt x="873" y="1262"/>
                  </a:lnTo>
                  <a:lnTo>
                    <a:pt x="886" y="1252"/>
                  </a:lnTo>
                  <a:lnTo>
                    <a:pt x="886" y="1246"/>
                  </a:lnTo>
                  <a:lnTo>
                    <a:pt x="908" y="1241"/>
                  </a:lnTo>
                  <a:lnTo>
                    <a:pt x="951" y="1252"/>
                  </a:lnTo>
                  <a:lnTo>
                    <a:pt x="979" y="1249"/>
                  </a:lnTo>
                  <a:lnTo>
                    <a:pt x="1004" y="1236"/>
                  </a:lnTo>
                  <a:lnTo>
                    <a:pt x="1002" y="1229"/>
                  </a:lnTo>
                  <a:lnTo>
                    <a:pt x="1010" y="1222"/>
                  </a:lnTo>
                  <a:lnTo>
                    <a:pt x="1004" y="1219"/>
                  </a:lnTo>
                  <a:lnTo>
                    <a:pt x="1002" y="1212"/>
                  </a:lnTo>
                  <a:lnTo>
                    <a:pt x="1014" y="1199"/>
                  </a:lnTo>
                  <a:lnTo>
                    <a:pt x="1062" y="1186"/>
                  </a:lnTo>
                  <a:lnTo>
                    <a:pt x="1050" y="1179"/>
                  </a:lnTo>
                  <a:lnTo>
                    <a:pt x="1053" y="1163"/>
                  </a:lnTo>
                  <a:lnTo>
                    <a:pt x="1077" y="1146"/>
                  </a:lnTo>
                  <a:lnTo>
                    <a:pt x="1141" y="1143"/>
                  </a:lnTo>
                  <a:lnTo>
                    <a:pt x="1164" y="1125"/>
                  </a:lnTo>
                  <a:lnTo>
                    <a:pt x="1208" y="1140"/>
                  </a:lnTo>
                  <a:lnTo>
                    <a:pt x="1216" y="1136"/>
                  </a:lnTo>
                  <a:lnTo>
                    <a:pt x="1261" y="1156"/>
                  </a:lnTo>
                  <a:lnTo>
                    <a:pt x="1261" y="1151"/>
                  </a:lnTo>
                  <a:lnTo>
                    <a:pt x="1267" y="1150"/>
                  </a:lnTo>
                  <a:lnTo>
                    <a:pt x="1363" y="1163"/>
                  </a:lnTo>
                  <a:lnTo>
                    <a:pt x="1355" y="1158"/>
                  </a:lnTo>
                  <a:lnTo>
                    <a:pt x="1358" y="1140"/>
                  </a:lnTo>
                  <a:lnTo>
                    <a:pt x="1375" y="1128"/>
                  </a:lnTo>
                  <a:lnTo>
                    <a:pt x="1421" y="1121"/>
                  </a:lnTo>
                  <a:lnTo>
                    <a:pt x="1418" y="1100"/>
                  </a:lnTo>
                  <a:lnTo>
                    <a:pt x="1434" y="1083"/>
                  </a:lnTo>
                  <a:lnTo>
                    <a:pt x="1400" y="1072"/>
                  </a:lnTo>
                  <a:lnTo>
                    <a:pt x="1400" y="1062"/>
                  </a:lnTo>
                  <a:lnTo>
                    <a:pt x="1390" y="1057"/>
                  </a:lnTo>
                  <a:lnTo>
                    <a:pt x="1383" y="1060"/>
                  </a:lnTo>
                  <a:lnTo>
                    <a:pt x="1383" y="1065"/>
                  </a:lnTo>
                  <a:lnTo>
                    <a:pt x="1360" y="1062"/>
                  </a:lnTo>
                  <a:lnTo>
                    <a:pt x="1368" y="1052"/>
                  </a:lnTo>
                  <a:lnTo>
                    <a:pt x="1372" y="1037"/>
                  </a:lnTo>
                  <a:lnTo>
                    <a:pt x="1395" y="1032"/>
                  </a:lnTo>
                  <a:lnTo>
                    <a:pt x="1400" y="1015"/>
                  </a:lnTo>
                  <a:lnTo>
                    <a:pt x="1406" y="1022"/>
                  </a:lnTo>
                  <a:lnTo>
                    <a:pt x="1426" y="1022"/>
                  </a:lnTo>
                  <a:lnTo>
                    <a:pt x="1428" y="1007"/>
                  </a:lnTo>
                  <a:lnTo>
                    <a:pt x="1415" y="997"/>
                  </a:lnTo>
                  <a:lnTo>
                    <a:pt x="1413" y="991"/>
                  </a:lnTo>
                  <a:lnTo>
                    <a:pt x="1408" y="991"/>
                  </a:lnTo>
                  <a:lnTo>
                    <a:pt x="1411" y="967"/>
                  </a:lnTo>
                  <a:lnTo>
                    <a:pt x="1385" y="951"/>
                  </a:lnTo>
                  <a:lnTo>
                    <a:pt x="1350" y="949"/>
                  </a:lnTo>
                  <a:lnTo>
                    <a:pt x="1353" y="956"/>
                  </a:lnTo>
                  <a:lnTo>
                    <a:pt x="1337" y="933"/>
                  </a:lnTo>
                  <a:lnTo>
                    <a:pt x="1297" y="933"/>
                  </a:lnTo>
                  <a:lnTo>
                    <a:pt x="1249" y="946"/>
                  </a:lnTo>
                  <a:lnTo>
                    <a:pt x="1211" y="942"/>
                  </a:lnTo>
                  <a:lnTo>
                    <a:pt x="1201" y="934"/>
                  </a:lnTo>
                  <a:lnTo>
                    <a:pt x="1203" y="913"/>
                  </a:lnTo>
                  <a:lnTo>
                    <a:pt x="1211" y="913"/>
                  </a:lnTo>
                  <a:lnTo>
                    <a:pt x="1214" y="906"/>
                  </a:lnTo>
                  <a:lnTo>
                    <a:pt x="1239" y="855"/>
                  </a:lnTo>
                  <a:lnTo>
                    <a:pt x="1254" y="833"/>
                  </a:lnTo>
                  <a:lnTo>
                    <a:pt x="1256" y="823"/>
                  </a:lnTo>
                  <a:lnTo>
                    <a:pt x="1249" y="817"/>
                  </a:lnTo>
                  <a:lnTo>
                    <a:pt x="1257" y="807"/>
                  </a:lnTo>
                  <a:lnTo>
                    <a:pt x="1252" y="793"/>
                  </a:lnTo>
                  <a:lnTo>
                    <a:pt x="1266" y="777"/>
                  </a:lnTo>
                  <a:lnTo>
                    <a:pt x="1267" y="769"/>
                  </a:lnTo>
                  <a:lnTo>
                    <a:pt x="1289" y="769"/>
                  </a:lnTo>
                  <a:lnTo>
                    <a:pt x="1294" y="764"/>
                  </a:lnTo>
                  <a:lnTo>
                    <a:pt x="1287" y="745"/>
                  </a:lnTo>
                  <a:lnTo>
                    <a:pt x="1300" y="735"/>
                  </a:lnTo>
                  <a:lnTo>
                    <a:pt x="1310" y="735"/>
                  </a:lnTo>
                  <a:lnTo>
                    <a:pt x="1314" y="742"/>
                  </a:lnTo>
                  <a:lnTo>
                    <a:pt x="1357" y="754"/>
                  </a:lnTo>
                  <a:lnTo>
                    <a:pt x="1362" y="734"/>
                  </a:lnTo>
                  <a:lnTo>
                    <a:pt x="1350" y="734"/>
                  </a:lnTo>
                  <a:lnTo>
                    <a:pt x="1345" y="716"/>
                  </a:lnTo>
                  <a:lnTo>
                    <a:pt x="1330" y="706"/>
                  </a:lnTo>
                  <a:lnTo>
                    <a:pt x="1338" y="699"/>
                  </a:lnTo>
                  <a:lnTo>
                    <a:pt x="1338" y="686"/>
                  </a:lnTo>
                  <a:lnTo>
                    <a:pt x="1335" y="667"/>
                  </a:lnTo>
                  <a:lnTo>
                    <a:pt x="1323" y="656"/>
                  </a:lnTo>
                  <a:lnTo>
                    <a:pt x="1325" y="641"/>
                  </a:lnTo>
                  <a:lnTo>
                    <a:pt x="1319" y="628"/>
                  </a:lnTo>
                  <a:lnTo>
                    <a:pt x="1338" y="618"/>
                  </a:lnTo>
                  <a:lnTo>
                    <a:pt x="1345" y="605"/>
                  </a:lnTo>
                  <a:lnTo>
                    <a:pt x="1363" y="616"/>
                  </a:lnTo>
                  <a:lnTo>
                    <a:pt x="1373" y="595"/>
                  </a:lnTo>
                  <a:lnTo>
                    <a:pt x="1426" y="601"/>
                  </a:lnTo>
                  <a:lnTo>
                    <a:pt x="1428" y="598"/>
                  </a:lnTo>
                  <a:lnTo>
                    <a:pt x="1421" y="588"/>
                  </a:lnTo>
                  <a:lnTo>
                    <a:pt x="1426" y="568"/>
                  </a:lnTo>
                  <a:lnTo>
                    <a:pt x="1449" y="550"/>
                  </a:lnTo>
                  <a:lnTo>
                    <a:pt x="1471" y="570"/>
                  </a:lnTo>
                  <a:lnTo>
                    <a:pt x="1481" y="573"/>
                  </a:lnTo>
                  <a:lnTo>
                    <a:pt x="1497" y="558"/>
                  </a:lnTo>
                  <a:lnTo>
                    <a:pt x="1514" y="555"/>
                  </a:lnTo>
                  <a:lnTo>
                    <a:pt x="1516" y="543"/>
                  </a:lnTo>
                  <a:lnTo>
                    <a:pt x="1531" y="545"/>
                  </a:lnTo>
                  <a:lnTo>
                    <a:pt x="1539" y="532"/>
                  </a:lnTo>
                  <a:lnTo>
                    <a:pt x="1539" y="525"/>
                  </a:lnTo>
                  <a:lnTo>
                    <a:pt x="1532" y="520"/>
                  </a:lnTo>
                  <a:lnTo>
                    <a:pt x="1531" y="528"/>
                  </a:lnTo>
                  <a:lnTo>
                    <a:pt x="1531" y="515"/>
                  </a:lnTo>
                  <a:lnTo>
                    <a:pt x="1541" y="510"/>
                  </a:lnTo>
                  <a:lnTo>
                    <a:pt x="1541" y="497"/>
                  </a:lnTo>
                  <a:lnTo>
                    <a:pt x="1552" y="497"/>
                  </a:lnTo>
                  <a:lnTo>
                    <a:pt x="1550" y="492"/>
                  </a:lnTo>
                  <a:lnTo>
                    <a:pt x="1560" y="479"/>
                  </a:lnTo>
                  <a:lnTo>
                    <a:pt x="1545" y="462"/>
                  </a:lnTo>
                  <a:lnTo>
                    <a:pt x="1532" y="464"/>
                  </a:lnTo>
                  <a:lnTo>
                    <a:pt x="1536" y="446"/>
                  </a:lnTo>
                  <a:lnTo>
                    <a:pt x="1544" y="447"/>
                  </a:lnTo>
                  <a:lnTo>
                    <a:pt x="1544" y="437"/>
                  </a:lnTo>
                  <a:lnTo>
                    <a:pt x="1550" y="434"/>
                  </a:lnTo>
                  <a:lnTo>
                    <a:pt x="1542" y="427"/>
                  </a:lnTo>
                  <a:close/>
                </a:path>
              </a:pathLst>
            </a:custGeom>
            <a:grpFill/>
            <a:ln w="127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2" name="Freeform 69">
              <a:extLst>
                <a:ext uri="{FF2B5EF4-FFF2-40B4-BE49-F238E27FC236}">
                  <a16:creationId xmlns:a16="http://schemas.microsoft.com/office/drawing/2014/main" id="{855A1F70-9BD6-0EE8-1589-8BE342AFB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6400" y="4313717"/>
              <a:ext cx="2855913" cy="2106613"/>
            </a:xfrm>
            <a:custGeom>
              <a:avLst/>
              <a:gdLst/>
              <a:ahLst/>
              <a:cxnLst>
                <a:cxn ang="0">
                  <a:pos x="189" y="1190"/>
                </a:cxn>
                <a:cxn ang="0">
                  <a:pos x="194" y="1165"/>
                </a:cxn>
                <a:cxn ang="0">
                  <a:pos x="212" y="1124"/>
                </a:cxn>
                <a:cxn ang="0">
                  <a:pos x="136" y="1066"/>
                </a:cxn>
                <a:cxn ang="0">
                  <a:pos x="10" y="1046"/>
                </a:cxn>
                <a:cxn ang="0">
                  <a:pos x="56" y="940"/>
                </a:cxn>
                <a:cxn ang="0">
                  <a:pos x="86" y="878"/>
                </a:cxn>
                <a:cxn ang="0">
                  <a:pos x="149" y="867"/>
                </a:cxn>
                <a:cxn ang="0">
                  <a:pos x="122" y="789"/>
                </a:cxn>
                <a:cxn ang="0">
                  <a:pos x="172" y="728"/>
                </a:cxn>
                <a:cxn ang="0">
                  <a:pos x="270" y="703"/>
                </a:cxn>
                <a:cxn ang="0">
                  <a:pos x="338" y="665"/>
                </a:cxn>
                <a:cxn ang="0">
                  <a:pos x="340" y="630"/>
                </a:cxn>
                <a:cxn ang="0">
                  <a:pos x="335" y="579"/>
                </a:cxn>
                <a:cxn ang="0">
                  <a:pos x="374" y="552"/>
                </a:cxn>
                <a:cxn ang="0">
                  <a:pos x="431" y="502"/>
                </a:cxn>
                <a:cxn ang="0">
                  <a:pos x="449" y="438"/>
                </a:cxn>
                <a:cxn ang="0">
                  <a:pos x="512" y="415"/>
                </a:cxn>
                <a:cxn ang="0">
                  <a:pos x="566" y="395"/>
                </a:cxn>
                <a:cxn ang="0">
                  <a:pos x="616" y="380"/>
                </a:cxn>
                <a:cxn ang="0">
                  <a:pos x="664" y="323"/>
                </a:cxn>
                <a:cxn ang="0">
                  <a:pos x="679" y="247"/>
                </a:cxn>
                <a:cxn ang="0">
                  <a:pos x="682" y="193"/>
                </a:cxn>
                <a:cxn ang="0">
                  <a:pos x="731" y="214"/>
                </a:cxn>
                <a:cxn ang="0">
                  <a:pos x="760" y="169"/>
                </a:cxn>
                <a:cxn ang="0">
                  <a:pos x="823" y="161"/>
                </a:cxn>
                <a:cxn ang="0">
                  <a:pos x="855" y="183"/>
                </a:cxn>
                <a:cxn ang="0">
                  <a:pos x="923" y="207"/>
                </a:cxn>
                <a:cxn ang="0">
                  <a:pos x="996" y="212"/>
                </a:cxn>
                <a:cxn ang="0">
                  <a:pos x="1039" y="181"/>
                </a:cxn>
                <a:cxn ang="0">
                  <a:pos x="1060" y="158"/>
                </a:cxn>
                <a:cxn ang="0">
                  <a:pos x="1102" y="154"/>
                </a:cxn>
                <a:cxn ang="0">
                  <a:pos x="1107" y="131"/>
                </a:cxn>
                <a:cxn ang="0">
                  <a:pos x="1118" y="105"/>
                </a:cxn>
                <a:cxn ang="0">
                  <a:pos x="1146" y="116"/>
                </a:cxn>
                <a:cxn ang="0">
                  <a:pos x="1208" y="188"/>
                </a:cxn>
                <a:cxn ang="0">
                  <a:pos x="1297" y="211"/>
                </a:cxn>
                <a:cxn ang="0">
                  <a:pos x="1315" y="135"/>
                </a:cxn>
                <a:cxn ang="0">
                  <a:pos x="1353" y="72"/>
                </a:cxn>
                <a:cxn ang="0">
                  <a:pos x="1451" y="32"/>
                </a:cxn>
                <a:cxn ang="0">
                  <a:pos x="1541" y="30"/>
                </a:cxn>
                <a:cxn ang="0">
                  <a:pos x="1544" y="80"/>
                </a:cxn>
                <a:cxn ang="0">
                  <a:pos x="1575" y="87"/>
                </a:cxn>
                <a:cxn ang="0">
                  <a:pos x="1554" y="161"/>
                </a:cxn>
                <a:cxn ang="0">
                  <a:pos x="1544" y="188"/>
                </a:cxn>
                <a:cxn ang="0">
                  <a:pos x="1595" y="209"/>
                </a:cxn>
                <a:cxn ang="0">
                  <a:pos x="1675" y="209"/>
                </a:cxn>
                <a:cxn ang="0">
                  <a:pos x="1710" y="226"/>
                </a:cxn>
                <a:cxn ang="0">
                  <a:pos x="1739" y="249"/>
                </a:cxn>
                <a:cxn ang="0">
                  <a:pos x="1783" y="284"/>
                </a:cxn>
                <a:cxn ang="0">
                  <a:pos x="1792" y="328"/>
                </a:cxn>
                <a:cxn ang="0">
                  <a:pos x="1690" y="458"/>
                </a:cxn>
                <a:cxn ang="0">
                  <a:pos x="1595" y="565"/>
                </a:cxn>
                <a:cxn ang="0">
                  <a:pos x="1517" y="665"/>
                </a:cxn>
                <a:cxn ang="0">
                  <a:pos x="1416" y="784"/>
                </a:cxn>
                <a:cxn ang="0">
                  <a:pos x="1261" y="936"/>
                </a:cxn>
                <a:cxn ang="0">
                  <a:pos x="1067" y="1094"/>
                </a:cxn>
                <a:cxn ang="0">
                  <a:pos x="967" y="1150"/>
                </a:cxn>
                <a:cxn ang="0">
                  <a:pos x="716" y="1193"/>
                </a:cxn>
                <a:cxn ang="0">
                  <a:pos x="697" y="1276"/>
                </a:cxn>
                <a:cxn ang="0">
                  <a:pos x="528" y="1286"/>
                </a:cxn>
                <a:cxn ang="0">
                  <a:pos x="460" y="1316"/>
                </a:cxn>
                <a:cxn ang="0">
                  <a:pos x="353" y="1279"/>
                </a:cxn>
              </a:cxnLst>
              <a:rect l="0" t="0" r="r" b="b"/>
              <a:pathLst>
                <a:path w="1799" h="1327">
                  <a:moveTo>
                    <a:pt x="220" y="1254"/>
                  </a:moveTo>
                  <a:lnTo>
                    <a:pt x="217" y="1233"/>
                  </a:lnTo>
                  <a:lnTo>
                    <a:pt x="233" y="1216"/>
                  </a:lnTo>
                  <a:lnTo>
                    <a:pt x="199" y="1205"/>
                  </a:lnTo>
                  <a:lnTo>
                    <a:pt x="199" y="1195"/>
                  </a:lnTo>
                  <a:lnTo>
                    <a:pt x="189" y="1190"/>
                  </a:lnTo>
                  <a:lnTo>
                    <a:pt x="182" y="1193"/>
                  </a:lnTo>
                  <a:lnTo>
                    <a:pt x="182" y="1198"/>
                  </a:lnTo>
                  <a:lnTo>
                    <a:pt x="159" y="1195"/>
                  </a:lnTo>
                  <a:lnTo>
                    <a:pt x="167" y="1185"/>
                  </a:lnTo>
                  <a:lnTo>
                    <a:pt x="171" y="1170"/>
                  </a:lnTo>
                  <a:lnTo>
                    <a:pt x="194" y="1165"/>
                  </a:lnTo>
                  <a:lnTo>
                    <a:pt x="199" y="1148"/>
                  </a:lnTo>
                  <a:lnTo>
                    <a:pt x="205" y="1155"/>
                  </a:lnTo>
                  <a:lnTo>
                    <a:pt x="225" y="1155"/>
                  </a:lnTo>
                  <a:lnTo>
                    <a:pt x="227" y="1140"/>
                  </a:lnTo>
                  <a:lnTo>
                    <a:pt x="214" y="1130"/>
                  </a:lnTo>
                  <a:lnTo>
                    <a:pt x="212" y="1124"/>
                  </a:lnTo>
                  <a:lnTo>
                    <a:pt x="207" y="1124"/>
                  </a:lnTo>
                  <a:lnTo>
                    <a:pt x="210" y="1100"/>
                  </a:lnTo>
                  <a:lnTo>
                    <a:pt x="184" y="1084"/>
                  </a:lnTo>
                  <a:lnTo>
                    <a:pt x="149" y="1082"/>
                  </a:lnTo>
                  <a:lnTo>
                    <a:pt x="152" y="1089"/>
                  </a:lnTo>
                  <a:lnTo>
                    <a:pt x="136" y="1066"/>
                  </a:lnTo>
                  <a:lnTo>
                    <a:pt x="96" y="1066"/>
                  </a:lnTo>
                  <a:lnTo>
                    <a:pt x="48" y="1079"/>
                  </a:lnTo>
                  <a:lnTo>
                    <a:pt x="10" y="1075"/>
                  </a:lnTo>
                  <a:lnTo>
                    <a:pt x="0" y="1067"/>
                  </a:lnTo>
                  <a:lnTo>
                    <a:pt x="2" y="1046"/>
                  </a:lnTo>
                  <a:lnTo>
                    <a:pt x="10" y="1046"/>
                  </a:lnTo>
                  <a:lnTo>
                    <a:pt x="13" y="1039"/>
                  </a:lnTo>
                  <a:lnTo>
                    <a:pt x="38" y="988"/>
                  </a:lnTo>
                  <a:lnTo>
                    <a:pt x="53" y="966"/>
                  </a:lnTo>
                  <a:lnTo>
                    <a:pt x="55" y="956"/>
                  </a:lnTo>
                  <a:lnTo>
                    <a:pt x="48" y="950"/>
                  </a:lnTo>
                  <a:lnTo>
                    <a:pt x="56" y="940"/>
                  </a:lnTo>
                  <a:lnTo>
                    <a:pt x="51" y="926"/>
                  </a:lnTo>
                  <a:lnTo>
                    <a:pt x="65" y="910"/>
                  </a:lnTo>
                  <a:lnTo>
                    <a:pt x="66" y="902"/>
                  </a:lnTo>
                  <a:lnTo>
                    <a:pt x="88" y="902"/>
                  </a:lnTo>
                  <a:lnTo>
                    <a:pt x="93" y="897"/>
                  </a:lnTo>
                  <a:lnTo>
                    <a:pt x="86" y="878"/>
                  </a:lnTo>
                  <a:lnTo>
                    <a:pt x="99" y="868"/>
                  </a:lnTo>
                  <a:lnTo>
                    <a:pt x="109" y="868"/>
                  </a:lnTo>
                  <a:lnTo>
                    <a:pt x="113" y="875"/>
                  </a:lnTo>
                  <a:lnTo>
                    <a:pt x="156" y="887"/>
                  </a:lnTo>
                  <a:lnTo>
                    <a:pt x="161" y="867"/>
                  </a:lnTo>
                  <a:lnTo>
                    <a:pt x="149" y="867"/>
                  </a:lnTo>
                  <a:lnTo>
                    <a:pt x="144" y="849"/>
                  </a:lnTo>
                  <a:lnTo>
                    <a:pt x="129" y="839"/>
                  </a:lnTo>
                  <a:lnTo>
                    <a:pt x="137" y="832"/>
                  </a:lnTo>
                  <a:lnTo>
                    <a:pt x="137" y="819"/>
                  </a:lnTo>
                  <a:lnTo>
                    <a:pt x="134" y="800"/>
                  </a:lnTo>
                  <a:lnTo>
                    <a:pt x="122" y="789"/>
                  </a:lnTo>
                  <a:lnTo>
                    <a:pt x="124" y="774"/>
                  </a:lnTo>
                  <a:lnTo>
                    <a:pt x="118" y="761"/>
                  </a:lnTo>
                  <a:lnTo>
                    <a:pt x="137" y="751"/>
                  </a:lnTo>
                  <a:lnTo>
                    <a:pt x="144" y="738"/>
                  </a:lnTo>
                  <a:lnTo>
                    <a:pt x="162" y="749"/>
                  </a:lnTo>
                  <a:lnTo>
                    <a:pt x="172" y="728"/>
                  </a:lnTo>
                  <a:lnTo>
                    <a:pt x="225" y="734"/>
                  </a:lnTo>
                  <a:lnTo>
                    <a:pt x="227" y="731"/>
                  </a:lnTo>
                  <a:lnTo>
                    <a:pt x="220" y="721"/>
                  </a:lnTo>
                  <a:lnTo>
                    <a:pt x="225" y="701"/>
                  </a:lnTo>
                  <a:lnTo>
                    <a:pt x="248" y="683"/>
                  </a:lnTo>
                  <a:lnTo>
                    <a:pt x="270" y="703"/>
                  </a:lnTo>
                  <a:lnTo>
                    <a:pt x="280" y="706"/>
                  </a:lnTo>
                  <a:lnTo>
                    <a:pt x="296" y="691"/>
                  </a:lnTo>
                  <a:lnTo>
                    <a:pt x="313" y="688"/>
                  </a:lnTo>
                  <a:lnTo>
                    <a:pt x="315" y="676"/>
                  </a:lnTo>
                  <a:lnTo>
                    <a:pt x="330" y="678"/>
                  </a:lnTo>
                  <a:lnTo>
                    <a:pt x="338" y="665"/>
                  </a:lnTo>
                  <a:lnTo>
                    <a:pt x="338" y="658"/>
                  </a:lnTo>
                  <a:lnTo>
                    <a:pt x="331" y="653"/>
                  </a:lnTo>
                  <a:lnTo>
                    <a:pt x="330" y="661"/>
                  </a:lnTo>
                  <a:lnTo>
                    <a:pt x="330" y="648"/>
                  </a:lnTo>
                  <a:lnTo>
                    <a:pt x="340" y="643"/>
                  </a:lnTo>
                  <a:lnTo>
                    <a:pt x="340" y="630"/>
                  </a:lnTo>
                  <a:lnTo>
                    <a:pt x="351" y="630"/>
                  </a:lnTo>
                  <a:lnTo>
                    <a:pt x="349" y="625"/>
                  </a:lnTo>
                  <a:lnTo>
                    <a:pt x="359" y="612"/>
                  </a:lnTo>
                  <a:lnTo>
                    <a:pt x="344" y="595"/>
                  </a:lnTo>
                  <a:lnTo>
                    <a:pt x="331" y="597"/>
                  </a:lnTo>
                  <a:lnTo>
                    <a:pt x="335" y="579"/>
                  </a:lnTo>
                  <a:lnTo>
                    <a:pt x="343" y="580"/>
                  </a:lnTo>
                  <a:lnTo>
                    <a:pt x="343" y="570"/>
                  </a:lnTo>
                  <a:lnTo>
                    <a:pt x="349" y="567"/>
                  </a:lnTo>
                  <a:lnTo>
                    <a:pt x="343" y="564"/>
                  </a:lnTo>
                  <a:lnTo>
                    <a:pt x="344" y="544"/>
                  </a:lnTo>
                  <a:lnTo>
                    <a:pt x="374" y="552"/>
                  </a:lnTo>
                  <a:lnTo>
                    <a:pt x="388" y="535"/>
                  </a:lnTo>
                  <a:lnTo>
                    <a:pt x="407" y="535"/>
                  </a:lnTo>
                  <a:lnTo>
                    <a:pt x="404" y="529"/>
                  </a:lnTo>
                  <a:lnTo>
                    <a:pt x="412" y="535"/>
                  </a:lnTo>
                  <a:lnTo>
                    <a:pt x="429" y="534"/>
                  </a:lnTo>
                  <a:lnTo>
                    <a:pt x="431" y="502"/>
                  </a:lnTo>
                  <a:lnTo>
                    <a:pt x="427" y="491"/>
                  </a:lnTo>
                  <a:lnTo>
                    <a:pt x="434" y="472"/>
                  </a:lnTo>
                  <a:lnTo>
                    <a:pt x="431" y="468"/>
                  </a:lnTo>
                  <a:lnTo>
                    <a:pt x="441" y="463"/>
                  </a:lnTo>
                  <a:lnTo>
                    <a:pt x="442" y="443"/>
                  </a:lnTo>
                  <a:lnTo>
                    <a:pt x="449" y="438"/>
                  </a:lnTo>
                  <a:lnTo>
                    <a:pt x="465" y="433"/>
                  </a:lnTo>
                  <a:lnTo>
                    <a:pt x="477" y="441"/>
                  </a:lnTo>
                  <a:lnTo>
                    <a:pt x="495" y="434"/>
                  </a:lnTo>
                  <a:lnTo>
                    <a:pt x="505" y="424"/>
                  </a:lnTo>
                  <a:lnTo>
                    <a:pt x="513" y="429"/>
                  </a:lnTo>
                  <a:lnTo>
                    <a:pt x="512" y="415"/>
                  </a:lnTo>
                  <a:lnTo>
                    <a:pt x="522" y="411"/>
                  </a:lnTo>
                  <a:lnTo>
                    <a:pt x="530" y="413"/>
                  </a:lnTo>
                  <a:lnTo>
                    <a:pt x="548" y="395"/>
                  </a:lnTo>
                  <a:lnTo>
                    <a:pt x="560" y="396"/>
                  </a:lnTo>
                  <a:lnTo>
                    <a:pt x="565" y="391"/>
                  </a:lnTo>
                  <a:lnTo>
                    <a:pt x="566" y="395"/>
                  </a:lnTo>
                  <a:lnTo>
                    <a:pt x="583" y="388"/>
                  </a:lnTo>
                  <a:lnTo>
                    <a:pt x="585" y="385"/>
                  </a:lnTo>
                  <a:lnTo>
                    <a:pt x="588" y="386"/>
                  </a:lnTo>
                  <a:lnTo>
                    <a:pt x="598" y="371"/>
                  </a:lnTo>
                  <a:lnTo>
                    <a:pt x="611" y="381"/>
                  </a:lnTo>
                  <a:lnTo>
                    <a:pt x="616" y="380"/>
                  </a:lnTo>
                  <a:lnTo>
                    <a:pt x="633" y="386"/>
                  </a:lnTo>
                  <a:lnTo>
                    <a:pt x="639" y="380"/>
                  </a:lnTo>
                  <a:lnTo>
                    <a:pt x="639" y="360"/>
                  </a:lnTo>
                  <a:lnTo>
                    <a:pt x="654" y="343"/>
                  </a:lnTo>
                  <a:lnTo>
                    <a:pt x="653" y="332"/>
                  </a:lnTo>
                  <a:lnTo>
                    <a:pt x="664" y="323"/>
                  </a:lnTo>
                  <a:lnTo>
                    <a:pt x="668" y="313"/>
                  </a:lnTo>
                  <a:lnTo>
                    <a:pt x="661" y="307"/>
                  </a:lnTo>
                  <a:lnTo>
                    <a:pt x="669" y="299"/>
                  </a:lnTo>
                  <a:lnTo>
                    <a:pt x="671" y="280"/>
                  </a:lnTo>
                  <a:lnTo>
                    <a:pt x="661" y="270"/>
                  </a:lnTo>
                  <a:lnTo>
                    <a:pt x="679" y="247"/>
                  </a:lnTo>
                  <a:lnTo>
                    <a:pt x="663" y="242"/>
                  </a:lnTo>
                  <a:lnTo>
                    <a:pt x="658" y="226"/>
                  </a:lnTo>
                  <a:lnTo>
                    <a:pt x="659" y="194"/>
                  </a:lnTo>
                  <a:lnTo>
                    <a:pt x="661" y="198"/>
                  </a:lnTo>
                  <a:lnTo>
                    <a:pt x="674" y="191"/>
                  </a:lnTo>
                  <a:lnTo>
                    <a:pt x="682" y="193"/>
                  </a:lnTo>
                  <a:lnTo>
                    <a:pt x="691" y="184"/>
                  </a:lnTo>
                  <a:lnTo>
                    <a:pt x="697" y="194"/>
                  </a:lnTo>
                  <a:lnTo>
                    <a:pt x="694" y="204"/>
                  </a:lnTo>
                  <a:lnTo>
                    <a:pt x="709" y="199"/>
                  </a:lnTo>
                  <a:lnTo>
                    <a:pt x="714" y="211"/>
                  </a:lnTo>
                  <a:lnTo>
                    <a:pt x="731" y="214"/>
                  </a:lnTo>
                  <a:lnTo>
                    <a:pt x="737" y="198"/>
                  </a:lnTo>
                  <a:lnTo>
                    <a:pt x="750" y="198"/>
                  </a:lnTo>
                  <a:lnTo>
                    <a:pt x="754" y="191"/>
                  </a:lnTo>
                  <a:lnTo>
                    <a:pt x="762" y="189"/>
                  </a:lnTo>
                  <a:lnTo>
                    <a:pt x="757" y="174"/>
                  </a:lnTo>
                  <a:lnTo>
                    <a:pt x="760" y="169"/>
                  </a:lnTo>
                  <a:lnTo>
                    <a:pt x="764" y="169"/>
                  </a:lnTo>
                  <a:lnTo>
                    <a:pt x="772" y="183"/>
                  </a:lnTo>
                  <a:lnTo>
                    <a:pt x="782" y="168"/>
                  </a:lnTo>
                  <a:lnTo>
                    <a:pt x="812" y="161"/>
                  </a:lnTo>
                  <a:lnTo>
                    <a:pt x="822" y="168"/>
                  </a:lnTo>
                  <a:lnTo>
                    <a:pt x="823" y="161"/>
                  </a:lnTo>
                  <a:lnTo>
                    <a:pt x="820" y="156"/>
                  </a:lnTo>
                  <a:lnTo>
                    <a:pt x="827" y="149"/>
                  </a:lnTo>
                  <a:lnTo>
                    <a:pt x="835" y="156"/>
                  </a:lnTo>
                  <a:lnTo>
                    <a:pt x="835" y="166"/>
                  </a:lnTo>
                  <a:lnTo>
                    <a:pt x="851" y="169"/>
                  </a:lnTo>
                  <a:lnTo>
                    <a:pt x="855" y="183"/>
                  </a:lnTo>
                  <a:lnTo>
                    <a:pt x="873" y="184"/>
                  </a:lnTo>
                  <a:lnTo>
                    <a:pt x="886" y="178"/>
                  </a:lnTo>
                  <a:lnTo>
                    <a:pt x="896" y="178"/>
                  </a:lnTo>
                  <a:lnTo>
                    <a:pt x="906" y="184"/>
                  </a:lnTo>
                  <a:lnTo>
                    <a:pt x="904" y="196"/>
                  </a:lnTo>
                  <a:lnTo>
                    <a:pt x="923" y="207"/>
                  </a:lnTo>
                  <a:lnTo>
                    <a:pt x="939" y="206"/>
                  </a:lnTo>
                  <a:lnTo>
                    <a:pt x="939" y="216"/>
                  </a:lnTo>
                  <a:lnTo>
                    <a:pt x="951" y="207"/>
                  </a:lnTo>
                  <a:lnTo>
                    <a:pt x="957" y="214"/>
                  </a:lnTo>
                  <a:lnTo>
                    <a:pt x="982" y="199"/>
                  </a:lnTo>
                  <a:lnTo>
                    <a:pt x="996" y="212"/>
                  </a:lnTo>
                  <a:lnTo>
                    <a:pt x="1001" y="206"/>
                  </a:lnTo>
                  <a:lnTo>
                    <a:pt x="1017" y="206"/>
                  </a:lnTo>
                  <a:lnTo>
                    <a:pt x="1012" y="194"/>
                  </a:lnTo>
                  <a:lnTo>
                    <a:pt x="1017" y="189"/>
                  </a:lnTo>
                  <a:lnTo>
                    <a:pt x="1037" y="188"/>
                  </a:lnTo>
                  <a:lnTo>
                    <a:pt x="1039" y="181"/>
                  </a:lnTo>
                  <a:lnTo>
                    <a:pt x="1029" y="173"/>
                  </a:lnTo>
                  <a:lnTo>
                    <a:pt x="1030" y="168"/>
                  </a:lnTo>
                  <a:lnTo>
                    <a:pt x="1050" y="164"/>
                  </a:lnTo>
                  <a:lnTo>
                    <a:pt x="1055" y="174"/>
                  </a:lnTo>
                  <a:lnTo>
                    <a:pt x="1062" y="166"/>
                  </a:lnTo>
                  <a:lnTo>
                    <a:pt x="1060" y="158"/>
                  </a:lnTo>
                  <a:lnTo>
                    <a:pt x="1073" y="163"/>
                  </a:lnTo>
                  <a:lnTo>
                    <a:pt x="1080" y="151"/>
                  </a:lnTo>
                  <a:lnTo>
                    <a:pt x="1087" y="149"/>
                  </a:lnTo>
                  <a:lnTo>
                    <a:pt x="1090" y="156"/>
                  </a:lnTo>
                  <a:lnTo>
                    <a:pt x="1102" y="159"/>
                  </a:lnTo>
                  <a:lnTo>
                    <a:pt x="1102" y="154"/>
                  </a:lnTo>
                  <a:lnTo>
                    <a:pt x="1108" y="149"/>
                  </a:lnTo>
                  <a:lnTo>
                    <a:pt x="1100" y="143"/>
                  </a:lnTo>
                  <a:lnTo>
                    <a:pt x="1102" y="138"/>
                  </a:lnTo>
                  <a:lnTo>
                    <a:pt x="1112" y="140"/>
                  </a:lnTo>
                  <a:lnTo>
                    <a:pt x="1118" y="136"/>
                  </a:lnTo>
                  <a:lnTo>
                    <a:pt x="1107" y="131"/>
                  </a:lnTo>
                  <a:lnTo>
                    <a:pt x="1112" y="123"/>
                  </a:lnTo>
                  <a:lnTo>
                    <a:pt x="1120" y="126"/>
                  </a:lnTo>
                  <a:lnTo>
                    <a:pt x="1126" y="121"/>
                  </a:lnTo>
                  <a:lnTo>
                    <a:pt x="1125" y="111"/>
                  </a:lnTo>
                  <a:lnTo>
                    <a:pt x="1118" y="116"/>
                  </a:lnTo>
                  <a:lnTo>
                    <a:pt x="1118" y="105"/>
                  </a:lnTo>
                  <a:lnTo>
                    <a:pt x="1113" y="103"/>
                  </a:lnTo>
                  <a:lnTo>
                    <a:pt x="1117" y="100"/>
                  </a:lnTo>
                  <a:lnTo>
                    <a:pt x="1123" y="105"/>
                  </a:lnTo>
                  <a:lnTo>
                    <a:pt x="1138" y="96"/>
                  </a:lnTo>
                  <a:lnTo>
                    <a:pt x="1143" y="100"/>
                  </a:lnTo>
                  <a:lnTo>
                    <a:pt x="1146" y="116"/>
                  </a:lnTo>
                  <a:lnTo>
                    <a:pt x="1163" y="125"/>
                  </a:lnTo>
                  <a:lnTo>
                    <a:pt x="1166" y="138"/>
                  </a:lnTo>
                  <a:lnTo>
                    <a:pt x="1175" y="140"/>
                  </a:lnTo>
                  <a:lnTo>
                    <a:pt x="1176" y="154"/>
                  </a:lnTo>
                  <a:lnTo>
                    <a:pt x="1196" y="168"/>
                  </a:lnTo>
                  <a:lnTo>
                    <a:pt x="1208" y="188"/>
                  </a:lnTo>
                  <a:lnTo>
                    <a:pt x="1221" y="193"/>
                  </a:lnTo>
                  <a:lnTo>
                    <a:pt x="1251" y="188"/>
                  </a:lnTo>
                  <a:lnTo>
                    <a:pt x="1256" y="201"/>
                  </a:lnTo>
                  <a:lnTo>
                    <a:pt x="1271" y="206"/>
                  </a:lnTo>
                  <a:lnTo>
                    <a:pt x="1290" y="204"/>
                  </a:lnTo>
                  <a:lnTo>
                    <a:pt x="1297" y="211"/>
                  </a:lnTo>
                  <a:lnTo>
                    <a:pt x="1297" y="186"/>
                  </a:lnTo>
                  <a:lnTo>
                    <a:pt x="1307" y="181"/>
                  </a:lnTo>
                  <a:lnTo>
                    <a:pt x="1314" y="163"/>
                  </a:lnTo>
                  <a:lnTo>
                    <a:pt x="1314" y="153"/>
                  </a:lnTo>
                  <a:lnTo>
                    <a:pt x="1309" y="144"/>
                  </a:lnTo>
                  <a:lnTo>
                    <a:pt x="1315" y="135"/>
                  </a:lnTo>
                  <a:lnTo>
                    <a:pt x="1332" y="130"/>
                  </a:lnTo>
                  <a:lnTo>
                    <a:pt x="1335" y="110"/>
                  </a:lnTo>
                  <a:lnTo>
                    <a:pt x="1320" y="90"/>
                  </a:lnTo>
                  <a:lnTo>
                    <a:pt x="1327" y="80"/>
                  </a:lnTo>
                  <a:lnTo>
                    <a:pt x="1343" y="80"/>
                  </a:lnTo>
                  <a:lnTo>
                    <a:pt x="1353" y="72"/>
                  </a:lnTo>
                  <a:lnTo>
                    <a:pt x="1358" y="52"/>
                  </a:lnTo>
                  <a:lnTo>
                    <a:pt x="1367" y="43"/>
                  </a:lnTo>
                  <a:lnTo>
                    <a:pt x="1385" y="48"/>
                  </a:lnTo>
                  <a:lnTo>
                    <a:pt x="1403" y="37"/>
                  </a:lnTo>
                  <a:lnTo>
                    <a:pt x="1431" y="43"/>
                  </a:lnTo>
                  <a:lnTo>
                    <a:pt x="1451" y="32"/>
                  </a:lnTo>
                  <a:lnTo>
                    <a:pt x="1476" y="27"/>
                  </a:lnTo>
                  <a:lnTo>
                    <a:pt x="1498" y="10"/>
                  </a:lnTo>
                  <a:lnTo>
                    <a:pt x="1507" y="9"/>
                  </a:lnTo>
                  <a:lnTo>
                    <a:pt x="1516" y="0"/>
                  </a:lnTo>
                  <a:lnTo>
                    <a:pt x="1522" y="4"/>
                  </a:lnTo>
                  <a:lnTo>
                    <a:pt x="1541" y="30"/>
                  </a:lnTo>
                  <a:lnTo>
                    <a:pt x="1541" y="48"/>
                  </a:lnTo>
                  <a:lnTo>
                    <a:pt x="1536" y="55"/>
                  </a:lnTo>
                  <a:lnTo>
                    <a:pt x="1541" y="58"/>
                  </a:lnTo>
                  <a:lnTo>
                    <a:pt x="1539" y="65"/>
                  </a:lnTo>
                  <a:lnTo>
                    <a:pt x="1544" y="67"/>
                  </a:lnTo>
                  <a:lnTo>
                    <a:pt x="1544" y="80"/>
                  </a:lnTo>
                  <a:lnTo>
                    <a:pt x="1549" y="80"/>
                  </a:lnTo>
                  <a:lnTo>
                    <a:pt x="1549" y="87"/>
                  </a:lnTo>
                  <a:lnTo>
                    <a:pt x="1567" y="95"/>
                  </a:lnTo>
                  <a:lnTo>
                    <a:pt x="1574" y="95"/>
                  </a:lnTo>
                  <a:lnTo>
                    <a:pt x="1570" y="87"/>
                  </a:lnTo>
                  <a:lnTo>
                    <a:pt x="1575" y="87"/>
                  </a:lnTo>
                  <a:lnTo>
                    <a:pt x="1584" y="100"/>
                  </a:lnTo>
                  <a:lnTo>
                    <a:pt x="1585" y="118"/>
                  </a:lnTo>
                  <a:lnTo>
                    <a:pt x="1579" y="116"/>
                  </a:lnTo>
                  <a:lnTo>
                    <a:pt x="1580" y="123"/>
                  </a:lnTo>
                  <a:lnTo>
                    <a:pt x="1559" y="135"/>
                  </a:lnTo>
                  <a:lnTo>
                    <a:pt x="1554" y="161"/>
                  </a:lnTo>
                  <a:lnTo>
                    <a:pt x="1547" y="159"/>
                  </a:lnTo>
                  <a:lnTo>
                    <a:pt x="1546" y="166"/>
                  </a:lnTo>
                  <a:lnTo>
                    <a:pt x="1549" y="173"/>
                  </a:lnTo>
                  <a:lnTo>
                    <a:pt x="1539" y="181"/>
                  </a:lnTo>
                  <a:lnTo>
                    <a:pt x="1547" y="186"/>
                  </a:lnTo>
                  <a:lnTo>
                    <a:pt x="1544" y="188"/>
                  </a:lnTo>
                  <a:lnTo>
                    <a:pt x="1556" y="193"/>
                  </a:lnTo>
                  <a:lnTo>
                    <a:pt x="1557" y="196"/>
                  </a:lnTo>
                  <a:lnTo>
                    <a:pt x="1561" y="193"/>
                  </a:lnTo>
                  <a:lnTo>
                    <a:pt x="1575" y="193"/>
                  </a:lnTo>
                  <a:lnTo>
                    <a:pt x="1589" y="201"/>
                  </a:lnTo>
                  <a:lnTo>
                    <a:pt x="1595" y="209"/>
                  </a:lnTo>
                  <a:lnTo>
                    <a:pt x="1609" y="199"/>
                  </a:lnTo>
                  <a:lnTo>
                    <a:pt x="1635" y="193"/>
                  </a:lnTo>
                  <a:lnTo>
                    <a:pt x="1638" y="199"/>
                  </a:lnTo>
                  <a:lnTo>
                    <a:pt x="1653" y="206"/>
                  </a:lnTo>
                  <a:lnTo>
                    <a:pt x="1657" y="214"/>
                  </a:lnTo>
                  <a:lnTo>
                    <a:pt x="1675" y="209"/>
                  </a:lnTo>
                  <a:lnTo>
                    <a:pt x="1690" y="226"/>
                  </a:lnTo>
                  <a:lnTo>
                    <a:pt x="1701" y="221"/>
                  </a:lnTo>
                  <a:lnTo>
                    <a:pt x="1701" y="217"/>
                  </a:lnTo>
                  <a:lnTo>
                    <a:pt x="1706" y="219"/>
                  </a:lnTo>
                  <a:lnTo>
                    <a:pt x="1706" y="227"/>
                  </a:lnTo>
                  <a:lnTo>
                    <a:pt x="1710" y="226"/>
                  </a:lnTo>
                  <a:lnTo>
                    <a:pt x="1718" y="237"/>
                  </a:lnTo>
                  <a:lnTo>
                    <a:pt x="1733" y="241"/>
                  </a:lnTo>
                  <a:lnTo>
                    <a:pt x="1734" y="239"/>
                  </a:lnTo>
                  <a:lnTo>
                    <a:pt x="1741" y="241"/>
                  </a:lnTo>
                  <a:lnTo>
                    <a:pt x="1743" y="246"/>
                  </a:lnTo>
                  <a:lnTo>
                    <a:pt x="1739" y="249"/>
                  </a:lnTo>
                  <a:lnTo>
                    <a:pt x="1746" y="251"/>
                  </a:lnTo>
                  <a:lnTo>
                    <a:pt x="1744" y="259"/>
                  </a:lnTo>
                  <a:lnTo>
                    <a:pt x="1776" y="269"/>
                  </a:lnTo>
                  <a:lnTo>
                    <a:pt x="1776" y="274"/>
                  </a:lnTo>
                  <a:lnTo>
                    <a:pt x="1783" y="277"/>
                  </a:lnTo>
                  <a:lnTo>
                    <a:pt x="1783" y="284"/>
                  </a:lnTo>
                  <a:lnTo>
                    <a:pt x="1787" y="287"/>
                  </a:lnTo>
                  <a:lnTo>
                    <a:pt x="1786" y="300"/>
                  </a:lnTo>
                  <a:lnTo>
                    <a:pt x="1791" y="305"/>
                  </a:lnTo>
                  <a:lnTo>
                    <a:pt x="1786" y="315"/>
                  </a:lnTo>
                  <a:lnTo>
                    <a:pt x="1794" y="320"/>
                  </a:lnTo>
                  <a:lnTo>
                    <a:pt x="1792" y="328"/>
                  </a:lnTo>
                  <a:lnTo>
                    <a:pt x="1799" y="337"/>
                  </a:lnTo>
                  <a:lnTo>
                    <a:pt x="1769" y="386"/>
                  </a:lnTo>
                  <a:lnTo>
                    <a:pt x="1729" y="436"/>
                  </a:lnTo>
                  <a:lnTo>
                    <a:pt x="1713" y="451"/>
                  </a:lnTo>
                  <a:lnTo>
                    <a:pt x="1698" y="451"/>
                  </a:lnTo>
                  <a:lnTo>
                    <a:pt x="1690" y="458"/>
                  </a:lnTo>
                  <a:lnTo>
                    <a:pt x="1663" y="496"/>
                  </a:lnTo>
                  <a:lnTo>
                    <a:pt x="1630" y="522"/>
                  </a:lnTo>
                  <a:lnTo>
                    <a:pt x="1614" y="529"/>
                  </a:lnTo>
                  <a:lnTo>
                    <a:pt x="1609" y="542"/>
                  </a:lnTo>
                  <a:lnTo>
                    <a:pt x="1597" y="550"/>
                  </a:lnTo>
                  <a:lnTo>
                    <a:pt x="1595" y="565"/>
                  </a:lnTo>
                  <a:lnTo>
                    <a:pt x="1584" y="572"/>
                  </a:lnTo>
                  <a:lnTo>
                    <a:pt x="1562" y="608"/>
                  </a:lnTo>
                  <a:lnTo>
                    <a:pt x="1556" y="612"/>
                  </a:lnTo>
                  <a:lnTo>
                    <a:pt x="1544" y="625"/>
                  </a:lnTo>
                  <a:lnTo>
                    <a:pt x="1532" y="651"/>
                  </a:lnTo>
                  <a:lnTo>
                    <a:pt x="1517" y="665"/>
                  </a:lnTo>
                  <a:lnTo>
                    <a:pt x="1498" y="696"/>
                  </a:lnTo>
                  <a:lnTo>
                    <a:pt x="1488" y="704"/>
                  </a:lnTo>
                  <a:lnTo>
                    <a:pt x="1484" y="714"/>
                  </a:lnTo>
                  <a:lnTo>
                    <a:pt x="1459" y="734"/>
                  </a:lnTo>
                  <a:lnTo>
                    <a:pt x="1428" y="779"/>
                  </a:lnTo>
                  <a:lnTo>
                    <a:pt x="1416" y="784"/>
                  </a:lnTo>
                  <a:lnTo>
                    <a:pt x="1403" y="807"/>
                  </a:lnTo>
                  <a:lnTo>
                    <a:pt x="1375" y="825"/>
                  </a:lnTo>
                  <a:lnTo>
                    <a:pt x="1360" y="849"/>
                  </a:lnTo>
                  <a:lnTo>
                    <a:pt x="1304" y="882"/>
                  </a:lnTo>
                  <a:lnTo>
                    <a:pt x="1290" y="915"/>
                  </a:lnTo>
                  <a:lnTo>
                    <a:pt x="1261" y="936"/>
                  </a:lnTo>
                  <a:lnTo>
                    <a:pt x="1252" y="946"/>
                  </a:lnTo>
                  <a:lnTo>
                    <a:pt x="1252" y="951"/>
                  </a:lnTo>
                  <a:lnTo>
                    <a:pt x="1204" y="981"/>
                  </a:lnTo>
                  <a:lnTo>
                    <a:pt x="1175" y="1013"/>
                  </a:lnTo>
                  <a:lnTo>
                    <a:pt x="1082" y="1089"/>
                  </a:lnTo>
                  <a:lnTo>
                    <a:pt x="1067" y="1094"/>
                  </a:lnTo>
                  <a:lnTo>
                    <a:pt x="1057" y="1109"/>
                  </a:lnTo>
                  <a:lnTo>
                    <a:pt x="1044" y="1112"/>
                  </a:lnTo>
                  <a:lnTo>
                    <a:pt x="1030" y="1124"/>
                  </a:lnTo>
                  <a:lnTo>
                    <a:pt x="1014" y="1127"/>
                  </a:lnTo>
                  <a:lnTo>
                    <a:pt x="997" y="1142"/>
                  </a:lnTo>
                  <a:lnTo>
                    <a:pt x="967" y="1150"/>
                  </a:lnTo>
                  <a:lnTo>
                    <a:pt x="939" y="1170"/>
                  </a:lnTo>
                  <a:lnTo>
                    <a:pt x="901" y="1188"/>
                  </a:lnTo>
                  <a:lnTo>
                    <a:pt x="858" y="1185"/>
                  </a:lnTo>
                  <a:lnTo>
                    <a:pt x="807" y="1167"/>
                  </a:lnTo>
                  <a:lnTo>
                    <a:pt x="749" y="1173"/>
                  </a:lnTo>
                  <a:lnTo>
                    <a:pt x="716" y="1193"/>
                  </a:lnTo>
                  <a:lnTo>
                    <a:pt x="699" y="1216"/>
                  </a:lnTo>
                  <a:lnTo>
                    <a:pt x="694" y="1243"/>
                  </a:lnTo>
                  <a:lnTo>
                    <a:pt x="709" y="1254"/>
                  </a:lnTo>
                  <a:lnTo>
                    <a:pt x="716" y="1269"/>
                  </a:lnTo>
                  <a:lnTo>
                    <a:pt x="706" y="1268"/>
                  </a:lnTo>
                  <a:lnTo>
                    <a:pt x="697" y="1276"/>
                  </a:lnTo>
                  <a:lnTo>
                    <a:pt x="659" y="1269"/>
                  </a:lnTo>
                  <a:lnTo>
                    <a:pt x="644" y="1271"/>
                  </a:lnTo>
                  <a:lnTo>
                    <a:pt x="596" y="1249"/>
                  </a:lnTo>
                  <a:lnTo>
                    <a:pt x="550" y="1251"/>
                  </a:lnTo>
                  <a:lnTo>
                    <a:pt x="530" y="1264"/>
                  </a:lnTo>
                  <a:lnTo>
                    <a:pt x="528" y="1286"/>
                  </a:lnTo>
                  <a:lnTo>
                    <a:pt x="509" y="1306"/>
                  </a:lnTo>
                  <a:lnTo>
                    <a:pt x="507" y="1314"/>
                  </a:lnTo>
                  <a:lnTo>
                    <a:pt x="515" y="1322"/>
                  </a:lnTo>
                  <a:lnTo>
                    <a:pt x="509" y="1322"/>
                  </a:lnTo>
                  <a:lnTo>
                    <a:pt x="507" y="1327"/>
                  </a:lnTo>
                  <a:lnTo>
                    <a:pt x="460" y="1316"/>
                  </a:lnTo>
                  <a:lnTo>
                    <a:pt x="454" y="1316"/>
                  </a:lnTo>
                  <a:lnTo>
                    <a:pt x="452" y="1321"/>
                  </a:lnTo>
                  <a:lnTo>
                    <a:pt x="424" y="1314"/>
                  </a:lnTo>
                  <a:lnTo>
                    <a:pt x="398" y="1292"/>
                  </a:lnTo>
                  <a:lnTo>
                    <a:pt x="379" y="1292"/>
                  </a:lnTo>
                  <a:lnTo>
                    <a:pt x="353" y="1279"/>
                  </a:lnTo>
                  <a:lnTo>
                    <a:pt x="268" y="1269"/>
                  </a:lnTo>
                  <a:lnTo>
                    <a:pt x="220" y="1254"/>
                  </a:lnTo>
                  <a:close/>
                </a:path>
              </a:pathLst>
            </a:custGeom>
            <a:grpFill/>
            <a:ln w="127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</p:grpSp>
      <p:sp>
        <p:nvSpPr>
          <p:cNvPr id="13" name="Freeform 70">
            <a:extLst>
              <a:ext uri="{FF2B5EF4-FFF2-40B4-BE49-F238E27FC236}">
                <a16:creationId xmlns:a16="http://schemas.microsoft.com/office/drawing/2014/main" id="{61AFBE4D-DEE6-CAF4-567A-16248AB8AB33}"/>
              </a:ext>
            </a:extLst>
          </p:cNvPr>
          <p:cNvSpPr>
            <a:spLocks/>
          </p:cNvSpPr>
          <p:nvPr/>
        </p:nvSpPr>
        <p:spPr bwMode="auto">
          <a:xfrm>
            <a:off x="1930825" y="1683418"/>
            <a:ext cx="4090976" cy="3384576"/>
          </a:xfrm>
          <a:custGeom>
            <a:avLst/>
            <a:gdLst/>
            <a:ahLst/>
            <a:cxnLst>
              <a:cxn ang="0">
                <a:pos x="734" y="1204"/>
              </a:cxn>
              <a:cxn ang="0">
                <a:pos x="625" y="1282"/>
              </a:cxn>
              <a:cxn ang="0">
                <a:pos x="459" y="1267"/>
              </a:cxn>
              <a:cxn ang="0">
                <a:pos x="313" y="1222"/>
              </a:cxn>
              <a:cxn ang="0">
                <a:pos x="237" y="1171"/>
              </a:cxn>
              <a:cxn ang="0">
                <a:pos x="212" y="1063"/>
              </a:cxn>
              <a:cxn ang="0">
                <a:pos x="109" y="1015"/>
              </a:cxn>
              <a:cxn ang="0">
                <a:pos x="73" y="1078"/>
              </a:cxn>
              <a:cxn ang="0">
                <a:pos x="36" y="1158"/>
              </a:cxn>
              <a:cxn ang="0">
                <a:pos x="93" y="1370"/>
              </a:cxn>
              <a:cxn ang="0">
                <a:pos x="197" y="1719"/>
              </a:cxn>
              <a:cxn ang="0">
                <a:pos x="345" y="1911"/>
              </a:cxn>
              <a:cxn ang="0">
                <a:pos x="464" y="1800"/>
              </a:cxn>
              <a:cxn ang="0">
                <a:pos x="565" y="1823"/>
              </a:cxn>
              <a:cxn ang="0">
                <a:pos x="606" y="2017"/>
              </a:cxn>
              <a:cxn ang="0">
                <a:pos x="631" y="2123"/>
              </a:cxn>
              <a:cxn ang="0">
                <a:pos x="663" y="2213"/>
              </a:cxn>
              <a:cxn ang="0">
                <a:pos x="732" y="2266"/>
              </a:cxn>
              <a:cxn ang="0">
                <a:pos x="734" y="2400"/>
              </a:cxn>
              <a:cxn ang="0">
                <a:pos x="792" y="2363"/>
              </a:cxn>
              <a:cxn ang="0">
                <a:pos x="900" y="2301"/>
              </a:cxn>
              <a:cxn ang="0">
                <a:pos x="903" y="2460"/>
              </a:cxn>
              <a:cxn ang="0">
                <a:pos x="999" y="2541"/>
              </a:cxn>
              <a:cxn ang="0">
                <a:pos x="1135" y="2441"/>
              </a:cxn>
              <a:cxn ang="0">
                <a:pos x="1226" y="2315"/>
              </a:cxn>
              <a:cxn ang="0">
                <a:pos x="1320" y="2325"/>
              </a:cxn>
              <a:cxn ang="0">
                <a:pos x="1363" y="2218"/>
              </a:cxn>
              <a:cxn ang="0">
                <a:pos x="1474" y="2142"/>
              </a:cxn>
              <a:cxn ang="0">
                <a:pos x="1574" y="2198"/>
              </a:cxn>
              <a:cxn ang="0">
                <a:pos x="1706" y="2150"/>
              </a:cxn>
              <a:cxn ang="0">
                <a:pos x="1779" y="2173"/>
              </a:cxn>
              <a:cxn ang="0">
                <a:pos x="1904" y="2151"/>
              </a:cxn>
              <a:cxn ang="0">
                <a:pos x="1958" y="2059"/>
              </a:cxn>
              <a:cxn ang="0">
                <a:pos x="2064" y="2011"/>
              </a:cxn>
              <a:cxn ang="0">
                <a:pos x="2149" y="2002"/>
              </a:cxn>
              <a:cxn ang="0">
                <a:pos x="2177" y="1886"/>
              </a:cxn>
              <a:cxn ang="0">
                <a:pos x="2086" y="1732"/>
              </a:cxn>
              <a:cxn ang="0">
                <a:pos x="2023" y="1651"/>
              </a:cxn>
              <a:cxn ang="0">
                <a:pos x="1927" y="1557"/>
              </a:cxn>
              <a:cxn ang="0">
                <a:pos x="2031" y="1078"/>
              </a:cxn>
              <a:cxn ang="0">
                <a:pos x="2026" y="967"/>
              </a:cxn>
              <a:cxn ang="0">
                <a:pos x="1988" y="912"/>
              </a:cxn>
              <a:cxn ang="0">
                <a:pos x="1957" y="1005"/>
              </a:cxn>
              <a:cxn ang="0">
                <a:pos x="1920" y="921"/>
              </a:cxn>
              <a:cxn ang="0">
                <a:pos x="1816" y="710"/>
              </a:cxn>
              <a:cxn ang="0">
                <a:pos x="1648" y="482"/>
              </a:cxn>
              <a:cxn ang="0">
                <a:pos x="1577" y="405"/>
              </a:cxn>
              <a:cxn ang="0">
                <a:pos x="1478" y="422"/>
              </a:cxn>
              <a:cxn ang="0">
                <a:pos x="1413" y="483"/>
              </a:cxn>
              <a:cxn ang="0">
                <a:pos x="1296" y="581"/>
              </a:cxn>
              <a:cxn ang="0">
                <a:pos x="1195" y="631"/>
              </a:cxn>
              <a:cxn ang="0">
                <a:pos x="1054" y="629"/>
              </a:cxn>
              <a:cxn ang="0">
                <a:pos x="1011" y="614"/>
              </a:cxn>
              <a:cxn ang="0">
                <a:pos x="1064" y="419"/>
              </a:cxn>
              <a:cxn ang="0">
                <a:pos x="1047" y="318"/>
              </a:cxn>
              <a:cxn ang="0">
                <a:pos x="1017" y="240"/>
              </a:cxn>
              <a:cxn ang="0">
                <a:pos x="987" y="170"/>
              </a:cxn>
              <a:cxn ang="0">
                <a:pos x="948" y="91"/>
              </a:cxn>
              <a:cxn ang="0">
                <a:pos x="878" y="21"/>
              </a:cxn>
            </a:cxnLst>
            <a:rect l="0" t="0" r="r" b="b"/>
            <a:pathLst>
              <a:path w="2195" h="2541">
                <a:moveTo>
                  <a:pt x="857" y="1126"/>
                </a:moveTo>
                <a:lnTo>
                  <a:pt x="827" y="1131"/>
                </a:lnTo>
                <a:lnTo>
                  <a:pt x="812" y="1151"/>
                </a:lnTo>
                <a:lnTo>
                  <a:pt x="794" y="1144"/>
                </a:lnTo>
                <a:lnTo>
                  <a:pt x="775" y="1158"/>
                </a:lnTo>
                <a:lnTo>
                  <a:pt x="765" y="1153"/>
                </a:lnTo>
                <a:lnTo>
                  <a:pt x="752" y="1158"/>
                </a:lnTo>
                <a:lnTo>
                  <a:pt x="744" y="1176"/>
                </a:lnTo>
                <a:lnTo>
                  <a:pt x="736" y="1179"/>
                </a:lnTo>
                <a:lnTo>
                  <a:pt x="734" y="1204"/>
                </a:lnTo>
                <a:lnTo>
                  <a:pt x="727" y="1212"/>
                </a:lnTo>
                <a:lnTo>
                  <a:pt x="712" y="1222"/>
                </a:lnTo>
                <a:lnTo>
                  <a:pt x="679" y="1224"/>
                </a:lnTo>
                <a:lnTo>
                  <a:pt x="673" y="1245"/>
                </a:lnTo>
                <a:lnTo>
                  <a:pt x="686" y="1270"/>
                </a:lnTo>
                <a:lnTo>
                  <a:pt x="683" y="1275"/>
                </a:lnTo>
                <a:lnTo>
                  <a:pt x="674" y="1273"/>
                </a:lnTo>
                <a:lnTo>
                  <a:pt x="653" y="1292"/>
                </a:lnTo>
                <a:lnTo>
                  <a:pt x="638" y="1293"/>
                </a:lnTo>
                <a:lnTo>
                  <a:pt x="625" y="1282"/>
                </a:lnTo>
                <a:lnTo>
                  <a:pt x="616" y="1282"/>
                </a:lnTo>
                <a:lnTo>
                  <a:pt x="613" y="1268"/>
                </a:lnTo>
                <a:lnTo>
                  <a:pt x="600" y="1259"/>
                </a:lnTo>
                <a:lnTo>
                  <a:pt x="550" y="1252"/>
                </a:lnTo>
                <a:lnTo>
                  <a:pt x="525" y="1254"/>
                </a:lnTo>
                <a:lnTo>
                  <a:pt x="504" y="1262"/>
                </a:lnTo>
                <a:lnTo>
                  <a:pt x="497" y="1268"/>
                </a:lnTo>
                <a:lnTo>
                  <a:pt x="487" y="1267"/>
                </a:lnTo>
                <a:lnTo>
                  <a:pt x="475" y="1273"/>
                </a:lnTo>
                <a:lnTo>
                  <a:pt x="459" y="1267"/>
                </a:lnTo>
                <a:lnTo>
                  <a:pt x="437" y="1267"/>
                </a:lnTo>
                <a:lnTo>
                  <a:pt x="419" y="1278"/>
                </a:lnTo>
                <a:lnTo>
                  <a:pt x="393" y="1264"/>
                </a:lnTo>
                <a:lnTo>
                  <a:pt x="384" y="1265"/>
                </a:lnTo>
                <a:lnTo>
                  <a:pt x="373" y="1245"/>
                </a:lnTo>
                <a:lnTo>
                  <a:pt x="364" y="1237"/>
                </a:lnTo>
                <a:lnTo>
                  <a:pt x="358" y="1237"/>
                </a:lnTo>
                <a:lnTo>
                  <a:pt x="353" y="1230"/>
                </a:lnTo>
                <a:lnTo>
                  <a:pt x="321" y="1229"/>
                </a:lnTo>
                <a:lnTo>
                  <a:pt x="313" y="1222"/>
                </a:lnTo>
                <a:lnTo>
                  <a:pt x="308" y="1229"/>
                </a:lnTo>
                <a:lnTo>
                  <a:pt x="302" y="1224"/>
                </a:lnTo>
                <a:lnTo>
                  <a:pt x="288" y="1234"/>
                </a:lnTo>
                <a:lnTo>
                  <a:pt x="282" y="1229"/>
                </a:lnTo>
                <a:lnTo>
                  <a:pt x="277" y="1209"/>
                </a:lnTo>
                <a:lnTo>
                  <a:pt x="270" y="1206"/>
                </a:lnTo>
                <a:lnTo>
                  <a:pt x="263" y="1211"/>
                </a:lnTo>
                <a:lnTo>
                  <a:pt x="250" y="1209"/>
                </a:lnTo>
                <a:lnTo>
                  <a:pt x="234" y="1217"/>
                </a:lnTo>
                <a:lnTo>
                  <a:pt x="237" y="1171"/>
                </a:lnTo>
                <a:lnTo>
                  <a:pt x="224" y="1169"/>
                </a:lnTo>
                <a:lnTo>
                  <a:pt x="220" y="1151"/>
                </a:lnTo>
                <a:lnTo>
                  <a:pt x="212" y="1141"/>
                </a:lnTo>
                <a:lnTo>
                  <a:pt x="217" y="1129"/>
                </a:lnTo>
                <a:lnTo>
                  <a:pt x="225" y="1129"/>
                </a:lnTo>
                <a:lnTo>
                  <a:pt x="232" y="1118"/>
                </a:lnTo>
                <a:lnTo>
                  <a:pt x="232" y="1109"/>
                </a:lnTo>
                <a:lnTo>
                  <a:pt x="224" y="1093"/>
                </a:lnTo>
                <a:lnTo>
                  <a:pt x="224" y="1085"/>
                </a:lnTo>
                <a:lnTo>
                  <a:pt x="212" y="1063"/>
                </a:lnTo>
                <a:lnTo>
                  <a:pt x="184" y="1070"/>
                </a:lnTo>
                <a:lnTo>
                  <a:pt x="176" y="1056"/>
                </a:lnTo>
                <a:lnTo>
                  <a:pt x="179" y="1027"/>
                </a:lnTo>
                <a:lnTo>
                  <a:pt x="166" y="1022"/>
                </a:lnTo>
                <a:lnTo>
                  <a:pt x="151" y="1003"/>
                </a:lnTo>
                <a:lnTo>
                  <a:pt x="138" y="1010"/>
                </a:lnTo>
                <a:lnTo>
                  <a:pt x="133" y="1017"/>
                </a:lnTo>
                <a:lnTo>
                  <a:pt x="126" y="1012"/>
                </a:lnTo>
                <a:lnTo>
                  <a:pt x="121" y="1017"/>
                </a:lnTo>
                <a:lnTo>
                  <a:pt x="109" y="1015"/>
                </a:lnTo>
                <a:lnTo>
                  <a:pt x="104" y="1022"/>
                </a:lnTo>
                <a:lnTo>
                  <a:pt x="106" y="1047"/>
                </a:lnTo>
                <a:lnTo>
                  <a:pt x="101" y="1050"/>
                </a:lnTo>
                <a:lnTo>
                  <a:pt x="91" y="1045"/>
                </a:lnTo>
                <a:lnTo>
                  <a:pt x="98" y="1060"/>
                </a:lnTo>
                <a:lnTo>
                  <a:pt x="85" y="1063"/>
                </a:lnTo>
                <a:lnTo>
                  <a:pt x="89" y="1076"/>
                </a:lnTo>
                <a:lnTo>
                  <a:pt x="85" y="1080"/>
                </a:lnTo>
                <a:lnTo>
                  <a:pt x="78" y="1075"/>
                </a:lnTo>
                <a:lnTo>
                  <a:pt x="73" y="1078"/>
                </a:lnTo>
                <a:lnTo>
                  <a:pt x="73" y="1088"/>
                </a:lnTo>
                <a:lnTo>
                  <a:pt x="86" y="1106"/>
                </a:lnTo>
                <a:lnTo>
                  <a:pt x="76" y="1116"/>
                </a:lnTo>
                <a:lnTo>
                  <a:pt x="78" y="1131"/>
                </a:lnTo>
                <a:lnTo>
                  <a:pt x="68" y="1146"/>
                </a:lnTo>
                <a:lnTo>
                  <a:pt x="61" y="1148"/>
                </a:lnTo>
                <a:lnTo>
                  <a:pt x="58" y="1141"/>
                </a:lnTo>
                <a:lnTo>
                  <a:pt x="53" y="1139"/>
                </a:lnTo>
                <a:lnTo>
                  <a:pt x="41" y="1149"/>
                </a:lnTo>
                <a:lnTo>
                  <a:pt x="36" y="1158"/>
                </a:lnTo>
                <a:lnTo>
                  <a:pt x="7" y="1169"/>
                </a:lnTo>
                <a:lnTo>
                  <a:pt x="2" y="1177"/>
                </a:lnTo>
                <a:lnTo>
                  <a:pt x="0" y="1189"/>
                </a:lnTo>
                <a:lnTo>
                  <a:pt x="28" y="1219"/>
                </a:lnTo>
                <a:lnTo>
                  <a:pt x="27" y="1230"/>
                </a:lnTo>
                <a:lnTo>
                  <a:pt x="36" y="1265"/>
                </a:lnTo>
                <a:lnTo>
                  <a:pt x="58" y="1280"/>
                </a:lnTo>
                <a:lnTo>
                  <a:pt x="71" y="1317"/>
                </a:lnTo>
                <a:lnTo>
                  <a:pt x="88" y="1333"/>
                </a:lnTo>
                <a:lnTo>
                  <a:pt x="93" y="1370"/>
                </a:lnTo>
                <a:lnTo>
                  <a:pt x="126" y="1439"/>
                </a:lnTo>
                <a:lnTo>
                  <a:pt x="133" y="1482"/>
                </a:lnTo>
                <a:lnTo>
                  <a:pt x="141" y="1495"/>
                </a:lnTo>
                <a:lnTo>
                  <a:pt x="146" y="1519"/>
                </a:lnTo>
                <a:lnTo>
                  <a:pt x="151" y="1557"/>
                </a:lnTo>
                <a:lnTo>
                  <a:pt x="161" y="1593"/>
                </a:lnTo>
                <a:lnTo>
                  <a:pt x="171" y="1610"/>
                </a:lnTo>
                <a:lnTo>
                  <a:pt x="179" y="1658"/>
                </a:lnTo>
                <a:lnTo>
                  <a:pt x="186" y="1666"/>
                </a:lnTo>
                <a:lnTo>
                  <a:pt x="197" y="1719"/>
                </a:lnTo>
                <a:lnTo>
                  <a:pt x="239" y="1802"/>
                </a:lnTo>
                <a:lnTo>
                  <a:pt x="237" y="1809"/>
                </a:lnTo>
                <a:lnTo>
                  <a:pt x="258" y="1845"/>
                </a:lnTo>
                <a:lnTo>
                  <a:pt x="278" y="1901"/>
                </a:lnTo>
                <a:lnTo>
                  <a:pt x="297" y="1929"/>
                </a:lnTo>
                <a:lnTo>
                  <a:pt x="315" y="1976"/>
                </a:lnTo>
                <a:lnTo>
                  <a:pt x="333" y="1984"/>
                </a:lnTo>
                <a:lnTo>
                  <a:pt x="328" y="1958"/>
                </a:lnTo>
                <a:lnTo>
                  <a:pt x="356" y="1931"/>
                </a:lnTo>
                <a:lnTo>
                  <a:pt x="345" y="1911"/>
                </a:lnTo>
                <a:lnTo>
                  <a:pt x="345" y="1905"/>
                </a:lnTo>
                <a:lnTo>
                  <a:pt x="371" y="1903"/>
                </a:lnTo>
                <a:lnTo>
                  <a:pt x="374" y="1863"/>
                </a:lnTo>
                <a:lnTo>
                  <a:pt x="388" y="1858"/>
                </a:lnTo>
                <a:lnTo>
                  <a:pt x="393" y="1860"/>
                </a:lnTo>
                <a:lnTo>
                  <a:pt x="414" y="1880"/>
                </a:lnTo>
                <a:lnTo>
                  <a:pt x="426" y="1868"/>
                </a:lnTo>
                <a:lnTo>
                  <a:pt x="434" y="1873"/>
                </a:lnTo>
                <a:lnTo>
                  <a:pt x="462" y="1822"/>
                </a:lnTo>
                <a:lnTo>
                  <a:pt x="464" y="1800"/>
                </a:lnTo>
                <a:lnTo>
                  <a:pt x="474" y="1780"/>
                </a:lnTo>
                <a:lnTo>
                  <a:pt x="471" y="1767"/>
                </a:lnTo>
                <a:lnTo>
                  <a:pt x="490" y="1794"/>
                </a:lnTo>
                <a:lnTo>
                  <a:pt x="490" y="1779"/>
                </a:lnTo>
                <a:lnTo>
                  <a:pt x="495" y="1754"/>
                </a:lnTo>
                <a:lnTo>
                  <a:pt x="510" y="1749"/>
                </a:lnTo>
                <a:lnTo>
                  <a:pt x="532" y="1789"/>
                </a:lnTo>
                <a:lnTo>
                  <a:pt x="557" y="1792"/>
                </a:lnTo>
                <a:lnTo>
                  <a:pt x="565" y="1810"/>
                </a:lnTo>
                <a:lnTo>
                  <a:pt x="565" y="1823"/>
                </a:lnTo>
                <a:lnTo>
                  <a:pt x="582" y="1840"/>
                </a:lnTo>
                <a:lnTo>
                  <a:pt x="603" y="1848"/>
                </a:lnTo>
                <a:lnTo>
                  <a:pt x="605" y="1886"/>
                </a:lnTo>
                <a:lnTo>
                  <a:pt x="585" y="1893"/>
                </a:lnTo>
                <a:lnTo>
                  <a:pt x="611" y="1911"/>
                </a:lnTo>
                <a:lnTo>
                  <a:pt x="593" y="1921"/>
                </a:lnTo>
                <a:lnTo>
                  <a:pt x="591" y="1941"/>
                </a:lnTo>
                <a:lnTo>
                  <a:pt x="601" y="1963"/>
                </a:lnTo>
                <a:lnTo>
                  <a:pt x="601" y="2002"/>
                </a:lnTo>
                <a:lnTo>
                  <a:pt x="606" y="2017"/>
                </a:lnTo>
                <a:lnTo>
                  <a:pt x="618" y="2024"/>
                </a:lnTo>
                <a:lnTo>
                  <a:pt x="610" y="2039"/>
                </a:lnTo>
                <a:lnTo>
                  <a:pt x="623" y="2050"/>
                </a:lnTo>
                <a:lnTo>
                  <a:pt x="625" y="2062"/>
                </a:lnTo>
                <a:lnTo>
                  <a:pt x="616" y="2088"/>
                </a:lnTo>
                <a:lnTo>
                  <a:pt x="636" y="2093"/>
                </a:lnTo>
                <a:lnTo>
                  <a:pt x="628" y="2108"/>
                </a:lnTo>
                <a:lnTo>
                  <a:pt x="636" y="2108"/>
                </a:lnTo>
                <a:lnTo>
                  <a:pt x="636" y="2115"/>
                </a:lnTo>
                <a:lnTo>
                  <a:pt x="631" y="2123"/>
                </a:lnTo>
                <a:lnTo>
                  <a:pt x="633" y="2138"/>
                </a:lnTo>
                <a:lnTo>
                  <a:pt x="628" y="2138"/>
                </a:lnTo>
                <a:lnTo>
                  <a:pt x="638" y="2163"/>
                </a:lnTo>
                <a:lnTo>
                  <a:pt x="631" y="2168"/>
                </a:lnTo>
                <a:lnTo>
                  <a:pt x="636" y="2178"/>
                </a:lnTo>
                <a:lnTo>
                  <a:pt x="623" y="2190"/>
                </a:lnTo>
                <a:lnTo>
                  <a:pt x="621" y="2203"/>
                </a:lnTo>
                <a:lnTo>
                  <a:pt x="649" y="2214"/>
                </a:lnTo>
                <a:lnTo>
                  <a:pt x="653" y="2211"/>
                </a:lnTo>
                <a:lnTo>
                  <a:pt x="663" y="2213"/>
                </a:lnTo>
                <a:lnTo>
                  <a:pt x="666" y="2226"/>
                </a:lnTo>
                <a:lnTo>
                  <a:pt x="681" y="2209"/>
                </a:lnTo>
                <a:lnTo>
                  <a:pt x="679" y="2231"/>
                </a:lnTo>
                <a:lnTo>
                  <a:pt x="683" y="2236"/>
                </a:lnTo>
                <a:lnTo>
                  <a:pt x="684" y="2231"/>
                </a:lnTo>
                <a:lnTo>
                  <a:pt x="693" y="2238"/>
                </a:lnTo>
                <a:lnTo>
                  <a:pt x="702" y="2256"/>
                </a:lnTo>
                <a:lnTo>
                  <a:pt x="711" y="2248"/>
                </a:lnTo>
                <a:lnTo>
                  <a:pt x="717" y="2252"/>
                </a:lnTo>
                <a:lnTo>
                  <a:pt x="732" y="2266"/>
                </a:lnTo>
                <a:lnTo>
                  <a:pt x="732" y="2281"/>
                </a:lnTo>
                <a:lnTo>
                  <a:pt x="737" y="2269"/>
                </a:lnTo>
                <a:lnTo>
                  <a:pt x="739" y="2279"/>
                </a:lnTo>
                <a:lnTo>
                  <a:pt x="729" y="2289"/>
                </a:lnTo>
                <a:lnTo>
                  <a:pt x="736" y="2299"/>
                </a:lnTo>
                <a:lnTo>
                  <a:pt x="734" y="2322"/>
                </a:lnTo>
                <a:lnTo>
                  <a:pt x="714" y="2334"/>
                </a:lnTo>
                <a:lnTo>
                  <a:pt x="719" y="2359"/>
                </a:lnTo>
                <a:lnTo>
                  <a:pt x="739" y="2395"/>
                </a:lnTo>
                <a:lnTo>
                  <a:pt x="734" y="2400"/>
                </a:lnTo>
                <a:lnTo>
                  <a:pt x="732" y="2421"/>
                </a:lnTo>
                <a:lnTo>
                  <a:pt x="742" y="2455"/>
                </a:lnTo>
                <a:lnTo>
                  <a:pt x="760" y="2441"/>
                </a:lnTo>
                <a:lnTo>
                  <a:pt x="765" y="2392"/>
                </a:lnTo>
                <a:lnTo>
                  <a:pt x="772" y="2380"/>
                </a:lnTo>
                <a:lnTo>
                  <a:pt x="779" y="2388"/>
                </a:lnTo>
                <a:lnTo>
                  <a:pt x="790" y="2382"/>
                </a:lnTo>
                <a:lnTo>
                  <a:pt x="785" y="2375"/>
                </a:lnTo>
                <a:lnTo>
                  <a:pt x="792" y="2372"/>
                </a:lnTo>
                <a:lnTo>
                  <a:pt x="792" y="2363"/>
                </a:lnTo>
                <a:lnTo>
                  <a:pt x="799" y="2372"/>
                </a:lnTo>
                <a:lnTo>
                  <a:pt x="808" y="2367"/>
                </a:lnTo>
                <a:lnTo>
                  <a:pt x="812" y="2357"/>
                </a:lnTo>
                <a:lnTo>
                  <a:pt x="825" y="2363"/>
                </a:lnTo>
                <a:lnTo>
                  <a:pt x="842" y="2362"/>
                </a:lnTo>
                <a:lnTo>
                  <a:pt x="865" y="2335"/>
                </a:lnTo>
                <a:lnTo>
                  <a:pt x="870" y="2322"/>
                </a:lnTo>
                <a:lnTo>
                  <a:pt x="880" y="2322"/>
                </a:lnTo>
                <a:lnTo>
                  <a:pt x="890" y="2302"/>
                </a:lnTo>
                <a:lnTo>
                  <a:pt x="900" y="2301"/>
                </a:lnTo>
                <a:lnTo>
                  <a:pt x="896" y="2314"/>
                </a:lnTo>
                <a:lnTo>
                  <a:pt x="915" y="2314"/>
                </a:lnTo>
                <a:lnTo>
                  <a:pt x="918" y="2340"/>
                </a:lnTo>
                <a:lnTo>
                  <a:pt x="908" y="2339"/>
                </a:lnTo>
                <a:lnTo>
                  <a:pt x="896" y="2354"/>
                </a:lnTo>
                <a:lnTo>
                  <a:pt x="898" y="2362"/>
                </a:lnTo>
                <a:lnTo>
                  <a:pt x="888" y="2375"/>
                </a:lnTo>
                <a:lnTo>
                  <a:pt x="875" y="2368"/>
                </a:lnTo>
                <a:lnTo>
                  <a:pt x="890" y="2446"/>
                </a:lnTo>
                <a:lnTo>
                  <a:pt x="903" y="2460"/>
                </a:lnTo>
                <a:lnTo>
                  <a:pt x="901" y="2479"/>
                </a:lnTo>
                <a:lnTo>
                  <a:pt x="910" y="2489"/>
                </a:lnTo>
                <a:lnTo>
                  <a:pt x="928" y="2496"/>
                </a:lnTo>
                <a:lnTo>
                  <a:pt x="943" y="2516"/>
                </a:lnTo>
                <a:lnTo>
                  <a:pt x="944" y="2531"/>
                </a:lnTo>
                <a:lnTo>
                  <a:pt x="948" y="2527"/>
                </a:lnTo>
                <a:lnTo>
                  <a:pt x="963" y="2539"/>
                </a:lnTo>
                <a:lnTo>
                  <a:pt x="976" y="2539"/>
                </a:lnTo>
                <a:lnTo>
                  <a:pt x="991" y="2521"/>
                </a:lnTo>
                <a:lnTo>
                  <a:pt x="999" y="2541"/>
                </a:lnTo>
                <a:lnTo>
                  <a:pt x="1012" y="2537"/>
                </a:lnTo>
                <a:lnTo>
                  <a:pt x="1032" y="2541"/>
                </a:lnTo>
                <a:lnTo>
                  <a:pt x="1035" y="2531"/>
                </a:lnTo>
                <a:lnTo>
                  <a:pt x="1049" y="2524"/>
                </a:lnTo>
                <a:lnTo>
                  <a:pt x="1057" y="2501"/>
                </a:lnTo>
                <a:lnTo>
                  <a:pt x="1047" y="2466"/>
                </a:lnTo>
                <a:lnTo>
                  <a:pt x="1060" y="2451"/>
                </a:lnTo>
                <a:lnTo>
                  <a:pt x="1088" y="2445"/>
                </a:lnTo>
                <a:lnTo>
                  <a:pt x="1120" y="2448"/>
                </a:lnTo>
                <a:lnTo>
                  <a:pt x="1135" y="2441"/>
                </a:lnTo>
                <a:lnTo>
                  <a:pt x="1132" y="2428"/>
                </a:lnTo>
                <a:lnTo>
                  <a:pt x="1141" y="2403"/>
                </a:lnTo>
                <a:lnTo>
                  <a:pt x="1165" y="2382"/>
                </a:lnTo>
                <a:lnTo>
                  <a:pt x="1170" y="2362"/>
                </a:lnTo>
                <a:lnTo>
                  <a:pt x="1183" y="2365"/>
                </a:lnTo>
                <a:lnTo>
                  <a:pt x="1196" y="2359"/>
                </a:lnTo>
                <a:lnTo>
                  <a:pt x="1201" y="2360"/>
                </a:lnTo>
                <a:lnTo>
                  <a:pt x="1213" y="2347"/>
                </a:lnTo>
                <a:lnTo>
                  <a:pt x="1231" y="2345"/>
                </a:lnTo>
                <a:lnTo>
                  <a:pt x="1226" y="2315"/>
                </a:lnTo>
                <a:lnTo>
                  <a:pt x="1252" y="2309"/>
                </a:lnTo>
                <a:lnTo>
                  <a:pt x="1264" y="2320"/>
                </a:lnTo>
                <a:lnTo>
                  <a:pt x="1276" y="2307"/>
                </a:lnTo>
                <a:lnTo>
                  <a:pt x="1277" y="2314"/>
                </a:lnTo>
                <a:lnTo>
                  <a:pt x="1284" y="2314"/>
                </a:lnTo>
                <a:lnTo>
                  <a:pt x="1286" y="2322"/>
                </a:lnTo>
                <a:lnTo>
                  <a:pt x="1309" y="2330"/>
                </a:lnTo>
                <a:lnTo>
                  <a:pt x="1315" y="2327"/>
                </a:lnTo>
                <a:lnTo>
                  <a:pt x="1317" y="2322"/>
                </a:lnTo>
                <a:lnTo>
                  <a:pt x="1320" y="2325"/>
                </a:lnTo>
                <a:lnTo>
                  <a:pt x="1324" y="2312"/>
                </a:lnTo>
                <a:lnTo>
                  <a:pt x="1339" y="2307"/>
                </a:lnTo>
                <a:lnTo>
                  <a:pt x="1342" y="2279"/>
                </a:lnTo>
                <a:lnTo>
                  <a:pt x="1355" y="2267"/>
                </a:lnTo>
                <a:lnTo>
                  <a:pt x="1362" y="2281"/>
                </a:lnTo>
                <a:lnTo>
                  <a:pt x="1372" y="2262"/>
                </a:lnTo>
                <a:lnTo>
                  <a:pt x="1357" y="2248"/>
                </a:lnTo>
                <a:lnTo>
                  <a:pt x="1362" y="2243"/>
                </a:lnTo>
                <a:lnTo>
                  <a:pt x="1355" y="2223"/>
                </a:lnTo>
                <a:lnTo>
                  <a:pt x="1363" y="2218"/>
                </a:lnTo>
                <a:lnTo>
                  <a:pt x="1363" y="2211"/>
                </a:lnTo>
                <a:lnTo>
                  <a:pt x="1357" y="2196"/>
                </a:lnTo>
                <a:lnTo>
                  <a:pt x="1378" y="2209"/>
                </a:lnTo>
                <a:lnTo>
                  <a:pt x="1382" y="2186"/>
                </a:lnTo>
                <a:lnTo>
                  <a:pt x="1377" y="2183"/>
                </a:lnTo>
                <a:lnTo>
                  <a:pt x="1388" y="2176"/>
                </a:lnTo>
                <a:lnTo>
                  <a:pt x="1405" y="2113"/>
                </a:lnTo>
                <a:lnTo>
                  <a:pt x="1413" y="2112"/>
                </a:lnTo>
                <a:lnTo>
                  <a:pt x="1458" y="2138"/>
                </a:lnTo>
                <a:lnTo>
                  <a:pt x="1474" y="2142"/>
                </a:lnTo>
                <a:lnTo>
                  <a:pt x="1474" y="2151"/>
                </a:lnTo>
                <a:lnTo>
                  <a:pt x="1488" y="2156"/>
                </a:lnTo>
                <a:lnTo>
                  <a:pt x="1478" y="2181"/>
                </a:lnTo>
                <a:lnTo>
                  <a:pt x="1488" y="2186"/>
                </a:lnTo>
                <a:lnTo>
                  <a:pt x="1516" y="2180"/>
                </a:lnTo>
                <a:lnTo>
                  <a:pt x="1526" y="2198"/>
                </a:lnTo>
                <a:lnTo>
                  <a:pt x="1546" y="2185"/>
                </a:lnTo>
                <a:lnTo>
                  <a:pt x="1549" y="2199"/>
                </a:lnTo>
                <a:lnTo>
                  <a:pt x="1556" y="2203"/>
                </a:lnTo>
                <a:lnTo>
                  <a:pt x="1574" y="2198"/>
                </a:lnTo>
                <a:lnTo>
                  <a:pt x="1595" y="2208"/>
                </a:lnTo>
                <a:lnTo>
                  <a:pt x="1592" y="2223"/>
                </a:lnTo>
                <a:lnTo>
                  <a:pt x="1604" y="2236"/>
                </a:lnTo>
                <a:lnTo>
                  <a:pt x="1635" y="2203"/>
                </a:lnTo>
                <a:lnTo>
                  <a:pt x="1634" y="2196"/>
                </a:lnTo>
                <a:lnTo>
                  <a:pt x="1653" y="2158"/>
                </a:lnTo>
                <a:lnTo>
                  <a:pt x="1663" y="2151"/>
                </a:lnTo>
                <a:lnTo>
                  <a:pt x="1678" y="2151"/>
                </a:lnTo>
                <a:lnTo>
                  <a:pt x="1680" y="2140"/>
                </a:lnTo>
                <a:lnTo>
                  <a:pt x="1706" y="2150"/>
                </a:lnTo>
                <a:lnTo>
                  <a:pt x="1718" y="2145"/>
                </a:lnTo>
                <a:lnTo>
                  <a:pt x="1730" y="2132"/>
                </a:lnTo>
                <a:lnTo>
                  <a:pt x="1735" y="2135"/>
                </a:lnTo>
                <a:lnTo>
                  <a:pt x="1753" y="2132"/>
                </a:lnTo>
                <a:lnTo>
                  <a:pt x="1763" y="2146"/>
                </a:lnTo>
                <a:lnTo>
                  <a:pt x="1783" y="2153"/>
                </a:lnTo>
                <a:lnTo>
                  <a:pt x="1784" y="2156"/>
                </a:lnTo>
                <a:lnTo>
                  <a:pt x="1774" y="2168"/>
                </a:lnTo>
                <a:lnTo>
                  <a:pt x="1783" y="2170"/>
                </a:lnTo>
                <a:lnTo>
                  <a:pt x="1779" y="2173"/>
                </a:lnTo>
                <a:lnTo>
                  <a:pt x="1796" y="2191"/>
                </a:lnTo>
                <a:lnTo>
                  <a:pt x="1809" y="2171"/>
                </a:lnTo>
                <a:lnTo>
                  <a:pt x="1812" y="2150"/>
                </a:lnTo>
                <a:lnTo>
                  <a:pt x="1832" y="2150"/>
                </a:lnTo>
                <a:lnTo>
                  <a:pt x="1827" y="2158"/>
                </a:lnTo>
                <a:lnTo>
                  <a:pt x="1839" y="2181"/>
                </a:lnTo>
                <a:lnTo>
                  <a:pt x="1857" y="2176"/>
                </a:lnTo>
                <a:lnTo>
                  <a:pt x="1860" y="2160"/>
                </a:lnTo>
                <a:lnTo>
                  <a:pt x="1890" y="2168"/>
                </a:lnTo>
                <a:lnTo>
                  <a:pt x="1904" y="2151"/>
                </a:lnTo>
                <a:lnTo>
                  <a:pt x="1923" y="2151"/>
                </a:lnTo>
                <a:lnTo>
                  <a:pt x="1920" y="2145"/>
                </a:lnTo>
                <a:lnTo>
                  <a:pt x="1928" y="2151"/>
                </a:lnTo>
                <a:lnTo>
                  <a:pt x="1945" y="2150"/>
                </a:lnTo>
                <a:lnTo>
                  <a:pt x="1947" y="2118"/>
                </a:lnTo>
                <a:lnTo>
                  <a:pt x="1943" y="2107"/>
                </a:lnTo>
                <a:lnTo>
                  <a:pt x="1950" y="2088"/>
                </a:lnTo>
                <a:lnTo>
                  <a:pt x="1947" y="2084"/>
                </a:lnTo>
                <a:lnTo>
                  <a:pt x="1957" y="2079"/>
                </a:lnTo>
                <a:lnTo>
                  <a:pt x="1958" y="2059"/>
                </a:lnTo>
                <a:lnTo>
                  <a:pt x="1965" y="2054"/>
                </a:lnTo>
                <a:lnTo>
                  <a:pt x="1981" y="2049"/>
                </a:lnTo>
                <a:lnTo>
                  <a:pt x="1993" y="2057"/>
                </a:lnTo>
                <a:lnTo>
                  <a:pt x="2011" y="2050"/>
                </a:lnTo>
                <a:lnTo>
                  <a:pt x="2021" y="2040"/>
                </a:lnTo>
                <a:lnTo>
                  <a:pt x="2029" y="2045"/>
                </a:lnTo>
                <a:lnTo>
                  <a:pt x="2028" y="2031"/>
                </a:lnTo>
                <a:lnTo>
                  <a:pt x="2038" y="2027"/>
                </a:lnTo>
                <a:lnTo>
                  <a:pt x="2046" y="2029"/>
                </a:lnTo>
                <a:lnTo>
                  <a:pt x="2064" y="2011"/>
                </a:lnTo>
                <a:lnTo>
                  <a:pt x="2076" y="2012"/>
                </a:lnTo>
                <a:lnTo>
                  <a:pt x="2081" y="2007"/>
                </a:lnTo>
                <a:lnTo>
                  <a:pt x="2082" y="2011"/>
                </a:lnTo>
                <a:lnTo>
                  <a:pt x="2099" y="2004"/>
                </a:lnTo>
                <a:lnTo>
                  <a:pt x="2101" y="2001"/>
                </a:lnTo>
                <a:lnTo>
                  <a:pt x="2104" y="2002"/>
                </a:lnTo>
                <a:lnTo>
                  <a:pt x="2114" y="1987"/>
                </a:lnTo>
                <a:lnTo>
                  <a:pt x="2127" y="1997"/>
                </a:lnTo>
                <a:lnTo>
                  <a:pt x="2132" y="1996"/>
                </a:lnTo>
                <a:lnTo>
                  <a:pt x="2149" y="2002"/>
                </a:lnTo>
                <a:lnTo>
                  <a:pt x="2155" y="1996"/>
                </a:lnTo>
                <a:lnTo>
                  <a:pt x="2155" y="1976"/>
                </a:lnTo>
                <a:lnTo>
                  <a:pt x="2170" y="1959"/>
                </a:lnTo>
                <a:lnTo>
                  <a:pt x="2169" y="1948"/>
                </a:lnTo>
                <a:lnTo>
                  <a:pt x="2180" y="1939"/>
                </a:lnTo>
                <a:lnTo>
                  <a:pt x="2184" y="1929"/>
                </a:lnTo>
                <a:lnTo>
                  <a:pt x="2177" y="1923"/>
                </a:lnTo>
                <a:lnTo>
                  <a:pt x="2185" y="1915"/>
                </a:lnTo>
                <a:lnTo>
                  <a:pt x="2187" y="1896"/>
                </a:lnTo>
                <a:lnTo>
                  <a:pt x="2177" y="1886"/>
                </a:lnTo>
                <a:lnTo>
                  <a:pt x="2195" y="1863"/>
                </a:lnTo>
                <a:lnTo>
                  <a:pt x="2179" y="1858"/>
                </a:lnTo>
                <a:lnTo>
                  <a:pt x="2174" y="1842"/>
                </a:lnTo>
                <a:lnTo>
                  <a:pt x="2175" y="1810"/>
                </a:lnTo>
                <a:lnTo>
                  <a:pt x="2154" y="1790"/>
                </a:lnTo>
                <a:lnTo>
                  <a:pt x="2142" y="1789"/>
                </a:lnTo>
                <a:lnTo>
                  <a:pt x="2136" y="1795"/>
                </a:lnTo>
                <a:lnTo>
                  <a:pt x="2119" y="1772"/>
                </a:lnTo>
                <a:lnTo>
                  <a:pt x="2109" y="1770"/>
                </a:lnTo>
                <a:lnTo>
                  <a:pt x="2086" y="1732"/>
                </a:lnTo>
                <a:lnTo>
                  <a:pt x="2078" y="1727"/>
                </a:lnTo>
                <a:lnTo>
                  <a:pt x="2073" y="1729"/>
                </a:lnTo>
                <a:lnTo>
                  <a:pt x="2071" y="1704"/>
                </a:lnTo>
                <a:lnTo>
                  <a:pt x="2059" y="1706"/>
                </a:lnTo>
                <a:lnTo>
                  <a:pt x="2049" y="1694"/>
                </a:lnTo>
                <a:lnTo>
                  <a:pt x="2051" y="1686"/>
                </a:lnTo>
                <a:lnTo>
                  <a:pt x="2044" y="1678"/>
                </a:lnTo>
                <a:lnTo>
                  <a:pt x="2038" y="1679"/>
                </a:lnTo>
                <a:lnTo>
                  <a:pt x="2031" y="1658"/>
                </a:lnTo>
                <a:lnTo>
                  <a:pt x="2023" y="1651"/>
                </a:lnTo>
                <a:lnTo>
                  <a:pt x="2023" y="1645"/>
                </a:lnTo>
                <a:lnTo>
                  <a:pt x="2015" y="1631"/>
                </a:lnTo>
                <a:lnTo>
                  <a:pt x="2013" y="1615"/>
                </a:lnTo>
                <a:lnTo>
                  <a:pt x="1985" y="1608"/>
                </a:lnTo>
                <a:lnTo>
                  <a:pt x="1981" y="1585"/>
                </a:lnTo>
                <a:lnTo>
                  <a:pt x="1968" y="1588"/>
                </a:lnTo>
                <a:lnTo>
                  <a:pt x="1953" y="1567"/>
                </a:lnTo>
                <a:lnTo>
                  <a:pt x="1942" y="1563"/>
                </a:lnTo>
                <a:lnTo>
                  <a:pt x="1942" y="1558"/>
                </a:lnTo>
                <a:lnTo>
                  <a:pt x="1927" y="1557"/>
                </a:lnTo>
                <a:lnTo>
                  <a:pt x="1905" y="1522"/>
                </a:lnTo>
                <a:lnTo>
                  <a:pt x="1905" y="1507"/>
                </a:lnTo>
                <a:lnTo>
                  <a:pt x="2039" y="1194"/>
                </a:lnTo>
                <a:lnTo>
                  <a:pt x="2021" y="1187"/>
                </a:lnTo>
                <a:lnTo>
                  <a:pt x="2031" y="1154"/>
                </a:lnTo>
                <a:lnTo>
                  <a:pt x="2026" y="1149"/>
                </a:lnTo>
                <a:lnTo>
                  <a:pt x="2034" y="1138"/>
                </a:lnTo>
                <a:lnTo>
                  <a:pt x="2048" y="1095"/>
                </a:lnTo>
                <a:lnTo>
                  <a:pt x="2036" y="1090"/>
                </a:lnTo>
                <a:lnTo>
                  <a:pt x="2031" y="1078"/>
                </a:lnTo>
                <a:lnTo>
                  <a:pt x="2039" y="1078"/>
                </a:lnTo>
                <a:lnTo>
                  <a:pt x="2044" y="1070"/>
                </a:lnTo>
                <a:lnTo>
                  <a:pt x="2054" y="1071"/>
                </a:lnTo>
                <a:lnTo>
                  <a:pt x="2069" y="1017"/>
                </a:lnTo>
                <a:lnTo>
                  <a:pt x="2056" y="1018"/>
                </a:lnTo>
                <a:lnTo>
                  <a:pt x="2051" y="1028"/>
                </a:lnTo>
                <a:lnTo>
                  <a:pt x="2021" y="972"/>
                </a:lnTo>
                <a:lnTo>
                  <a:pt x="2028" y="970"/>
                </a:lnTo>
                <a:lnTo>
                  <a:pt x="2029" y="965"/>
                </a:lnTo>
                <a:lnTo>
                  <a:pt x="2026" y="967"/>
                </a:lnTo>
                <a:lnTo>
                  <a:pt x="2074" y="901"/>
                </a:lnTo>
                <a:lnTo>
                  <a:pt x="2071" y="899"/>
                </a:lnTo>
                <a:lnTo>
                  <a:pt x="2063" y="896"/>
                </a:lnTo>
                <a:lnTo>
                  <a:pt x="2015" y="901"/>
                </a:lnTo>
                <a:lnTo>
                  <a:pt x="2011" y="871"/>
                </a:lnTo>
                <a:lnTo>
                  <a:pt x="2005" y="873"/>
                </a:lnTo>
                <a:lnTo>
                  <a:pt x="2005" y="881"/>
                </a:lnTo>
                <a:lnTo>
                  <a:pt x="1988" y="884"/>
                </a:lnTo>
                <a:lnTo>
                  <a:pt x="1983" y="896"/>
                </a:lnTo>
                <a:lnTo>
                  <a:pt x="1988" y="912"/>
                </a:lnTo>
                <a:lnTo>
                  <a:pt x="1980" y="929"/>
                </a:lnTo>
                <a:lnTo>
                  <a:pt x="1990" y="940"/>
                </a:lnTo>
                <a:lnTo>
                  <a:pt x="1990" y="947"/>
                </a:lnTo>
                <a:lnTo>
                  <a:pt x="1980" y="949"/>
                </a:lnTo>
                <a:lnTo>
                  <a:pt x="1973" y="964"/>
                </a:lnTo>
                <a:lnTo>
                  <a:pt x="1968" y="962"/>
                </a:lnTo>
                <a:lnTo>
                  <a:pt x="1973" y="974"/>
                </a:lnTo>
                <a:lnTo>
                  <a:pt x="1973" y="994"/>
                </a:lnTo>
                <a:lnTo>
                  <a:pt x="1968" y="1002"/>
                </a:lnTo>
                <a:lnTo>
                  <a:pt x="1957" y="1005"/>
                </a:lnTo>
                <a:lnTo>
                  <a:pt x="1957" y="1015"/>
                </a:lnTo>
                <a:lnTo>
                  <a:pt x="1950" y="1022"/>
                </a:lnTo>
                <a:lnTo>
                  <a:pt x="1928" y="1003"/>
                </a:lnTo>
                <a:lnTo>
                  <a:pt x="1933" y="987"/>
                </a:lnTo>
                <a:lnTo>
                  <a:pt x="1920" y="970"/>
                </a:lnTo>
                <a:lnTo>
                  <a:pt x="1915" y="975"/>
                </a:lnTo>
                <a:lnTo>
                  <a:pt x="1909" y="965"/>
                </a:lnTo>
                <a:lnTo>
                  <a:pt x="1925" y="944"/>
                </a:lnTo>
                <a:lnTo>
                  <a:pt x="1930" y="927"/>
                </a:lnTo>
                <a:lnTo>
                  <a:pt x="1920" y="921"/>
                </a:lnTo>
                <a:lnTo>
                  <a:pt x="1928" y="902"/>
                </a:lnTo>
                <a:lnTo>
                  <a:pt x="1918" y="896"/>
                </a:lnTo>
                <a:lnTo>
                  <a:pt x="1847" y="912"/>
                </a:lnTo>
                <a:lnTo>
                  <a:pt x="1844" y="902"/>
                </a:lnTo>
                <a:lnTo>
                  <a:pt x="1851" y="878"/>
                </a:lnTo>
                <a:lnTo>
                  <a:pt x="1834" y="871"/>
                </a:lnTo>
                <a:lnTo>
                  <a:pt x="1834" y="828"/>
                </a:lnTo>
                <a:lnTo>
                  <a:pt x="1842" y="795"/>
                </a:lnTo>
                <a:lnTo>
                  <a:pt x="1796" y="763"/>
                </a:lnTo>
                <a:lnTo>
                  <a:pt x="1816" y="710"/>
                </a:lnTo>
                <a:lnTo>
                  <a:pt x="1831" y="702"/>
                </a:lnTo>
                <a:lnTo>
                  <a:pt x="1814" y="652"/>
                </a:lnTo>
                <a:lnTo>
                  <a:pt x="1801" y="641"/>
                </a:lnTo>
                <a:lnTo>
                  <a:pt x="1789" y="641"/>
                </a:lnTo>
                <a:lnTo>
                  <a:pt x="1786" y="651"/>
                </a:lnTo>
                <a:lnTo>
                  <a:pt x="1698" y="604"/>
                </a:lnTo>
                <a:lnTo>
                  <a:pt x="1721" y="568"/>
                </a:lnTo>
                <a:lnTo>
                  <a:pt x="1692" y="541"/>
                </a:lnTo>
                <a:lnTo>
                  <a:pt x="1643" y="526"/>
                </a:lnTo>
                <a:lnTo>
                  <a:pt x="1648" y="482"/>
                </a:lnTo>
                <a:lnTo>
                  <a:pt x="1634" y="460"/>
                </a:lnTo>
                <a:lnTo>
                  <a:pt x="1655" y="420"/>
                </a:lnTo>
                <a:lnTo>
                  <a:pt x="1640" y="412"/>
                </a:lnTo>
                <a:lnTo>
                  <a:pt x="1632" y="414"/>
                </a:lnTo>
                <a:lnTo>
                  <a:pt x="1635" y="394"/>
                </a:lnTo>
                <a:lnTo>
                  <a:pt x="1665" y="405"/>
                </a:lnTo>
                <a:lnTo>
                  <a:pt x="1673" y="379"/>
                </a:lnTo>
                <a:lnTo>
                  <a:pt x="1600" y="372"/>
                </a:lnTo>
                <a:lnTo>
                  <a:pt x="1595" y="409"/>
                </a:lnTo>
                <a:lnTo>
                  <a:pt x="1577" y="405"/>
                </a:lnTo>
                <a:lnTo>
                  <a:pt x="1576" y="424"/>
                </a:lnTo>
                <a:lnTo>
                  <a:pt x="1557" y="422"/>
                </a:lnTo>
                <a:lnTo>
                  <a:pt x="1544" y="493"/>
                </a:lnTo>
                <a:lnTo>
                  <a:pt x="1532" y="516"/>
                </a:lnTo>
                <a:lnTo>
                  <a:pt x="1509" y="503"/>
                </a:lnTo>
                <a:lnTo>
                  <a:pt x="1508" y="414"/>
                </a:lnTo>
                <a:lnTo>
                  <a:pt x="1491" y="415"/>
                </a:lnTo>
                <a:lnTo>
                  <a:pt x="1486" y="417"/>
                </a:lnTo>
                <a:lnTo>
                  <a:pt x="1483" y="424"/>
                </a:lnTo>
                <a:lnTo>
                  <a:pt x="1478" y="422"/>
                </a:lnTo>
                <a:lnTo>
                  <a:pt x="1478" y="437"/>
                </a:lnTo>
                <a:lnTo>
                  <a:pt x="1473" y="447"/>
                </a:lnTo>
                <a:lnTo>
                  <a:pt x="1453" y="439"/>
                </a:lnTo>
                <a:lnTo>
                  <a:pt x="1448" y="447"/>
                </a:lnTo>
                <a:lnTo>
                  <a:pt x="1440" y="447"/>
                </a:lnTo>
                <a:lnTo>
                  <a:pt x="1436" y="462"/>
                </a:lnTo>
                <a:lnTo>
                  <a:pt x="1426" y="465"/>
                </a:lnTo>
                <a:lnTo>
                  <a:pt x="1426" y="478"/>
                </a:lnTo>
                <a:lnTo>
                  <a:pt x="1417" y="477"/>
                </a:lnTo>
                <a:lnTo>
                  <a:pt x="1413" y="483"/>
                </a:lnTo>
                <a:lnTo>
                  <a:pt x="1397" y="485"/>
                </a:lnTo>
                <a:lnTo>
                  <a:pt x="1397" y="492"/>
                </a:lnTo>
                <a:lnTo>
                  <a:pt x="1385" y="500"/>
                </a:lnTo>
                <a:lnTo>
                  <a:pt x="1387" y="508"/>
                </a:lnTo>
                <a:lnTo>
                  <a:pt x="1377" y="526"/>
                </a:lnTo>
                <a:lnTo>
                  <a:pt x="1378" y="533"/>
                </a:lnTo>
                <a:lnTo>
                  <a:pt x="1359" y="556"/>
                </a:lnTo>
                <a:lnTo>
                  <a:pt x="1350" y="573"/>
                </a:lnTo>
                <a:lnTo>
                  <a:pt x="1327" y="583"/>
                </a:lnTo>
                <a:lnTo>
                  <a:pt x="1296" y="581"/>
                </a:lnTo>
                <a:lnTo>
                  <a:pt x="1287" y="586"/>
                </a:lnTo>
                <a:lnTo>
                  <a:pt x="1282" y="591"/>
                </a:lnTo>
                <a:lnTo>
                  <a:pt x="1289" y="614"/>
                </a:lnTo>
                <a:lnTo>
                  <a:pt x="1286" y="624"/>
                </a:lnTo>
                <a:lnTo>
                  <a:pt x="1266" y="642"/>
                </a:lnTo>
                <a:lnTo>
                  <a:pt x="1249" y="644"/>
                </a:lnTo>
                <a:lnTo>
                  <a:pt x="1236" y="636"/>
                </a:lnTo>
                <a:lnTo>
                  <a:pt x="1228" y="637"/>
                </a:lnTo>
                <a:lnTo>
                  <a:pt x="1224" y="642"/>
                </a:lnTo>
                <a:lnTo>
                  <a:pt x="1195" y="631"/>
                </a:lnTo>
                <a:lnTo>
                  <a:pt x="1178" y="631"/>
                </a:lnTo>
                <a:lnTo>
                  <a:pt x="1170" y="639"/>
                </a:lnTo>
                <a:lnTo>
                  <a:pt x="1151" y="637"/>
                </a:lnTo>
                <a:lnTo>
                  <a:pt x="1130" y="646"/>
                </a:lnTo>
                <a:lnTo>
                  <a:pt x="1117" y="639"/>
                </a:lnTo>
                <a:lnTo>
                  <a:pt x="1100" y="637"/>
                </a:lnTo>
                <a:lnTo>
                  <a:pt x="1090" y="626"/>
                </a:lnTo>
                <a:lnTo>
                  <a:pt x="1085" y="627"/>
                </a:lnTo>
                <a:lnTo>
                  <a:pt x="1074" y="622"/>
                </a:lnTo>
                <a:lnTo>
                  <a:pt x="1054" y="629"/>
                </a:lnTo>
                <a:lnTo>
                  <a:pt x="1054" y="636"/>
                </a:lnTo>
                <a:lnTo>
                  <a:pt x="1045" y="636"/>
                </a:lnTo>
                <a:lnTo>
                  <a:pt x="1040" y="644"/>
                </a:lnTo>
                <a:lnTo>
                  <a:pt x="1029" y="646"/>
                </a:lnTo>
                <a:lnTo>
                  <a:pt x="1022" y="657"/>
                </a:lnTo>
                <a:lnTo>
                  <a:pt x="1021" y="636"/>
                </a:lnTo>
                <a:lnTo>
                  <a:pt x="1012" y="632"/>
                </a:lnTo>
                <a:lnTo>
                  <a:pt x="1012" y="626"/>
                </a:lnTo>
                <a:lnTo>
                  <a:pt x="1006" y="619"/>
                </a:lnTo>
                <a:lnTo>
                  <a:pt x="1011" y="614"/>
                </a:lnTo>
                <a:lnTo>
                  <a:pt x="1004" y="589"/>
                </a:lnTo>
                <a:lnTo>
                  <a:pt x="1009" y="583"/>
                </a:lnTo>
                <a:lnTo>
                  <a:pt x="1009" y="559"/>
                </a:lnTo>
                <a:lnTo>
                  <a:pt x="1002" y="536"/>
                </a:lnTo>
                <a:lnTo>
                  <a:pt x="1006" y="513"/>
                </a:lnTo>
                <a:lnTo>
                  <a:pt x="1024" y="500"/>
                </a:lnTo>
                <a:lnTo>
                  <a:pt x="1030" y="480"/>
                </a:lnTo>
                <a:lnTo>
                  <a:pt x="1047" y="460"/>
                </a:lnTo>
                <a:lnTo>
                  <a:pt x="1054" y="434"/>
                </a:lnTo>
                <a:lnTo>
                  <a:pt x="1064" y="419"/>
                </a:lnTo>
                <a:lnTo>
                  <a:pt x="1054" y="410"/>
                </a:lnTo>
                <a:lnTo>
                  <a:pt x="1059" y="402"/>
                </a:lnTo>
                <a:lnTo>
                  <a:pt x="1054" y="395"/>
                </a:lnTo>
                <a:lnTo>
                  <a:pt x="1059" y="389"/>
                </a:lnTo>
                <a:lnTo>
                  <a:pt x="1052" y="379"/>
                </a:lnTo>
                <a:lnTo>
                  <a:pt x="1059" y="364"/>
                </a:lnTo>
                <a:lnTo>
                  <a:pt x="1050" y="354"/>
                </a:lnTo>
                <a:lnTo>
                  <a:pt x="1052" y="338"/>
                </a:lnTo>
                <a:lnTo>
                  <a:pt x="1045" y="333"/>
                </a:lnTo>
                <a:lnTo>
                  <a:pt x="1047" y="318"/>
                </a:lnTo>
                <a:lnTo>
                  <a:pt x="1034" y="323"/>
                </a:lnTo>
                <a:lnTo>
                  <a:pt x="1040" y="311"/>
                </a:lnTo>
                <a:lnTo>
                  <a:pt x="1032" y="308"/>
                </a:lnTo>
                <a:lnTo>
                  <a:pt x="1029" y="291"/>
                </a:lnTo>
                <a:lnTo>
                  <a:pt x="1019" y="283"/>
                </a:lnTo>
                <a:lnTo>
                  <a:pt x="1022" y="266"/>
                </a:lnTo>
                <a:lnTo>
                  <a:pt x="1014" y="266"/>
                </a:lnTo>
                <a:lnTo>
                  <a:pt x="1017" y="256"/>
                </a:lnTo>
                <a:lnTo>
                  <a:pt x="1024" y="253"/>
                </a:lnTo>
                <a:lnTo>
                  <a:pt x="1017" y="240"/>
                </a:lnTo>
                <a:lnTo>
                  <a:pt x="1007" y="231"/>
                </a:lnTo>
                <a:lnTo>
                  <a:pt x="1009" y="217"/>
                </a:lnTo>
                <a:lnTo>
                  <a:pt x="1017" y="215"/>
                </a:lnTo>
                <a:lnTo>
                  <a:pt x="1019" y="210"/>
                </a:lnTo>
                <a:lnTo>
                  <a:pt x="1006" y="213"/>
                </a:lnTo>
                <a:lnTo>
                  <a:pt x="1009" y="202"/>
                </a:lnTo>
                <a:lnTo>
                  <a:pt x="1001" y="202"/>
                </a:lnTo>
                <a:lnTo>
                  <a:pt x="1001" y="192"/>
                </a:lnTo>
                <a:lnTo>
                  <a:pt x="992" y="190"/>
                </a:lnTo>
                <a:lnTo>
                  <a:pt x="987" y="170"/>
                </a:lnTo>
                <a:lnTo>
                  <a:pt x="981" y="169"/>
                </a:lnTo>
                <a:lnTo>
                  <a:pt x="987" y="159"/>
                </a:lnTo>
                <a:lnTo>
                  <a:pt x="977" y="155"/>
                </a:lnTo>
                <a:lnTo>
                  <a:pt x="976" y="142"/>
                </a:lnTo>
                <a:lnTo>
                  <a:pt x="969" y="142"/>
                </a:lnTo>
                <a:lnTo>
                  <a:pt x="964" y="132"/>
                </a:lnTo>
                <a:lnTo>
                  <a:pt x="969" y="119"/>
                </a:lnTo>
                <a:lnTo>
                  <a:pt x="959" y="119"/>
                </a:lnTo>
                <a:lnTo>
                  <a:pt x="956" y="97"/>
                </a:lnTo>
                <a:lnTo>
                  <a:pt x="948" y="91"/>
                </a:lnTo>
                <a:lnTo>
                  <a:pt x="949" y="82"/>
                </a:lnTo>
                <a:lnTo>
                  <a:pt x="928" y="66"/>
                </a:lnTo>
                <a:lnTo>
                  <a:pt x="919" y="48"/>
                </a:lnTo>
                <a:lnTo>
                  <a:pt x="910" y="48"/>
                </a:lnTo>
                <a:lnTo>
                  <a:pt x="905" y="39"/>
                </a:lnTo>
                <a:lnTo>
                  <a:pt x="900" y="44"/>
                </a:lnTo>
                <a:lnTo>
                  <a:pt x="893" y="34"/>
                </a:lnTo>
                <a:lnTo>
                  <a:pt x="885" y="36"/>
                </a:lnTo>
                <a:lnTo>
                  <a:pt x="878" y="26"/>
                </a:lnTo>
                <a:lnTo>
                  <a:pt x="878" y="21"/>
                </a:lnTo>
                <a:lnTo>
                  <a:pt x="857" y="0"/>
                </a:lnTo>
                <a:lnTo>
                  <a:pt x="857" y="1126"/>
                </a:lnTo>
                <a:close/>
              </a:path>
            </a:pathLst>
          </a:custGeom>
          <a:solidFill>
            <a:srgbClr val="3B5C4F"/>
          </a:solidFill>
          <a:ln w="50800">
            <a:solidFill>
              <a:sysClr val="window" lastClr="FFFFF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37">
            <a:extLst>
              <a:ext uri="{FF2B5EF4-FFF2-40B4-BE49-F238E27FC236}">
                <a16:creationId xmlns:a16="http://schemas.microsoft.com/office/drawing/2014/main" id="{3376630D-4B5A-1CF1-571C-F571D35B6632}"/>
              </a:ext>
            </a:extLst>
          </p:cNvPr>
          <p:cNvSpPr>
            <a:spLocks/>
          </p:cNvSpPr>
          <p:nvPr/>
        </p:nvSpPr>
        <p:spPr bwMode="auto">
          <a:xfrm>
            <a:off x="7475543" y="2506949"/>
            <a:ext cx="1830224" cy="1767545"/>
          </a:xfrm>
          <a:custGeom>
            <a:avLst/>
            <a:gdLst/>
            <a:ahLst/>
            <a:cxnLst>
              <a:cxn ang="0">
                <a:pos x="311" y="1318"/>
              </a:cxn>
              <a:cxn ang="0">
                <a:pos x="305" y="1290"/>
              </a:cxn>
              <a:cxn ang="0">
                <a:pos x="295" y="1264"/>
              </a:cxn>
              <a:cxn ang="0">
                <a:pos x="258" y="1239"/>
              </a:cxn>
              <a:cxn ang="0">
                <a:pos x="252" y="1231"/>
              </a:cxn>
              <a:cxn ang="0">
                <a:pos x="225" y="1209"/>
              </a:cxn>
              <a:cxn ang="0">
                <a:pos x="194" y="1199"/>
              </a:cxn>
              <a:cxn ang="0">
                <a:pos x="154" y="1183"/>
              </a:cxn>
              <a:cxn ang="0">
                <a:pos x="94" y="1183"/>
              </a:cxn>
              <a:cxn ang="0">
                <a:pos x="63" y="1178"/>
              </a:cxn>
              <a:cxn ang="0">
                <a:pos x="65" y="1156"/>
              </a:cxn>
              <a:cxn ang="0">
                <a:pos x="99" y="1113"/>
              </a:cxn>
              <a:cxn ang="0">
                <a:pos x="94" y="1077"/>
              </a:cxn>
              <a:cxn ang="0">
                <a:pos x="68" y="1077"/>
              </a:cxn>
              <a:cxn ang="0">
                <a:pos x="58" y="1055"/>
              </a:cxn>
              <a:cxn ang="0">
                <a:pos x="60" y="1020"/>
              </a:cxn>
              <a:cxn ang="0">
                <a:pos x="56" y="979"/>
              </a:cxn>
              <a:cxn ang="0">
                <a:pos x="55" y="941"/>
              </a:cxn>
              <a:cxn ang="0">
                <a:pos x="70" y="889"/>
              </a:cxn>
              <a:cxn ang="0">
                <a:pos x="109" y="855"/>
              </a:cxn>
              <a:cxn ang="0">
                <a:pos x="129" y="744"/>
              </a:cxn>
              <a:cxn ang="0">
                <a:pos x="93" y="705"/>
              </a:cxn>
              <a:cxn ang="0">
                <a:pos x="61" y="666"/>
              </a:cxn>
              <a:cxn ang="0">
                <a:pos x="35" y="641"/>
              </a:cxn>
              <a:cxn ang="0">
                <a:pos x="18" y="624"/>
              </a:cxn>
              <a:cxn ang="0">
                <a:pos x="17" y="609"/>
              </a:cxn>
              <a:cxn ang="0">
                <a:pos x="17" y="570"/>
              </a:cxn>
              <a:cxn ang="0">
                <a:pos x="71" y="532"/>
              </a:cxn>
              <a:cxn ang="0">
                <a:pos x="91" y="500"/>
              </a:cxn>
              <a:cxn ang="0">
                <a:pos x="147" y="452"/>
              </a:cxn>
              <a:cxn ang="0">
                <a:pos x="191" y="422"/>
              </a:cxn>
              <a:cxn ang="0">
                <a:pos x="194" y="354"/>
              </a:cxn>
              <a:cxn ang="0">
                <a:pos x="207" y="308"/>
              </a:cxn>
              <a:cxn ang="0">
                <a:pos x="192" y="260"/>
              </a:cxn>
              <a:cxn ang="0">
                <a:pos x="202" y="217"/>
              </a:cxn>
              <a:cxn ang="0">
                <a:pos x="222" y="200"/>
              </a:cxn>
              <a:cxn ang="0">
                <a:pos x="275" y="182"/>
              </a:cxn>
              <a:cxn ang="0">
                <a:pos x="328" y="177"/>
              </a:cxn>
              <a:cxn ang="0">
                <a:pos x="361" y="155"/>
              </a:cxn>
              <a:cxn ang="0">
                <a:pos x="379" y="160"/>
              </a:cxn>
              <a:cxn ang="0">
                <a:pos x="446" y="147"/>
              </a:cxn>
              <a:cxn ang="0">
                <a:pos x="479" y="165"/>
              </a:cxn>
              <a:cxn ang="0">
                <a:pos x="515" y="167"/>
              </a:cxn>
              <a:cxn ang="0">
                <a:pos x="580" y="134"/>
              </a:cxn>
              <a:cxn ang="0">
                <a:pos x="759" y="0"/>
              </a:cxn>
              <a:cxn ang="0">
                <a:pos x="799" y="16"/>
              </a:cxn>
              <a:cxn ang="0">
                <a:pos x="982" y="20"/>
              </a:cxn>
              <a:cxn ang="0">
                <a:pos x="903" y="412"/>
              </a:cxn>
              <a:cxn ang="0">
                <a:pos x="842" y="546"/>
              </a:cxn>
              <a:cxn ang="0">
                <a:pos x="545" y="879"/>
              </a:cxn>
              <a:cxn ang="0">
                <a:pos x="485" y="1007"/>
              </a:cxn>
            </a:cxnLst>
            <a:rect l="0" t="0" r="r" b="b"/>
            <a:pathLst>
              <a:path w="982" h="1327">
                <a:moveTo>
                  <a:pt x="396" y="1196"/>
                </a:moveTo>
                <a:lnTo>
                  <a:pt x="366" y="1254"/>
                </a:lnTo>
                <a:lnTo>
                  <a:pt x="318" y="1327"/>
                </a:lnTo>
                <a:lnTo>
                  <a:pt x="311" y="1318"/>
                </a:lnTo>
                <a:lnTo>
                  <a:pt x="313" y="1310"/>
                </a:lnTo>
                <a:lnTo>
                  <a:pt x="305" y="1305"/>
                </a:lnTo>
                <a:lnTo>
                  <a:pt x="310" y="1295"/>
                </a:lnTo>
                <a:lnTo>
                  <a:pt x="305" y="1290"/>
                </a:lnTo>
                <a:lnTo>
                  <a:pt x="306" y="1277"/>
                </a:lnTo>
                <a:lnTo>
                  <a:pt x="302" y="1274"/>
                </a:lnTo>
                <a:lnTo>
                  <a:pt x="302" y="1267"/>
                </a:lnTo>
                <a:lnTo>
                  <a:pt x="295" y="1264"/>
                </a:lnTo>
                <a:lnTo>
                  <a:pt x="295" y="1259"/>
                </a:lnTo>
                <a:lnTo>
                  <a:pt x="263" y="1249"/>
                </a:lnTo>
                <a:lnTo>
                  <a:pt x="265" y="1241"/>
                </a:lnTo>
                <a:lnTo>
                  <a:pt x="258" y="1239"/>
                </a:lnTo>
                <a:lnTo>
                  <a:pt x="262" y="1236"/>
                </a:lnTo>
                <a:lnTo>
                  <a:pt x="260" y="1231"/>
                </a:lnTo>
                <a:lnTo>
                  <a:pt x="253" y="1229"/>
                </a:lnTo>
                <a:lnTo>
                  <a:pt x="252" y="1231"/>
                </a:lnTo>
                <a:lnTo>
                  <a:pt x="237" y="1227"/>
                </a:lnTo>
                <a:lnTo>
                  <a:pt x="229" y="1216"/>
                </a:lnTo>
                <a:lnTo>
                  <a:pt x="225" y="1217"/>
                </a:lnTo>
                <a:lnTo>
                  <a:pt x="225" y="1209"/>
                </a:lnTo>
                <a:lnTo>
                  <a:pt x="220" y="1207"/>
                </a:lnTo>
                <a:lnTo>
                  <a:pt x="220" y="1211"/>
                </a:lnTo>
                <a:lnTo>
                  <a:pt x="209" y="1216"/>
                </a:lnTo>
                <a:lnTo>
                  <a:pt x="194" y="1199"/>
                </a:lnTo>
                <a:lnTo>
                  <a:pt x="176" y="1204"/>
                </a:lnTo>
                <a:lnTo>
                  <a:pt x="172" y="1196"/>
                </a:lnTo>
                <a:lnTo>
                  <a:pt x="157" y="1189"/>
                </a:lnTo>
                <a:lnTo>
                  <a:pt x="154" y="1183"/>
                </a:lnTo>
                <a:lnTo>
                  <a:pt x="128" y="1189"/>
                </a:lnTo>
                <a:lnTo>
                  <a:pt x="114" y="1199"/>
                </a:lnTo>
                <a:lnTo>
                  <a:pt x="108" y="1191"/>
                </a:lnTo>
                <a:lnTo>
                  <a:pt x="94" y="1183"/>
                </a:lnTo>
                <a:lnTo>
                  <a:pt x="80" y="1183"/>
                </a:lnTo>
                <a:lnTo>
                  <a:pt x="76" y="1186"/>
                </a:lnTo>
                <a:lnTo>
                  <a:pt x="75" y="1183"/>
                </a:lnTo>
                <a:lnTo>
                  <a:pt x="63" y="1178"/>
                </a:lnTo>
                <a:lnTo>
                  <a:pt x="66" y="1176"/>
                </a:lnTo>
                <a:lnTo>
                  <a:pt x="58" y="1171"/>
                </a:lnTo>
                <a:lnTo>
                  <a:pt x="68" y="1163"/>
                </a:lnTo>
                <a:lnTo>
                  <a:pt x="65" y="1156"/>
                </a:lnTo>
                <a:lnTo>
                  <a:pt x="66" y="1149"/>
                </a:lnTo>
                <a:lnTo>
                  <a:pt x="73" y="1151"/>
                </a:lnTo>
                <a:lnTo>
                  <a:pt x="78" y="1125"/>
                </a:lnTo>
                <a:lnTo>
                  <a:pt x="99" y="1113"/>
                </a:lnTo>
                <a:lnTo>
                  <a:pt x="98" y="1106"/>
                </a:lnTo>
                <a:lnTo>
                  <a:pt x="104" y="1108"/>
                </a:lnTo>
                <a:lnTo>
                  <a:pt x="103" y="1090"/>
                </a:lnTo>
                <a:lnTo>
                  <a:pt x="94" y="1077"/>
                </a:lnTo>
                <a:lnTo>
                  <a:pt x="89" y="1077"/>
                </a:lnTo>
                <a:lnTo>
                  <a:pt x="93" y="1085"/>
                </a:lnTo>
                <a:lnTo>
                  <a:pt x="86" y="1085"/>
                </a:lnTo>
                <a:lnTo>
                  <a:pt x="68" y="1077"/>
                </a:lnTo>
                <a:lnTo>
                  <a:pt x="68" y="1070"/>
                </a:lnTo>
                <a:lnTo>
                  <a:pt x="63" y="1070"/>
                </a:lnTo>
                <a:lnTo>
                  <a:pt x="63" y="1057"/>
                </a:lnTo>
                <a:lnTo>
                  <a:pt x="58" y="1055"/>
                </a:lnTo>
                <a:lnTo>
                  <a:pt x="60" y="1048"/>
                </a:lnTo>
                <a:lnTo>
                  <a:pt x="55" y="1045"/>
                </a:lnTo>
                <a:lnTo>
                  <a:pt x="60" y="1038"/>
                </a:lnTo>
                <a:lnTo>
                  <a:pt x="60" y="1020"/>
                </a:lnTo>
                <a:lnTo>
                  <a:pt x="41" y="994"/>
                </a:lnTo>
                <a:lnTo>
                  <a:pt x="35" y="990"/>
                </a:lnTo>
                <a:lnTo>
                  <a:pt x="51" y="974"/>
                </a:lnTo>
                <a:lnTo>
                  <a:pt x="56" y="979"/>
                </a:lnTo>
                <a:lnTo>
                  <a:pt x="56" y="969"/>
                </a:lnTo>
                <a:lnTo>
                  <a:pt x="71" y="962"/>
                </a:lnTo>
                <a:lnTo>
                  <a:pt x="70" y="952"/>
                </a:lnTo>
                <a:lnTo>
                  <a:pt x="55" y="941"/>
                </a:lnTo>
                <a:lnTo>
                  <a:pt x="63" y="934"/>
                </a:lnTo>
                <a:lnTo>
                  <a:pt x="60" y="916"/>
                </a:lnTo>
                <a:lnTo>
                  <a:pt x="68" y="906"/>
                </a:lnTo>
                <a:lnTo>
                  <a:pt x="70" y="889"/>
                </a:lnTo>
                <a:lnTo>
                  <a:pt x="88" y="876"/>
                </a:lnTo>
                <a:lnTo>
                  <a:pt x="99" y="878"/>
                </a:lnTo>
                <a:lnTo>
                  <a:pt x="99" y="860"/>
                </a:lnTo>
                <a:lnTo>
                  <a:pt x="109" y="855"/>
                </a:lnTo>
                <a:lnTo>
                  <a:pt x="101" y="830"/>
                </a:lnTo>
                <a:lnTo>
                  <a:pt x="128" y="816"/>
                </a:lnTo>
                <a:lnTo>
                  <a:pt x="141" y="782"/>
                </a:lnTo>
                <a:lnTo>
                  <a:pt x="129" y="744"/>
                </a:lnTo>
                <a:lnTo>
                  <a:pt x="114" y="735"/>
                </a:lnTo>
                <a:lnTo>
                  <a:pt x="116" y="717"/>
                </a:lnTo>
                <a:lnTo>
                  <a:pt x="106" y="702"/>
                </a:lnTo>
                <a:lnTo>
                  <a:pt x="93" y="705"/>
                </a:lnTo>
                <a:lnTo>
                  <a:pt x="81" y="692"/>
                </a:lnTo>
                <a:lnTo>
                  <a:pt x="83" y="686"/>
                </a:lnTo>
                <a:lnTo>
                  <a:pt x="61" y="672"/>
                </a:lnTo>
                <a:lnTo>
                  <a:pt x="61" y="666"/>
                </a:lnTo>
                <a:lnTo>
                  <a:pt x="48" y="659"/>
                </a:lnTo>
                <a:lnTo>
                  <a:pt x="50" y="652"/>
                </a:lnTo>
                <a:lnTo>
                  <a:pt x="40" y="651"/>
                </a:lnTo>
                <a:lnTo>
                  <a:pt x="35" y="641"/>
                </a:lnTo>
                <a:lnTo>
                  <a:pt x="26" y="651"/>
                </a:lnTo>
                <a:lnTo>
                  <a:pt x="22" y="638"/>
                </a:lnTo>
                <a:lnTo>
                  <a:pt x="17" y="634"/>
                </a:lnTo>
                <a:lnTo>
                  <a:pt x="18" y="624"/>
                </a:lnTo>
                <a:lnTo>
                  <a:pt x="12" y="619"/>
                </a:lnTo>
                <a:lnTo>
                  <a:pt x="18" y="618"/>
                </a:lnTo>
                <a:lnTo>
                  <a:pt x="15" y="613"/>
                </a:lnTo>
                <a:lnTo>
                  <a:pt x="17" y="609"/>
                </a:lnTo>
                <a:lnTo>
                  <a:pt x="8" y="603"/>
                </a:lnTo>
                <a:lnTo>
                  <a:pt x="0" y="606"/>
                </a:lnTo>
                <a:lnTo>
                  <a:pt x="7" y="581"/>
                </a:lnTo>
                <a:lnTo>
                  <a:pt x="17" y="570"/>
                </a:lnTo>
                <a:lnTo>
                  <a:pt x="25" y="546"/>
                </a:lnTo>
                <a:lnTo>
                  <a:pt x="55" y="536"/>
                </a:lnTo>
                <a:lnTo>
                  <a:pt x="63" y="543"/>
                </a:lnTo>
                <a:lnTo>
                  <a:pt x="71" y="532"/>
                </a:lnTo>
                <a:lnTo>
                  <a:pt x="78" y="536"/>
                </a:lnTo>
                <a:lnTo>
                  <a:pt x="83" y="528"/>
                </a:lnTo>
                <a:lnTo>
                  <a:pt x="76" y="520"/>
                </a:lnTo>
                <a:lnTo>
                  <a:pt x="91" y="500"/>
                </a:lnTo>
                <a:lnTo>
                  <a:pt x="101" y="503"/>
                </a:lnTo>
                <a:lnTo>
                  <a:pt x="121" y="483"/>
                </a:lnTo>
                <a:lnTo>
                  <a:pt x="131" y="483"/>
                </a:lnTo>
                <a:lnTo>
                  <a:pt x="147" y="452"/>
                </a:lnTo>
                <a:lnTo>
                  <a:pt x="181" y="442"/>
                </a:lnTo>
                <a:lnTo>
                  <a:pt x="177" y="434"/>
                </a:lnTo>
                <a:lnTo>
                  <a:pt x="182" y="425"/>
                </a:lnTo>
                <a:lnTo>
                  <a:pt x="191" y="422"/>
                </a:lnTo>
                <a:lnTo>
                  <a:pt x="189" y="396"/>
                </a:lnTo>
                <a:lnTo>
                  <a:pt x="179" y="382"/>
                </a:lnTo>
                <a:lnTo>
                  <a:pt x="187" y="358"/>
                </a:lnTo>
                <a:lnTo>
                  <a:pt x="194" y="354"/>
                </a:lnTo>
                <a:lnTo>
                  <a:pt x="189" y="344"/>
                </a:lnTo>
                <a:lnTo>
                  <a:pt x="197" y="336"/>
                </a:lnTo>
                <a:lnTo>
                  <a:pt x="199" y="313"/>
                </a:lnTo>
                <a:lnTo>
                  <a:pt x="207" y="308"/>
                </a:lnTo>
                <a:lnTo>
                  <a:pt x="200" y="296"/>
                </a:lnTo>
                <a:lnTo>
                  <a:pt x="202" y="275"/>
                </a:lnTo>
                <a:lnTo>
                  <a:pt x="192" y="266"/>
                </a:lnTo>
                <a:lnTo>
                  <a:pt x="192" y="260"/>
                </a:lnTo>
                <a:lnTo>
                  <a:pt x="207" y="247"/>
                </a:lnTo>
                <a:lnTo>
                  <a:pt x="220" y="243"/>
                </a:lnTo>
                <a:lnTo>
                  <a:pt x="214" y="222"/>
                </a:lnTo>
                <a:lnTo>
                  <a:pt x="202" y="217"/>
                </a:lnTo>
                <a:lnTo>
                  <a:pt x="207" y="210"/>
                </a:lnTo>
                <a:lnTo>
                  <a:pt x="202" y="202"/>
                </a:lnTo>
                <a:lnTo>
                  <a:pt x="214" y="195"/>
                </a:lnTo>
                <a:lnTo>
                  <a:pt x="222" y="200"/>
                </a:lnTo>
                <a:lnTo>
                  <a:pt x="234" y="175"/>
                </a:lnTo>
                <a:lnTo>
                  <a:pt x="247" y="179"/>
                </a:lnTo>
                <a:lnTo>
                  <a:pt x="252" y="169"/>
                </a:lnTo>
                <a:lnTo>
                  <a:pt x="275" y="182"/>
                </a:lnTo>
                <a:lnTo>
                  <a:pt x="288" y="172"/>
                </a:lnTo>
                <a:lnTo>
                  <a:pt x="306" y="187"/>
                </a:lnTo>
                <a:lnTo>
                  <a:pt x="320" y="169"/>
                </a:lnTo>
                <a:lnTo>
                  <a:pt x="328" y="177"/>
                </a:lnTo>
                <a:lnTo>
                  <a:pt x="340" y="172"/>
                </a:lnTo>
                <a:lnTo>
                  <a:pt x="340" y="155"/>
                </a:lnTo>
                <a:lnTo>
                  <a:pt x="351" y="152"/>
                </a:lnTo>
                <a:lnTo>
                  <a:pt x="361" y="155"/>
                </a:lnTo>
                <a:lnTo>
                  <a:pt x="361" y="142"/>
                </a:lnTo>
                <a:lnTo>
                  <a:pt x="374" y="142"/>
                </a:lnTo>
                <a:lnTo>
                  <a:pt x="374" y="155"/>
                </a:lnTo>
                <a:lnTo>
                  <a:pt x="379" y="160"/>
                </a:lnTo>
                <a:lnTo>
                  <a:pt x="393" y="155"/>
                </a:lnTo>
                <a:lnTo>
                  <a:pt x="414" y="159"/>
                </a:lnTo>
                <a:lnTo>
                  <a:pt x="431" y="147"/>
                </a:lnTo>
                <a:lnTo>
                  <a:pt x="446" y="147"/>
                </a:lnTo>
                <a:lnTo>
                  <a:pt x="457" y="159"/>
                </a:lnTo>
                <a:lnTo>
                  <a:pt x="462" y="155"/>
                </a:lnTo>
                <a:lnTo>
                  <a:pt x="470" y="169"/>
                </a:lnTo>
                <a:lnTo>
                  <a:pt x="479" y="165"/>
                </a:lnTo>
                <a:lnTo>
                  <a:pt x="480" y="155"/>
                </a:lnTo>
                <a:lnTo>
                  <a:pt x="494" y="154"/>
                </a:lnTo>
                <a:lnTo>
                  <a:pt x="499" y="172"/>
                </a:lnTo>
                <a:lnTo>
                  <a:pt x="515" y="167"/>
                </a:lnTo>
                <a:lnTo>
                  <a:pt x="519" y="170"/>
                </a:lnTo>
                <a:lnTo>
                  <a:pt x="537" y="160"/>
                </a:lnTo>
                <a:lnTo>
                  <a:pt x="553" y="172"/>
                </a:lnTo>
                <a:lnTo>
                  <a:pt x="580" y="134"/>
                </a:lnTo>
                <a:lnTo>
                  <a:pt x="633" y="155"/>
                </a:lnTo>
                <a:lnTo>
                  <a:pt x="749" y="157"/>
                </a:lnTo>
                <a:lnTo>
                  <a:pt x="749" y="94"/>
                </a:lnTo>
                <a:lnTo>
                  <a:pt x="759" y="0"/>
                </a:lnTo>
                <a:lnTo>
                  <a:pt x="767" y="3"/>
                </a:lnTo>
                <a:lnTo>
                  <a:pt x="779" y="0"/>
                </a:lnTo>
                <a:lnTo>
                  <a:pt x="784" y="10"/>
                </a:lnTo>
                <a:lnTo>
                  <a:pt x="799" y="16"/>
                </a:lnTo>
                <a:lnTo>
                  <a:pt x="807" y="8"/>
                </a:lnTo>
                <a:lnTo>
                  <a:pt x="835" y="16"/>
                </a:lnTo>
                <a:lnTo>
                  <a:pt x="969" y="15"/>
                </a:lnTo>
                <a:lnTo>
                  <a:pt x="982" y="20"/>
                </a:lnTo>
                <a:lnTo>
                  <a:pt x="971" y="96"/>
                </a:lnTo>
                <a:lnTo>
                  <a:pt x="931" y="217"/>
                </a:lnTo>
                <a:lnTo>
                  <a:pt x="913" y="316"/>
                </a:lnTo>
                <a:lnTo>
                  <a:pt x="903" y="412"/>
                </a:lnTo>
                <a:lnTo>
                  <a:pt x="871" y="488"/>
                </a:lnTo>
                <a:lnTo>
                  <a:pt x="868" y="518"/>
                </a:lnTo>
                <a:lnTo>
                  <a:pt x="855" y="515"/>
                </a:lnTo>
                <a:lnTo>
                  <a:pt x="842" y="546"/>
                </a:lnTo>
                <a:lnTo>
                  <a:pt x="757" y="639"/>
                </a:lnTo>
                <a:lnTo>
                  <a:pt x="696" y="669"/>
                </a:lnTo>
                <a:lnTo>
                  <a:pt x="595" y="797"/>
                </a:lnTo>
                <a:lnTo>
                  <a:pt x="545" y="879"/>
                </a:lnTo>
                <a:lnTo>
                  <a:pt x="524" y="927"/>
                </a:lnTo>
                <a:lnTo>
                  <a:pt x="522" y="942"/>
                </a:lnTo>
                <a:lnTo>
                  <a:pt x="527" y="952"/>
                </a:lnTo>
                <a:lnTo>
                  <a:pt x="485" y="1007"/>
                </a:lnTo>
                <a:lnTo>
                  <a:pt x="449" y="1095"/>
                </a:lnTo>
                <a:lnTo>
                  <a:pt x="399" y="1192"/>
                </a:lnTo>
                <a:lnTo>
                  <a:pt x="396" y="1196"/>
                </a:lnTo>
                <a:close/>
              </a:path>
            </a:pathLst>
          </a:custGeom>
          <a:solidFill>
            <a:srgbClr val="567468"/>
          </a:solidFill>
          <a:ln w="50800">
            <a:solidFill>
              <a:sysClr val="window" lastClr="FFFFF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33">
            <a:extLst>
              <a:ext uri="{FF2B5EF4-FFF2-40B4-BE49-F238E27FC236}">
                <a16:creationId xmlns:a16="http://schemas.microsoft.com/office/drawing/2014/main" id="{B9B551C7-B30E-2907-1FE6-B17AFA549A77}"/>
              </a:ext>
            </a:extLst>
          </p:cNvPr>
          <p:cNvSpPr>
            <a:spLocks/>
          </p:cNvSpPr>
          <p:nvPr/>
        </p:nvSpPr>
        <p:spPr bwMode="auto">
          <a:xfrm>
            <a:off x="4698718" y="1630021"/>
            <a:ext cx="2547774" cy="1422561"/>
          </a:xfrm>
          <a:custGeom>
            <a:avLst/>
            <a:gdLst/>
            <a:ahLst/>
            <a:cxnLst>
              <a:cxn ang="0">
                <a:pos x="1319" y="157"/>
              </a:cxn>
              <a:cxn ang="0">
                <a:pos x="1325" y="112"/>
              </a:cxn>
              <a:cxn ang="0">
                <a:pos x="1244" y="101"/>
              </a:cxn>
              <a:cxn ang="0">
                <a:pos x="1170" y="132"/>
              </a:cxn>
              <a:cxn ang="0">
                <a:pos x="1103" y="122"/>
              </a:cxn>
              <a:cxn ang="0">
                <a:pos x="1060" y="26"/>
              </a:cxn>
              <a:cxn ang="0">
                <a:pos x="982" y="68"/>
              </a:cxn>
              <a:cxn ang="0">
                <a:pos x="916" y="41"/>
              </a:cxn>
              <a:cxn ang="0">
                <a:pos x="775" y="48"/>
              </a:cxn>
              <a:cxn ang="0">
                <a:pos x="731" y="257"/>
              </a:cxn>
              <a:cxn ang="0">
                <a:pos x="550" y="351"/>
              </a:cxn>
              <a:cxn ang="0">
                <a:pos x="437" y="336"/>
              </a:cxn>
              <a:cxn ang="0">
                <a:pos x="393" y="328"/>
              </a:cxn>
              <a:cxn ang="0">
                <a:pos x="346" y="305"/>
              </a:cxn>
              <a:cxn ang="0">
                <a:pos x="316" y="306"/>
              </a:cxn>
              <a:cxn ang="0">
                <a:pos x="287" y="268"/>
              </a:cxn>
              <a:cxn ang="0">
                <a:pos x="250" y="247"/>
              </a:cxn>
              <a:cxn ang="0">
                <a:pos x="215" y="215"/>
              </a:cxn>
              <a:cxn ang="0">
                <a:pos x="189" y="209"/>
              </a:cxn>
              <a:cxn ang="0">
                <a:pos x="114" y="205"/>
              </a:cxn>
              <a:cxn ang="0">
                <a:pos x="91" y="214"/>
              </a:cxn>
              <a:cxn ang="0">
                <a:pos x="51" y="262"/>
              </a:cxn>
              <a:cxn ang="0">
                <a:pos x="46" y="323"/>
              </a:cxn>
              <a:cxn ang="0">
                <a:pos x="20" y="384"/>
              </a:cxn>
              <a:cxn ang="0">
                <a:pos x="0" y="447"/>
              </a:cxn>
              <a:cxn ang="0">
                <a:pos x="66" y="462"/>
              </a:cxn>
              <a:cxn ang="0">
                <a:pos x="174" y="445"/>
              </a:cxn>
              <a:cxn ang="0">
                <a:pos x="157" y="522"/>
              </a:cxn>
              <a:cxn ang="0">
                <a:pos x="298" y="681"/>
              </a:cxn>
              <a:cxn ang="0">
                <a:pos x="351" y="835"/>
              </a:cxn>
              <a:cxn ang="0">
                <a:pos x="427" y="936"/>
              </a:cxn>
              <a:cxn ang="0">
                <a:pos x="424" y="1015"/>
              </a:cxn>
              <a:cxn ang="0">
                <a:pos x="466" y="1045"/>
              </a:cxn>
              <a:cxn ang="0">
                <a:pos x="489" y="989"/>
              </a:cxn>
              <a:cxn ang="0">
                <a:pos x="497" y="924"/>
              </a:cxn>
              <a:cxn ang="0">
                <a:pos x="580" y="939"/>
              </a:cxn>
              <a:cxn ang="0">
                <a:pos x="560" y="1068"/>
              </a:cxn>
              <a:cxn ang="0">
                <a:pos x="603" y="1010"/>
              </a:cxn>
              <a:cxn ang="0">
                <a:pos x="653" y="969"/>
              </a:cxn>
              <a:cxn ang="0">
                <a:pos x="732" y="939"/>
              </a:cxn>
              <a:cxn ang="0">
                <a:pos x="800" y="921"/>
              </a:cxn>
              <a:cxn ang="0">
                <a:pos x="833" y="909"/>
              </a:cxn>
              <a:cxn ang="0">
                <a:pos x="867" y="871"/>
              </a:cxn>
              <a:cxn ang="0">
                <a:pos x="921" y="845"/>
              </a:cxn>
              <a:cxn ang="0">
                <a:pos x="918" y="790"/>
              </a:cxn>
              <a:cxn ang="0">
                <a:pos x="963" y="725"/>
              </a:cxn>
              <a:cxn ang="0">
                <a:pos x="1014" y="709"/>
              </a:cxn>
              <a:cxn ang="0">
                <a:pos x="1082" y="702"/>
              </a:cxn>
              <a:cxn ang="0">
                <a:pos x="1135" y="681"/>
              </a:cxn>
              <a:cxn ang="0">
                <a:pos x="1191" y="648"/>
              </a:cxn>
              <a:cxn ang="0">
                <a:pos x="1156" y="618"/>
              </a:cxn>
              <a:cxn ang="0">
                <a:pos x="1108" y="593"/>
              </a:cxn>
              <a:cxn ang="0">
                <a:pos x="1133" y="503"/>
              </a:cxn>
              <a:cxn ang="0">
                <a:pos x="1165" y="378"/>
              </a:cxn>
              <a:cxn ang="0">
                <a:pos x="1233" y="371"/>
              </a:cxn>
              <a:cxn ang="0">
                <a:pos x="1271" y="369"/>
              </a:cxn>
              <a:cxn ang="0">
                <a:pos x="1291" y="341"/>
              </a:cxn>
              <a:cxn ang="0">
                <a:pos x="1307" y="283"/>
              </a:cxn>
              <a:cxn ang="0">
                <a:pos x="1287" y="245"/>
              </a:cxn>
              <a:cxn ang="0">
                <a:pos x="1322" y="227"/>
              </a:cxn>
              <a:cxn ang="0">
                <a:pos x="1367" y="207"/>
              </a:cxn>
            </a:cxnLst>
            <a:rect l="0" t="0" r="r" b="b"/>
            <a:pathLst>
              <a:path w="1367" h="1068">
                <a:moveTo>
                  <a:pt x="1367" y="207"/>
                </a:moveTo>
                <a:lnTo>
                  <a:pt x="1355" y="177"/>
                </a:lnTo>
                <a:lnTo>
                  <a:pt x="1347" y="172"/>
                </a:lnTo>
                <a:lnTo>
                  <a:pt x="1329" y="174"/>
                </a:lnTo>
                <a:lnTo>
                  <a:pt x="1327" y="156"/>
                </a:lnTo>
                <a:lnTo>
                  <a:pt x="1319" y="157"/>
                </a:lnTo>
                <a:lnTo>
                  <a:pt x="1315" y="142"/>
                </a:lnTo>
                <a:lnTo>
                  <a:pt x="1332" y="137"/>
                </a:lnTo>
                <a:lnTo>
                  <a:pt x="1337" y="149"/>
                </a:lnTo>
                <a:lnTo>
                  <a:pt x="1347" y="151"/>
                </a:lnTo>
                <a:lnTo>
                  <a:pt x="1359" y="127"/>
                </a:lnTo>
                <a:lnTo>
                  <a:pt x="1325" y="112"/>
                </a:lnTo>
                <a:lnTo>
                  <a:pt x="1324" y="106"/>
                </a:lnTo>
                <a:lnTo>
                  <a:pt x="1304" y="107"/>
                </a:lnTo>
                <a:lnTo>
                  <a:pt x="1291" y="99"/>
                </a:lnTo>
                <a:lnTo>
                  <a:pt x="1284" y="103"/>
                </a:lnTo>
                <a:lnTo>
                  <a:pt x="1282" y="112"/>
                </a:lnTo>
                <a:lnTo>
                  <a:pt x="1244" y="101"/>
                </a:lnTo>
                <a:lnTo>
                  <a:pt x="1219" y="109"/>
                </a:lnTo>
                <a:lnTo>
                  <a:pt x="1206" y="104"/>
                </a:lnTo>
                <a:lnTo>
                  <a:pt x="1198" y="107"/>
                </a:lnTo>
                <a:lnTo>
                  <a:pt x="1198" y="121"/>
                </a:lnTo>
                <a:lnTo>
                  <a:pt x="1185" y="141"/>
                </a:lnTo>
                <a:lnTo>
                  <a:pt x="1170" y="132"/>
                </a:lnTo>
                <a:lnTo>
                  <a:pt x="1135" y="139"/>
                </a:lnTo>
                <a:lnTo>
                  <a:pt x="1130" y="124"/>
                </a:lnTo>
                <a:lnTo>
                  <a:pt x="1120" y="122"/>
                </a:lnTo>
                <a:lnTo>
                  <a:pt x="1108" y="132"/>
                </a:lnTo>
                <a:lnTo>
                  <a:pt x="1110" y="122"/>
                </a:lnTo>
                <a:lnTo>
                  <a:pt x="1103" y="122"/>
                </a:lnTo>
                <a:lnTo>
                  <a:pt x="1108" y="101"/>
                </a:lnTo>
                <a:lnTo>
                  <a:pt x="1098" y="96"/>
                </a:lnTo>
                <a:lnTo>
                  <a:pt x="1092" y="106"/>
                </a:lnTo>
                <a:lnTo>
                  <a:pt x="1079" y="81"/>
                </a:lnTo>
                <a:lnTo>
                  <a:pt x="1064" y="78"/>
                </a:lnTo>
                <a:lnTo>
                  <a:pt x="1060" y="26"/>
                </a:lnTo>
                <a:lnTo>
                  <a:pt x="1049" y="26"/>
                </a:lnTo>
                <a:lnTo>
                  <a:pt x="1049" y="43"/>
                </a:lnTo>
                <a:lnTo>
                  <a:pt x="1040" y="43"/>
                </a:lnTo>
                <a:lnTo>
                  <a:pt x="1001" y="61"/>
                </a:lnTo>
                <a:lnTo>
                  <a:pt x="994" y="76"/>
                </a:lnTo>
                <a:lnTo>
                  <a:pt x="982" y="68"/>
                </a:lnTo>
                <a:lnTo>
                  <a:pt x="981" y="71"/>
                </a:lnTo>
                <a:lnTo>
                  <a:pt x="963" y="53"/>
                </a:lnTo>
                <a:lnTo>
                  <a:pt x="949" y="56"/>
                </a:lnTo>
                <a:lnTo>
                  <a:pt x="923" y="53"/>
                </a:lnTo>
                <a:lnTo>
                  <a:pt x="923" y="48"/>
                </a:lnTo>
                <a:lnTo>
                  <a:pt x="916" y="41"/>
                </a:lnTo>
                <a:lnTo>
                  <a:pt x="916" y="6"/>
                </a:lnTo>
                <a:lnTo>
                  <a:pt x="908" y="0"/>
                </a:lnTo>
                <a:lnTo>
                  <a:pt x="815" y="28"/>
                </a:lnTo>
                <a:lnTo>
                  <a:pt x="804" y="35"/>
                </a:lnTo>
                <a:lnTo>
                  <a:pt x="775" y="36"/>
                </a:lnTo>
                <a:lnTo>
                  <a:pt x="775" y="48"/>
                </a:lnTo>
                <a:lnTo>
                  <a:pt x="785" y="76"/>
                </a:lnTo>
                <a:lnTo>
                  <a:pt x="784" y="86"/>
                </a:lnTo>
                <a:lnTo>
                  <a:pt x="779" y="88"/>
                </a:lnTo>
                <a:lnTo>
                  <a:pt x="747" y="190"/>
                </a:lnTo>
                <a:lnTo>
                  <a:pt x="741" y="200"/>
                </a:lnTo>
                <a:lnTo>
                  <a:pt x="731" y="257"/>
                </a:lnTo>
                <a:lnTo>
                  <a:pt x="712" y="306"/>
                </a:lnTo>
                <a:lnTo>
                  <a:pt x="654" y="346"/>
                </a:lnTo>
                <a:lnTo>
                  <a:pt x="601" y="344"/>
                </a:lnTo>
                <a:lnTo>
                  <a:pt x="596" y="338"/>
                </a:lnTo>
                <a:lnTo>
                  <a:pt x="580" y="333"/>
                </a:lnTo>
                <a:lnTo>
                  <a:pt x="550" y="351"/>
                </a:lnTo>
                <a:lnTo>
                  <a:pt x="547" y="359"/>
                </a:lnTo>
                <a:lnTo>
                  <a:pt x="527" y="359"/>
                </a:lnTo>
                <a:lnTo>
                  <a:pt x="522" y="364"/>
                </a:lnTo>
                <a:lnTo>
                  <a:pt x="505" y="358"/>
                </a:lnTo>
                <a:lnTo>
                  <a:pt x="495" y="364"/>
                </a:lnTo>
                <a:lnTo>
                  <a:pt x="437" y="336"/>
                </a:lnTo>
                <a:lnTo>
                  <a:pt x="421" y="346"/>
                </a:lnTo>
                <a:lnTo>
                  <a:pt x="409" y="336"/>
                </a:lnTo>
                <a:lnTo>
                  <a:pt x="409" y="329"/>
                </a:lnTo>
                <a:lnTo>
                  <a:pt x="399" y="334"/>
                </a:lnTo>
                <a:lnTo>
                  <a:pt x="399" y="325"/>
                </a:lnTo>
                <a:lnTo>
                  <a:pt x="393" y="328"/>
                </a:lnTo>
                <a:lnTo>
                  <a:pt x="384" y="308"/>
                </a:lnTo>
                <a:lnTo>
                  <a:pt x="376" y="301"/>
                </a:lnTo>
                <a:lnTo>
                  <a:pt x="369" y="305"/>
                </a:lnTo>
                <a:lnTo>
                  <a:pt x="368" y="298"/>
                </a:lnTo>
                <a:lnTo>
                  <a:pt x="351" y="308"/>
                </a:lnTo>
                <a:lnTo>
                  <a:pt x="346" y="305"/>
                </a:lnTo>
                <a:lnTo>
                  <a:pt x="345" y="311"/>
                </a:lnTo>
                <a:lnTo>
                  <a:pt x="338" y="306"/>
                </a:lnTo>
                <a:lnTo>
                  <a:pt x="331" y="311"/>
                </a:lnTo>
                <a:lnTo>
                  <a:pt x="333" y="303"/>
                </a:lnTo>
                <a:lnTo>
                  <a:pt x="323" y="300"/>
                </a:lnTo>
                <a:lnTo>
                  <a:pt x="316" y="306"/>
                </a:lnTo>
                <a:lnTo>
                  <a:pt x="307" y="303"/>
                </a:lnTo>
                <a:lnTo>
                  <a:pt x="302" y="288"/>
                </a:lnTo>
                <a:lnTo>
                  <a:pt x="292" y="285"/>
                </a:lnTo>
                <a:lnTo>
                  <a:pt x="290" y="276"/>
                </a:lnTo>
                <a:lnTo>
                  <a:pt x="283" y="278"/>
                </a:lnTo>
                <a:lnTo>
                  <a:pt x="287" y="268"/>
                </a:lnTo>
                <a:lnTo>
                  <a:pt x="273" y="265"/>
                </a:lnTo>
                <a:lnTo>
                  <a:pt x="272" y="255"/>
                </a:lnTo>
                <a:lnTo>
                  <a:pt x="265" y="248"/>
                </a:lnTo>
                <a:lnTo>
                  <a:pt x="258" y="253"/>
                </a:lnTo>
                <a:lnTo>
                  <a:pt x="257" y="248"/>
                </a:lnTo>
                <a:lnTo>
                  <a:pt x="250" y="247"/>
                </a:lnTo>
                <a:lnTo>
                  <a:pt x="250" y="238"/>
                </a:lnTo>
                <a:lnTo>
                  <a:pt x="242" y="243"/>
                </a:lnTo>
                <a:lnTo>
                  <a:pt x="237" y="228"/>
                </a:lnTo>
                <a:lnTo>
                  <a:pt x="230" y="233"/>
                </a:lnTo>
                <a:lnTo>
                  <a:pt x="224" y="220"/>
                </a:lnTo>
                <a:lnTo>
                  <a:pt x="215" y="215"/>
                </a:lnTo>
                <a:lnTo>
                  <a:pt x="209" y="218"/>
                </a:lnTo>
                <a:lnTo>
                  <a:pt x="209" y="209"/>
                </a:lnTo>
                <a:lnTo>
                  <a:pt x="199" y="202"/>
                </a:lnTo>
                <a:lnTo>
                  <a:pt x="202" y="197"/>
                </a:lnTo>
                <a:lnTo>
                  <a:pt x="196" y="197"/>
                </a:lnTo>
                <a:lnTo>
                  <a:pt x="189" y="209"/>
                </a:lnTo>
                <a:lnTo>
                  <a:pt x="174" y="199"/>
                </a:lnTo>
                <a:lnTo>
                  <a:pt x="161" y="202"/>
                </a:lnTo>
                <a:lnTo>
                  <a:pt x="156" y="195"/>
                </a:lnTo>
                <a:lnTo>
                  <a:pt x="141" y="195"/>
                </a:lnTo>
                <a:lnTo>
                  <a:pt x="121" y="209"/>
                </a:lnTo>
                <a:lnTo>
                  <a:pt x="114" y="205"/>
                </a:lnTo>
                <a:lnTo>
                  <a:pt x="108" y="214"/>
                </a:lnTo>
                <a:lnTo>
                  <a:pt x="103" y="209"/>
                </a:lnTo>
                <a:lnTo>
                  <a:pt x="103" y="200"/>
                </a:lnTo>
                <a:lnTo>
                  <a:pt x="96" y="207"/>
                </a:lnTo>
                <a:lnTo>
                  <a:pt x="91" y="202"/>
                </a:lnTo>
                <a:lnTo>
                  <a:pt x="91" y="214"/>
                </a:lnTo>
                <a:lnTo>
                  <a:pt x="83" y="215"/>
                </a:lnTo>
                <a:lnTo>
                  <a:pt x="81" y="228"/>
                </a:lnTo>
                <a:lnTo>
                  <a:pt x="68" y="240"/>
                </a:lnTo>
                <a:lnTo>
                  <a:pt x="61" y="255"/>
                </a:lnTo>
                <a:lnTo>
                  <a:pt x="65" y="260"/>
                </a:lnTo>
                <a:lnTo>
                  <a:pt x="51" y="262"/>
                </a:lnTo>
                <a:lnTo>
                  <a:pt x="53" y="275"/>
                </a:lnTo>
                <a:lnTo>
                  <a:pt x="45" y="290"/>
                </a:lnTo>
                <a:lnTo>
                  <a:pt x="53" y="300"/>
                </a:lnTo>
                <a:lnTo>
                  <a:pt x="41" y="305"/>
                </a:lnTo>
                <a:lnTo>
                  <a:pt x="48" y="313"/>
                </a:lnTo>
                <a:lnTo>
                  <a:pt x="46" y="323"/>
                </a:lnTo>
                <a:lnTo>
                  <a:pt x="41" y="333"/>
                </a:lnTo>
                <a:lnTo>
                  <a:pt x="33" y="336"/>
                </a:lnTo>
                <a:lnTo>
                  <a:pt x="32" y="353"/>
                </a:lnTo>
                <a:lnTo>
                  <a:pt x="25" y="354"/>
                </a:lnTo>
                <a:lnTo>
                  <a:pt x="37" y="364"/>
                </a:lnTo>
                <a:lnTo>
                  <a:pt x="20" y="384"/>
                </a:lnTo>
                <a:lnTo>
                  <a:pt x="28" y="392"/>
                </a:lnTo>
                <a:lnTo>
                  <a:pt x="22" y="402"/>
                </a:lnTo>
                <a:lnTo>
                  <a:pt x="23" y="422"/>
                </a:lnTo>
                <a:lnTo>
                  <a:pt x="8" y="422"/>
                </a:lnTo>
                <a:lnTo>
                  <a:pt x="10" y="440"/>
                </a:lnTo>
                <a:lnTo>
                  <a:pt x="0" y="447"/>
                </a:lnTo>
                <a:lnTo>
                  <a:pt x="0" y="455"/>
                </a:lnTo>
                <a:lnTo>
                  <a:pt x="17" y="454"/>
                </a:lnTo>
                <a:lnTo>
                  <a:pt x="18" y="543"/>
                </a:lnTo>
                <a:lnTo>
                  <a:pt x="41" y="556"/>
                </a:lnTo>
                <a:lnTo>
                  <a:pt x="53" y="533"/>
                </a:lnTo>
                <a:lnTo>
                  <a:pt x="66" y="462"/>
                </a:lnTo>
                <a:lnTo>
                  <a:pt x="85" y="464"/>
                </a:lnTo>
                <a:lnTo>
                  <a:pt x="86" y="445"/>
                </a:lnTo>
                <a:lnTo>
                  <a:pt x="104" y="449"/>
                </a:lnTo>
                <a:lnTo>
                  <a:pt x="109" y="412"/>
                </a:lnTo>
                <a:lnTo>
                  <a:pt x="182" y="419"/>
                </a:lnTo>
                <a:lnTo>
                  <a:pt x="174" y="445"/>
                </a:lnTo>
                <a:lnTo>
                  <a:pt x="144" y="434"/>
                </a:lnTo>
                <a:lnTo>
                  <a:pt x="141" y="454"/>
                </a:lnTo>
                <a:lnTo>
                  <a:pt x="149" y="452"/>
                </a:lnTo>
                <a:lnTo>
                  <a:pt x="164" y="460"/>
                </a:lnTo>
                <a:lnTo>
                  <a:pt x="143" y="500"/>
                </a:lnTo>
                <a:lnTo>
                  <a:pt x="157" y="522"/>
                </a:lnTo>
                <a:lnTo>
                  <a:pt x="152" y="566"/>
                </a:lnTo>
                <a:lnTo>
                  <a:pt x="201" y="581"/>
                </a:lnTo>
                <a:lnTo>
                  <a:pt x="230" y="608"/>
                </a:lnTo>
                <a:lnTo>
                  <a:pt x="207" y="644"/>
                </a:lnTo>
                <a:lnTo>
                  <a:pt x="295" y="691"/>
                </a:lnTo>
                <a:lnTo>
                  <a:pt x="298" y="681"/>
                </a:lnTo>
                <a:lnTo>
                  <a:pt x="310" y="681"/>
                </a:lnTo>
                <a:lnTo>
                  <a:pt x="323" y="692"/>
                </a:lnTo>
                <a:lnTo>
                  <a:pt x="340" y="742"/>
                </a:lnTo>
                <a:lnTo>
                  <a:pt x="325" y="750"/>
                </a:lnTo>
                <a:lnTo>
                  <a:pt x="305" y="803"/>
                </a:lnTo>
                <a:lnTo>
                  <a:pt x="351" y="835"/>
                </a:lnTo>
                <a:lnTo>
                  <a:pt x="343" y="868"/>
                </a:lnTo>
                <a:lnTo>
                  <a:pt x="343" y="911"/>
                </a:lnTo>
                <a:lnTo>
                  <a:pt x="360" y="918"/>
                </a:lnTo>
                <a:lnTo>
                  <a:pt x="353" y="942"/>
                </a:lnTo>
                <a:lnTo>
                  <a:pt x="356" y="952"/>
                </a:lnTo>
                <a:lnTo>
                  <a:pt x="427" y="936"/>
                </a:lnTo>
                <a:lnTo>
                  <a:pt x="437" y="942"/>
                </a:lnTo>
                <a:lnTo>
                  <a:pt x="429" y="961"/>
                </a:lnTo>
                <a:lnTo>
                  <a:pt x="439" y="967"/>
                </a:lnTo>
                <a:lnTo>
                  <a:pt x="434" y="984"/>
                </a:lnTo>
                <a:lnTo>
                  <a:pt x="418" y="1005"/>
                </a:lnTo>
                <a:lnTo>
                  <a:pt x="424" y="1015"/>
                </a:lnTo>
                <a:lnTo>
                  <a:pt x="429" y="1010"/>
                </a:lnTo>
                <a:lnTo>
                  <a:pt x="442" y="1027"/>
                </a:lnTo>
                <a:lnTo>
                  <a:pt x="437" y="1043"/>
                </a:lnTo>
                <a:lnTo>
                  <a:pt x="459" y="1062"/>
                </a:lnTo>
                <a:lnTo>
                  <a:pt x="466" y="1055"/>
                </a:lnTo>
                <a:lnTo>
                  <a:pt x="466" y="1045"/>
                </a:lnTo>
                <a:lnTo>
                  <a:pt x="477" y="1042"/>
                </a:lnTo>
                <a:lnTo>
                  <a:pt x="482" y="1034"/>
                </a:lnTo>
                <a:lnTo>
                  <a:pt x="482" y="1014"/>
                </a:lnTo>
                <a:lnTo>
                  <a:pt x="477" y="1002"/>
                </a:lnTo>
                <a:lnTo>
                  <a:pt x="482" y="1004"/>
                </a:lnTo>
                <a:lnTo>
                  <a:pt x="489" y="989"/>
                </a:lnTo>
                <a:lnTo>
                  <a:pt x="499" y="987"/>
                </a:lnTo>
                <a:lnTo>
                  <a:pt x="499" y="980"/>
                </a:lnTo>
                <a:lnTo>
                  <a:pt x="489" y="969"/>
                </a:lnTo>
                <a:lnTo>
                  <a:pt x="497" y="952"/>
                </a:lnTo>
                <a:lnTo>
                  <a:pt x="492" y="936"/>
                </a:lnTo>
                <a:lnTo>
                  <a:pt x="497" y="924"/>
                </a:lnTo>
                <a:lnTo>
                  <a:pt x="514" y="921"/>
                </a:lnTo>
                <a:lnTo>
                  <a:pt x="514" y="913"/>
                </a:lnTo>
                <a:lnTo>
                  <a:pt x="520" y="911"/>
                </a:lnTo>
                <a:lnTo>
                  <a:pt x="524" y="941"/>
                </a:lnTo>
                <a:lnTo>
                  <a:pt x="572" y="936"/>
                </a:lnTo>
                <a:lnTo>
                  <a:pt x="580" y="939"/>
                </a:lnTo>
                <a:lnTo>
                  <a:pt x="583" y="941"/>
                </a:lnTo>
                <a:lnTo>
                  <a:pt x="535" y="1007"/>
                </a:lnTo>
                <a:lnTo>
                  <a:pt x="538" y="1005"/>
                </a:lnTo>
                <a:lnTo>
                  <a:pt x="537" y="1010"/>
                </a:lnTo>
                <a:lnTo>
                  <a:pt x="530" y="1012"/>
                </a:lnTo>
                <a:lnTo>
                  <a:pt x="560" y="1068"/>
                </a:lnTo>
                <a:lnTo>
                  <a:pt x="565" y="1058"/>
                </a:lnTo>
                <a:lnTo>
                  <a:pt x="590" y="1053"/>
                </a:lnTo>
                <a:lnTo>
                  <a:pt x="598" y="1037"/>
                </a:lnTo>
                <a:lnTo>
                  <a:pt x="593" y="1029"/>
                </a:lnTo>
                <a:lnTo>
                  <a:pt x="603" y="1019"/>
                </a:lnTo>
                <a:lnTo>
                  <a:pt x="603" y="1010"/>
                </a:lnTo>
                <a:lnTo>
                  <a:pt x="610" y="1010"/>
                </a:lnTo>
                <a:lnTo>
                  <a:pt x="620" y="999"/>
                </a:lnTo>
                <a:lnTo>
                  <a:pt x="633" y="992"/>
                </a:lnTo>
                <a:lnTo>
                  <a:pt x="630" y="982"/>
                </a:lnTo>
                <a:lnTo>
                  <a:pt x="638" y="971"/>
                </a:lnTo>
                <a:lnTo>
                  <a:pt x="653" y="969"/>
                </a:lnTo>
                <a:lnTo>
                  <a:pt x="666" y="949"/>
                </a:lnTo>
                <a:lnTo>
                  <a:pt x="684" y="944"/>
                </a:lnTo>
                <a:lnTo>
                  <a:pt x="688" y="939"/>
                </a:lnTo>
                <a:lnTo>
                  <a:pt x="706" y="937"/>
                </a:lnTo>
                <a:lnTo>
                  <a:pt x="714" y="927"/>
                </a:lnTo>
                <a:lnTo>
                  <a:pt x="732" y="939"/>
                </a:lnTo>
                <a:lnTo>
                  <a:pt x="736" y="919"/>
                </a:lnTo>
                <a:lnTo>
                  <a:pt x="770" y="899"/>
                </a:lnTo>
                <a:lnTo>
                  <a:pt x="779" y="918"/>
                </a:lnTo>
                <a:lnTo>
                  <a:pt x="787" y="918"/>
                </a:lnTo>
                <a:lnTo>
                  <a:pt x="795" y="911"/>
                </a:lnTo>
                <a:lnTo>
                  <a:pt x="800" y="921"/>
                </a:lnTo>
                <a:lnTo>
                  <a:pt x="809" y="919"/>
                </a:lnTo>
                <a:lnTo>
                  <a:pt x="818" y="952"/>
                </a:lnTo>
                <a:lnTo>
                  <a:pt x="835" y="937"/>
                </a:lnTo>
                <a:lnTo>
                  <a:pt x="827" y="931"/>
                </a:lnTo>
                <a:lnTo>
                  <a:pt x="833" y="924"/>
                </a:lnTo>
                <a:lnTo>
                  <a:pt x="833" y="909"/>
                </a:lnTo>
                <a:lnTo>
                  <a:pt x="840" y="908"/>
                </a:lnTo>
                <a:lnTo>
                  <a:pt x="845" y="898"/>
                </a:lnTo>
                <a:lnTo>
                  <a:pt x="850" y="899"/>
                </a:lnTo>
                <a:lnTo>
                  <a:pt x="853" y="891"/>
                </a:lnTo>
                <a:lnTo>
                  <a:pt x="868" y="883"/>
                </a:lnTo>
                <a:lnTo>
                  <a:pt x="867" y="871"/>
                </a:lnTo>
                <a:lnTo>
                  <a:pt x="871" y="858"/>
                </a:lnTo>
                <a:lnTo>
                  <a:pt x="885" y="853"/>
                </a:lnTo>
                <a:lnTo>
                  <a:pt x="891" y="858"/>
                </a:lnTo>
                <a:lnTo>
                  <a:pt x="896" y="843"/>
                </a:lnTo>
                <a:lnTo>
                  <a:pt x="915" y="850"/>
                </a:lnTo>
                <a:lnTo>
                  <a:pt x="921" y="845"/>
                </a:lnTo>
                <a:lnTo>
                  <a:pt x="936" y="846"/>
                </a:lnTo>
                <a:lnTo>
                  <a:pt x="921" y="833"/>
                </a:lnTo>
                <a:lnTo>
                  <a:pt x="928" y="820"/>
                </a:lnTo>
                <a:lnTo>
                  <a:pt x="931" y="823"/>
                </a:lnTo>
                <a:lnTo>
                  <a:pt x="933" y="808"/>
                </a:lnTo>
                <a:lnTo>
                  <a:pt x="918" y="790"/>
                </a:lnTo>
                <a:lnTo>
                  <a:pt x="916" y="772"/>
                </a:lnTo>
                <a:lnTo>
                  <a:pt x="928" y="772"/>
                </a:lnTo>
                <a:lnTo>
                  <a:pt x="941" y="754"/>
                </a:lnTo>
                <a:lnTo>
                  <a:pt x="954" y="759"/>
                </a:lnTo>
                <a:lnTo>
                  <a:pt x="953" y="742"/>
                </a:lnTo>
                <a:lnTo>
                  <a:pt x="963" y="725"/>
                </a:lnTo>
                <a:lnTo>
                  <a:pt x="974" y="724"/>
                </a:lnTo>
                <a:lnTo>
                  <a:pt x="979" y="730"/>
                </a:lnTo>
                <a:lnTo>
                  <a:pt x="986" y="717"/>
                </a:lnTo>
                <a:lnTo>
                  <a:pt x="1007" y="704"/>
                </a:lnTo>
                <a:lnTo>
                  <a:pt x="1009" y="710"/>
                </a:lnTo>
                <a:lnTo>
                  <a:pt x="1014" y="709"/>
                </a:lnTo>
                <a:lnTo>
                  <a:pt x="1021" y="701"/>
                </a:lnTo>
                <a:lnTo>
                  <a:pt x="1034" y="709"/>
                </a:lnTo>
                <a:lnTo>
                  <a:pt x="1040" y="686"/>
                </a:lnTo>
                <a:lnTo>
                  <a:pt x="1044" y="694"/>
                </a:lnTo>
                <a:lnTo>
                  <a:pt x="1060" y="706"/>
                </a:lnTo>
                <a:lnTo>
                  <a:pt x="1082" y="702"/>
                </a:lnTo>
                <a:lnTo>
                  <a:pt x="1089" y="707"/>
                </a:lnTo>
                <a:lnTo>
                  <a:pt x="1097" y="702"/>
                </a:lnTo>
                <a:lnTo>
                  <a:pt x="1097" y="715"/>
                </a:lnTo>
                <a:lnTo>
                  <a:pt x="1103" y="719"/>
                </a:lnTo>
                <a:lnTo>
                  <a:pt x="1128" y="681"/>
                </a:lnTo>
                <a:lnTo>
                  <a:pt x="1135" y="681"/>
                </a:lnTo>
                <a:lnTo>
                  <a:pt x="1143" y="696"/>
                </a:lnTo>
                <a:lnTo>
                  <a:pt x="1155" y="702"/>
                </a:lnTo>
                <a:lnTo>
                  <a:pt x="1178" y="676"/>
                </a:lnTo>
                <a:lnTo>
                  <a:pt x="1176" y="659"/>
                </a:lnTo>
                <a:lnTo>
                  <a:pt x="1193" y="657"/>
                </a:lnTo>
                <a:lnTo>
                  <a:pt x="1191" y="648"/>
                </a:lnTo>
                <a:lnTo>
                  <a:pt x="1196" y="644"/>
                </a:lnTo>
                <a:lnTo>
                  <a:pt x="1200" y="631"/>
                </a:lnTo>
                <a:lnTo>
                  <a:pt x="1193" y="638"/>
                </a:lnTo>
                <a:lnTo>
                  <a:pt x="1191" y="616"/>
                </a:lnTo>
                <a:lnTo>
                  <a:pt x="1163" y="611"/>
                </a:lnTo>
                <a:lnTo>
                  <a:pt x="1156" y="618"/>
                </a:lnTo>
                <a:lnTo>
                  <a:pt x="1145" y="604"/>
                </a:lnTo>
                <a:lnTo>
                  <a:pt x="1142" y="595"/>
                </a:lnTo>
                <a:lnTo>
                  <a:pt x="1137" y="593"/>
                </a:lnTo>
                <a:lnTo>
                  <a:pt x="1137" y="606"/>
                </a:lnTo>
                <a:lnTo>
                  <a:pt x="1112" y="613"/>
                </a:lnTo>
                <a:lnTo>
                  <a:pt x="1108" y="593"/>
                </a:lnTo>
                <a:lnTo>
                  <a:pt x="1098" y="595"/>
                </a:lnTo>
                <a:lnTo>
                  <a:pt x="1092" y="578"/>
                </a:lnTo>
                <a:lnTo>
                  <a:pt x="1110" y="573"/>
                </a:lnTo>
                <a:lnTo>
                  <a:pt x="1108" y="555"/>
                </a:lnTo>
                <a:lnTo>
                  <a:pt x="1100" y="533"/>
                </a:lnTo>
                <a:lnTo>
                  <a:pt x="1133" y="503"/>
                </a:lnTo>
                <a:lnTo>
                  <a:pt x="1125" y="462"/>
                </a:lnTo>
                <a:lnTo>
                  <a:pt x="1140" y="465"/>
                </a:lnTo>
                <a:lnTo>
                  <a:pt x="1142" y="454"/>
                </a:lnTo>
                <a:lnTo>
                  <a:pt x="1155" y="454"/>
                </a:lnTo>
                <a:lnTo>
                  <a:pt x="1165" y="412"/>
                </a:lnTo>
                <a:lnTo>
                  <a:pt x="1165" y="378"/>
                </a:lnTo>
                <a:lnTo>
                  <a:pt x="1186" y="373"/>
                </a:lnTo>
                <a:lnTo>
                  <a:pt x="1209" y="354"/>
                </a:lnTo>
                <a:lnTo>
                  <a:pt x="1209" y="369"/>
                </a:lnTo>
                <a:lnTo>
                  <a:pt x="1214" y="369"/>
                </a:lnTo>
                <a:lnTo>
                  <a:pt x="1219" y="379"/>
                </a:lnTo>
                <a:lnTo>
                  <a:pt x="1233" y="371"/>
                </a:lnTo>
                <a:lnTo>
                  <a:pt x="1234" y="386"/>
                </a:lnTo>
                <a:lnTo>
                  <a:pt x="1254" y="374"/>
                </a:lnTo>
                <a:lnTo>
                  <a:pt x="1261" y="363"/>
                </a:lnTo>
                <a:lnTo>
                  <a:pt x="1269" y="363"/>
                </a:lnTo>
                <a:lnTo>
                  <a:pt x="1267" y="376"/>
                </a:lnTo>
                <a:lnTo>
                  <a:pt x="1271" y="369"/>
                </a:lnTo>
                <a:lnTo>
                  <a:pt x="1281" y="368"/>
                </a:lnTo>
                <a:lnTo>
                  <a:pt x="1277" y="364"/>
                </a:lnTo>
                <a:lnTo>
                  <a:pt x="1286" y="361"/>
                </a:lnTo>
                <a:lnTo>
                  <a:pt x="1287" y="356"/>
                </a:lnTo>
                <a:lnTo>
                  <a:pt x="1282" y="344"/>
                </a:lnTo>
                <a:lnTo>
                  <a:pt x="1291" y="341"/>
                </a:lnTo>
                <a:lnTo>
                  <a:pt x="1282" y="325"/>
                </a:lnTo>
                <a:lnTo>
                  <a:pt x="1286" y="308"/>
                </a:lnTo>
                <a:lnTo>
                  <a:pt x="1291" y="305"/>
                </a:lnTo>
                <a:lnTo>
                  <a:pt x="1286" y="293"/>
                </a:lnTo>
                <a:lnTo>
                  <a:pt x="1291" y="278"/>
                </a:lnTo>
                <a:lnTo>
                  <a:pt x="1307" y="283"/>
                </a:lnTo>
                <a:lnTo>
                  <a:pt x="1307" y="275"/>
                </a:lnTo>
                <a:lnTo>
                  <a:pt x="1294" y="270"/>
                </a:lnTo>
                <a:lnTo>
                  <a:pt x="1297" y="260"/>
                </a:lnTo>
                <a:lnTo>
                  <a:pt x="1304" y="255"/>
                </a:lnTo>
                <a:lnTo>
                  <a:pt x="1294" y="242"/>
                </a:lnTo>
                <a:lnTo>
                  <a:pt x="1287" y="245"/>
                </a:lnTo>
                <a:lnTo>
                  <a:pt x="1282" y="235"/>
                </a:lnTo>
                <a:lnTo>
                  <a:pt x="1289" y="222"/>
                </a:lnTo>
                <a:lnTo>
                  <a:pt x="1296" y="222"/>
                </a:lnTo>
                <a:lnTo>
                  <a:pt x="1306" y="235"/>
                </a:lnTo>
                <a:lnTo>
                  <a:pt x="1322" y="223"/>
                </a:lnTo>
                <a:lnTo>
                  <a:pt x="1322" y="227"/>
                </a:lnTo>
                <a:lnTo>
                  <a:pt x="1339" y="223"/>
                </a:lnTo>
                <a:lnTo>
                  <a:pt x="1339" y="212"/>
                </a:lnTo>
                <a:lnTo>
                  <a:pt x="1344" y="210"/>
                </a:lnTo>
                <a:lnTo>
                  <a:pt x="1350" y="220"/>
                </a:lnTo>
                <a:lnTo>
                  <a:pt x="1367" y="215"/>
                </a:lnTo>
                <a:lnTo>
                  <a:pt x="1367" y="207"/>
                </a:lnTo>
                <a:close/>
              </a:path>
            </a:pathLst>
          </a:custGeom>
          <a:solidFill>
            <a:srgbClr val="567468"/>
          </a:solidFill>
          <a:ln w="50800">
            <a:solidFill>
              <a:sysClr val="window" lastClr="FFFFF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35">
            <a:extLst>
              <a:ext uri="{FF2B5EF4-FFF2-40B4-BE49-F238E27FC236}">
                <a16:creationId xmlns:a16="http://schemas.microsoft.com/office/drawing/2014/main" id="{197FB6C3-78A2-DC79-CAE8-676634F3C137}"/>
              </a:ext>
            </a:extLst>
          </p:cNvPr>
          <p:cNvSpPr>
            <a:spLocks/>
          </p:cNvSpPr>
          <p:nvPr/>
        </p:nvSpPr>
        <p:spPr bwMode="auto">
          <a:xfrm>
            <a:off x="7230271" y="1369192"/>
            <a:ext cx="1703486" cy="1438545"/>
          </a:xfrm>
          <a:custGeom>
            <a:avLst/>
            <a:gdLst/>
            <a:ahLst/>
            <a:cxnLst>
              <a:cxn ang="0">
                <a:pos x="38" y="905"/>
              </a:cxn>
              <a:cxn ang="0">
                <a:pos x="63" y="926"/>
              </a:cxn>
              <a:cxn ang="0">
                <a:pos x="97" y="909"/>
              </a:cxn>
              <a:cxn ang="0">
                <a:pos x="135" y="928"/>
              </a:cxn>
              <a:cxn ang="0">
                <a:pos x="175" y="921"/>
              </a:cxn>
              <a:cxn ang="0">
                <a:pos x="212" y="977"/>
              </a:cxn>
              <a:cxn ang="0">
                <a:pos x="251" y="982"/>
              </a:cxn>
              <a:cxn ang="0">
                <a:pos x="286" y="1002"/>
              </a:cxn>
              <a:cxn ang="0">
                <a:pos x="309" y="1045"/>
              </a:cxn>
              <a:cxn ang="0">
                <a:pos x="351" y="1064"/>
              </a:cxn>
              <a:cxn ang="0">
                <a:pos x="427" y="1047"/>
              </a:cxn>
              <a:cxn ang="0">
                <a:pos x="492" y="1020"/>
              </a:cxn>
              <a:cxn ang="0">
                <a:pos x="531" y="1025"/>
              </a:cxn>
              <a:cxn ang="0">
                <a:pos x="614" y="1020"/>
              </a:cxn>
              <a:cxn ang="0">
                <a:pos x="667" y="1032"/>
              </a:cxn>
              <a:cxn ang="0">
                <a:pos x="680" y="954"/>
              </a:cxn>
              <a:cxn ang="0">
                <a:pos x="637" y="863"/>
              </a:cxn>
              <a:cxn ang="0">
                <a:pos x="692" y="611"/>
              </a:cxn>
              <a:cxn ang="0">
                <a:pos x="901" y="603"/>
              </a:cxn>
              <a:cxn ang="0">
                <a:pos x="906" y="215"/>
              </a:cxn>
              <a:cxn ang="0">
                <a:pos x="851" y="0"/>
              </a:cxn>
              <a:cxn ang="0">
                <a:pos x="815" y="13"/>
              </a:cxn>
              <a:cxn ang="0">
                <a:pos x="762" y="27"/>
              </a:cxn>
              <a:cxn ang="0">
                <a:pos x="712" y="15"/>
              </a:cxn>
              <a:cxn ang="0">
                <a:pos x="689" y="41"/>
              </a:cxn>
              <a:cxn ang="0">
                <a:pos x="704" y="119"/>
              </a:cxn>
              <a:cxn ang="0">
                <a:pos x="654" y="164"/>
              </a:cxn>
              <a:cxn ang="0">
                <a:pos x="588" y="196"/>
              </a:cxn>
              <a:cxn ang="0">
                <a:pos x="583" y="253"/>
              </a:cxn>
              <a:cxn ang="0">
                <a:pos x="543" y="285"/>
              </a:cxn>
              <a:cxn ang="0">
                <a:pos x="510" y="275"/>
              </a:cxn>
              <a:cxn ang="0">
                <a:pos x="472" y="321"/>
              </a:cxn>
              <a:cxn ang="0">
                <a:pos x="430" y="336"/>
              </a:cxn>
              <a:cxn ang="0">
                <a:pos x="386" y="429"/>
              </a:cxn>
              <a:cxn ang="0">
                <a:pos x="309" y="434"/>
              </a:cxn>
              <a:cxn ang="0">
                <a:pos x="233" y="437"/>
              </a:cxn>
              <a:cxn ang="0">
                <a:pos x="205" y="399"/>
              </a:cxn>
              <a:cxn ang="0">
                <a:pos x="203" y="343"/>
              </a:cxn>
              <a:cxn ang="0">
                <a:pos x="157" y="297"/>
              </a:cxn>
              <a:cxn ang="0">
                <a:pos x="114" y="297"/>
              </a:cxn>
              <a:cxn ang="0">
                <a:pos x="33" y="358"/>
              </a:cxn>
              <a:cxn ang="0">
                <a:pos x="97" y="345"/>
              </a:cxn>
              <a:cxn ang="0">
                <a:pos x="121" y="399"/>
              </a:cxn>
              <a:cxn ang="0">
                <a:pos x="104" y="514"/>
              </a:cxn>
              <a:cxn ang="0">
                <a:pos x="137" y="512"/>
              </a:cxn>
              <a:cxn ang="0">
                <a:pos x="145" y="484"/>
              </a:cxn>
              <a:cxn ang="0">
                <a:pos x="160" y="470"/>
              </a:cxn>
              <a:cxn ang="0">
                <a:pos x="197" y="472"/>
              </a:cxn>
              <a:cxn ang="0">
                <a:pos x="198" y="507"/>
              </a:cxn>
              <a:cxn ang="0">
                <a:pos x="155" y="577"/>
              </a:cxn>
              <a:cxn ang="0">
                <a:pos x="94" y="608"/>
              </a:cxn>
              <a:cxn ang="0">
                <a:pos x="59" y="656"/>
              </a:cxn>
              <a:cxn ang="0">
                <a:pos x="135" y="711"/>
              </a:cxn>
              <a:cxn ang="0">
                <a:pos x="82" y="782"/>
              </a:cxn>
              <a:cxn ang="0">
                <a:pos x="38" y="818"/>
              </a:cxn>
              <a:cxn ang="0">
                <a:pos x="10" y="883"/>
              </a:cxn>
            </a:cxnLst>
            <a:rect l="0" t="0" r="r" b="b"/>
            <a:pathLst>
              <a:path w="914" h="1080">
                <a:moveTo>
                  <a:pt x="0" y="888"/>
                </a:moveTo>
                <a:lnTo>
                  <a:pt x="14" y="906"/>
                </a:lnTo>
                <a:lnTo>
                  <a:pt x="21" y="901"/>
                </a:lnTo>
                <a:lnTo>
                  <a:pt x="19" y="908"/>
                </a:lnTo>
                <a:lnTo>
                  <a:pt x="26" y="903"/>
                </a:lnTo>
                <a:lnTo>
                  <a:pt x="38" y="905"/>
                </a:lnTo>
                <a:lnTo>
                  <a:pt x="44" y="921"/>
                </a:lnTo>
                <a:lnTo>
                  <a:pt x="51" y="918"/>
                </a:lnTo>
                <a:lnTo>
                  <a:pt x="54" y="919"/>
                </a:lnTo>
                <a:lnTo>
                  <a:pt x="56" y="909"/>
                </a:lnTo>
                <a:lnTo>
                  <a:pt x="64" y="919"/>
                </a:lnTo>
                <a:lnTo>
                  <a:pt x="63" y="926"/>
                </a:lnTo>
                <a:lnTo>
                  <a:pt x="74" y="938"/>
                </a:lnTo>
                <a:lnTo>
                  <a:pt x="87" y="926"/>
                </a:lnTo>
                <a:lnTo>
                  <a:pt x="97" y="931"/>
                </a:lnTo>
                <a:lnTo>
                  <a:pt x="99" y="923"/>
                </a:lnTo>
                <a:lnTo>
                  <a:pt x="87" y="923"/>
                </a:lnTo>
                <a:lnTo>
                  <a:pt x="97" y="909"/>
                </a:lnTo>
                <a:lnTo>
                  <a:pt x="106" y="916"/>
                </a:lnTo>
                <a:lnTo>
                  <a:pt x="112" y="914"/>
                </a:lnTo>
                <a:lnTo>
                  <a:pt x="119" y="924"/>
                </a:lnTo>
                <a:lnTo>
                  <a:pt x="127" y="924"/>
                </a:lnTo>
                <a:lnTo>
                  <a:pt x="134" y="933"/>
                </a:lnTo>
                <a:lnTo>
                  <a:pt x="135" y="928"/>
                </a:lnTo>
                <a:lnTo>
                  <a:pt x="137" y="938"/>
                </a:lnTo>
                <a:lnTo>
                  <a:pt x="149" y="931"/>
                </a:lnTo>
                <a:lnTo>
                  <a:pt x="155" y="943"/>
                </a:lnTo>
                <a:lnTo>
                  <a:pt x="157" y="928"/>
                </a:lnTo>
                <a:lnTo>
                  <a:pt x="172" y="928"/>
                </a:lnTo>
                <a:lnTo>
                  <a:pt x="175" y="921"/>
                </a:lnTo>
                <a:lnTo>
                  <a:pt x="190" y="933"/>
                </a:lnTo>
                <a:lnTo>
                  <a:pt x="195" y="926"/>
                </a:lnTo>
                <a:lnTo>
                  <a:pt x="200" y="944"/>
                </a:lnTo>
                <a:lnTo>
                  <a:pt x="197" y="949"/>
                </a:lnTo>
                <a:lnTo>
                  <a:pt x="208" y="964"/>
                </a:lnTo>
                <a:lnTo>
                  <a:pt x="212" y="977"/>
                </a:lnTo>
                <a:lnTo>
                  <a:pt x="222" y="967"/>
                </a:lnTo>
                <a:lnTo>
                  <a:pt x="236" y="969"/>
                </a:lnTo>
                <a:lnTo>
                  <a:pt x="241" y="982"/>
                </a:lnTo>
                <a:lnTo>
                  <a:pt x="245" y="979"/>
                </a:lnTo>
                <a:lnTo>
                  <a:pt x="248" y="986"/>
                </a:lnTo>
                <a:lnTo>
                  <a:pt x="251" y="982"/>
                </a:lnTo>
                <a:lnTo>
                  <a:pt x="256" y="991"/>
                </a:lnTo>
                <a:lnTo>
                  <a:pt x="263" y="987"/>
                </a:lnTo>
                <a:lnTo>
                  <a:pt x="263" y="1006"/>
                </a:lnTo>
                <a:lnTo>
                  <a:pt x="265" y="1001"/>
                </a:lnTo>
                <a:lnTo>
                  <a:pt x="276" y="999"/>
                </a:lnTo>
                <a:lnTo>
                  <a:pt x="286" y="1002"/>
                </a:lnTo>
                <a:lnTo>
                  <a:pt x="294" y="1012"/>
                </a:lnTo>
                <a:lnTo>
                  <a:pt x="296" y="1024"/>
                </a:lnTo>
                <a:lnTo>
                  <a:pt x="299" y="1025"/>
                </a:lnTo>
                <a:lnTo>
                  <a:pt x="299" y="1035"/>
                </a:lnTo>
                <a:lnTo>
                  <a:pt x="304" y="1034"/>
                </a:lnTo>
                <a:lnTo>
                  <a:pt x="309" y="1045"/>
                </a:lnTo>
                <a:lnTo>
                  <a:pt x="316" y="1047"/>
                </a:lnTo>
                <a:lnTo>
                  <a:pt x="314" y="1057"/>
                </a:lnTo>
                <a:lnTo>
                  <a:pt x="328" y="1069"/>
                </a:lnTo>
                <a:lnTo>
                  <a:pt x="333" y="1080"/>
                </a:lnTo>
                <a:lnTo>
                  <a:pt x="352" y="1077"/>
                </a:lnTo>
                <a:lnTo>
                  <a:pt x="351" y="1064"/>
                </a:lnTo>
                <a:lnTo>
                  <a:pt x="357" y="1057"/>
                </a:lnTo>
                <a:lnTo>
                  <a:pt x="374" y="1065"/>
                </a:lnTo>
                <a:lnTo>
                  <a:pt x="386" y="1040"/>
                </a:lnTo>
                <a:lnTo>
                  <a:pt x="399" y="1044"/>
                </a:lnTo>
                <a:lnTo>
                  <a:pt x="404" y="1034"/>
                </a:lnTo>
                <a:lnTo>
                  <a:pt x="427" y="1047"/>
                </a:lnTo>
                <a:lnTo>
                  <a:pt x="445" y="1037"/>
                </a:lnTo>
                <a:lnTo>
                  <a:pt x="458" y="1052"/>
                </a:lnTo>
                <a:lnTo>
                  <a:pt x="472" y="1034"/>
                </a:lnTo>
                <a:lnTo>
                  <a:pt x="480" y="1042"/>
                </a:lnTo>
                <a:lnTo>
                  <a:pt x="492" y="1037"/>
                </a:lnTo>
                <a:lnTo>
                  <a:pt x="492" y="1020"/>
                </a:lnTo>
                <a:lnTo>
                  <a:pt x="503" y="1017"/>
                </a:lnTo>
                <a:lnTo>
                  <a:pt x="513" y="1020"/>
                </a:lnTo>
                <a:lnTo>
                  <a:pt x="513" y="1007"/>
                </a:lnTo>
                <a:lnTo>
                  <a:pt x="526" y="1007"/>
                </a:lnTo>
                <a:lnTo>
                  <a:pt x="526" y="1020"/>
                </a:lnTo>
                <a:lnTo>
                  <a:pt x="531" y="1025"/>
                </a:lnTo>
                <a:lnTo>
                  <a:pt x="545" y="1020"/>
                </a:lnTo>
                <a:lnTo>
                  <a:pt x="566" y="1024"/>
                </a:lnTo>
                <a:lnTo>
                  <a:pt x="583" y="1012"/>
                </a:lnTo>
                <a:lnTo>
                  <a:pt x="598" y="1012"/>
                </a:lnTo>
                <a:lnTo>
                  <a:pt x="609" y="1024"/>
                </a:lnTo>
                <a:lnTo>
                  <a:pt x="614" y="1020"/>
                </a:lnTo>
                <a:lnTo>
                  <a:pt x="622" y="1034"/>
                </a:lnTo>
                <a:lnTo>
                  <a:pt x="631" y="1030"/>
                </a:lnTo>
                <a:lnTo>
                  <a:pt x="632" y="1020"/>
                </a:lnTo>
                <a:lnTo>
                  <a:pt x="646" y="1019"/>
                </a:lnTo>
                <a:lnTo>
                  <a:pt x="651" y="1037"/>
                </a:lnTo>
                <a:lnTo>
                  <a:pt x="667" y="1032"/>
                </a:lnTo>
                <a:lnTo>
                  <a:pt x="671" y="1035"/>
                </a:lnTo>
                <a:lnTo>
                  <a:pt x="689" y="1025"/>
                </a:lnTo>
                <a:lnTo>
                  <a:pt x="705" y="1037"/>
                </a:lnTo>
                <a:lnTo>
                  <a:pt x="732" y="999"/>
                </a:lnTo>
                <a:lnTo>
                  <a:pt x="702" y="986"/>
                </a:lnTo>
                <a:lnTo>
                  <a:pt x="680" y="954"/>
                </a:lnTo>
                <a:lnTo>
                  <a:pt x="662" y="936"/>
                </a:lnTo>
                <a:lnTo>
                  <a:pt x="656" y="921"/>
                </a:lnTo>
                <a:lnTo>
                  <a:pt x="659" y="896"/>
                </a:lnTo>
                <a:lnTo>
                  <a:pt x="642" y="881"/>
                </a:lnTo>
                <a:lnTo>
                  <a:pt x="639" y="858"/>
                </a:lnTo>
                <a:lnTo>
                  <a:pt x="637" y="863"/>
                </a:lnTo>
                <a:lnTo>
                  <a:pt x="619" y="876"/>
                </a:lnTo>
                <a:lnTo>
                  <a:pt x="614" y="835"/>
                </a:lnTo>
                <a:lnTo>
                  <a:pt x="618" y="760"/>
                </a:lnTo>
                <a:lnTo>
                  <a:pt x="639" y="716"/>
                </a:lnTo>
                <a:lnTo>
                  <a:pt x="656" y="697"/>
                </a:lnTo>
                <a:lnTo>
                  <a:pt x="692" y="611"/>
                </a:lnTo>
                <a:lnTo>
                  <a:pt x="695" y="593"/>
                </a:lnTo>
                <a:lnTo>
                  <a:pt x="729" y="558"/>
                </a:lnTo>
                <a:lnTo>
                  <a:pt x="742" y="538"/>
                </a:lnTo>
                <a:lnTo>
                  <a:pt x="765" y="530"/>
                </a:lnTo>
                <a:lnTo>
                  <a:pt x="874" y="616"/>
                </a:lnTo>
                <a:lnTo>
                  <a:pt x="901" y="603"/>
                </a:lnTo>
                <a:lnTo>
                  <a:pt x="889" y="568"/>
                </a:lnTo>
                <a:lnTo>
                  <a:pt x="907" y="509"/>
                </a:lnTo>
                <a:lnTo>
                  <a:pt x="901" y="456"/>
                </a:lnTo>
                <a:lnTo>
                  <a:pt x="911" y="427"/>
                </a:lnTo>
                <a:lnTo>
                  <a:pt x="914" y="366"/>
                </a:lnTo>
                <a:lnTo>
                  <a:pt x="906" y="215"/>
                </a:lnTo>
                <a:lnTo>
                  <a:pt x="909" y="144"/>
                </a:lnTo>
                <a:lnTo>
                  <a:pt x="904" y="98"/>
                </a:lnTo>
                <a:lnTo>
                  <a:pt x="884" y="61"/>
                </a:lnTo>
                <a:lnTo>
                  <a:pt x="878" y="0"/>
                </a:lnTo>
                <a:lnTo>
                  <a:pt x="861" y="5"/>
                </a:lnTo>
                <a:lnTo>
                  <a:pt x="851" y="0"/>
                </a:lnTo>
                <a:lnTo>
                  <a:pt x="843" y="8"/>
                </a:lnTo>
                <a:lnTo>
                  <a:pt x="843" y="20"/>
                </a:lnTo>
                <a:lnTo>
                  <a:pt x="835" y="23"/>
                </a:lnTo>
                <a:lnTo>
                  <a:pt x="830" y="23"/>
                </a:lnTo>
                <a:lnTo>
                  <a:pt x="825" y="10"/>
                </a:lnTo>
                <a:lnTo>
                  <a:pt x="815" y="13"/>
                </a:lnTo>
                <a:lnTo>
                  <a:pt x="810" y="23"/>
                </a:lnTo>
                <a:lnTo>
                  <a:pt x="803" y="15"/>
                </a:lnTo>
                <a:lnTo>
                  <a:pt x="793" y="23"/>
                </a:lnTo>
                <a:lnTo>
                  <a:pt x="773" y="12"/>
                </a:lnTo>
                <a:lnTo>
                  <a:pt x="770" y="22"/>
                </a:lnTo>
                <a:lnTo>
                  <a:pt x="762" y="27"/>
                </a:lnTo>
                <a:lnTo>
                  <a:pt x="757" y="22"/>
                </a:lnTo>
                <a:lnTo>
                  <a:pt x="742" y="32"/>
                </a:lnTo>
                <a:lnTo>
                  <a:pt x="735" y="28"/>
                </a:lnTo>
                <a:lnTo>
                  <a:pt x="727" y="36"/>
                </a:lnTo>
                <a:lnTo>
                  <a:pt x="722" y="23"/>
                </a:lnTo>
                <a:lnTo>
                  <a:pt x="712" y="15"/>
                </a:lnTo>
                <a:lnTo>
                  <a:pt x="700" y="27"/>
                </a:lnTo>
                <a:lnTo>
                  <a:pt x="682" y="32"/>
                </a:lnTo>
                <a:lnTo>
                  <a:pt x="680" y="33"/>
                </a:lnTo>
                <a:lnTo>
                  <a:pt x="694" y="33"/>
                </a:lnTo>
                <a:lnTo>
                  <a:pt x="694" y="41"/>
                </a:lnTo>
                <a:lnTo>
                  <a:pt x="689" y="41"/>
                </a:lnTo>
                <a:lnTo>
                  <a:pt x="690" y="50"/>
                </a:lnTo>
                <a:lnTo>
                  <a:pt x="677" y="63"/>
                </a:lnTo>
                <a:lnTo>
                  <a:pt x="679" y="104"/>
                </a:lnTo>
                <a:lnTo>
                  <a:pt x="714" y="98"/>
                </a:lnTo>
                <a:lnTo>
                  <a:pt x="724" y="118"/>
                </a:lnTo>
                <a:lnTo>
                  <a:pt x="704" y="119"/>
                </a:lnTo>
                <a:lnTo>
                  <a:pt x="704" y="139"/>
                </a:lnTo>
                <a:lnTo>
                  <a:pt x="714" y="136"/>
                </a:lnTo>
                <a:lnTo>
                  <a:pt x="727" y="157"/>
                </a:lnTo>
                <a:lnTo>
                  <a:pt x="720" y="176"/>
                </a:lnTo>
                <a:lnTo>
                  <a:pt x="656" y="182"/>
                </a:lnTo>
                <a:lnTo>
                  <a:pt x="654" y="164"/>
                </a:lnTo>
                <a:lnTo>
                  <a:pt x="634" y="169"/>
                </a:lnTo>
                <a:lnTo>
                  <a:pt x="608" y="146"/>
                </a:lnTo>
                <a:lnTo>
                  <a:pt x="599" y="157"/>
                </a:lnTo>
                <a:lnTo>
                  <a:pt x="599" y="191"/>
                </a:lnTo>
                <a:lnTo>
                  <a:pt x="593" y="184"/>
                </a:lnTo>
                <a:lnTo>
                  <a:pt x="588" y="196"/>
                </a:lnTo>
                <a:lnTo>
                  <a:pt x="598" y="220"/>
                </a:lnTo>
                <a:lnTo>
                  <a:pt x="588" y="230"/>
                </a:lnTo>
                <a:lnTo>
                  <a:pt x="578" y="229"/>
                </a:lnTo>
                <a:lnTo>
                  <a:pt x="576" y="237"/>
                </a:lnTo>
                <a:lnTo>
                  <a:pt x="584" y="242"/>
                </a:lnTo>
                <a:lnTo>
                  <a:pt x="583" y="253"/>
                </a:lnTo>
                <a:lnTo>
                  <a:pt x="578" y="265"/>
                </a:lnTo>
                <a:lnTo>
                  <a:pt x="573" y="263"/>
                </a:lnTo>
                <a:lnTo>
                  <a:pt x="565" y="277"/>
                </a:lnTo>
                <a:lnTo>
                  <a:pt x="565" y="285"/>
                </a:lnTo>
                <a:lnTo>
                  <a:pt x="560" y="278"/>
                </a:lnTo>
                <a:lnTo>
                  <a:pt x="543" y="285"/>
                </a:lnTo>
                <a:lnTo>
                  <a:pt x="543" y="297"/>
                </a:lnTo>
                <a:lnTo>
                  <a:pt x="526" y="267"/>
                </a:lnTo>
                <a:lnTo>
                  <a:pt x="518" y="265"/>
                </a:lnTo>
                <a:lnTo>
                  <a:pt x="520" y="272"/>
                </a:lnTo>
                <a:lnTo>
                  <a:pt x="510" y="265"/>
                </a:lnTo>
                <a:lnTo>
                  <a:pt x="510" y="275"/>
                </a:lnTo>
                <a:lnTo>
                  <a:pt x="498" y="272"/>
                </a:lnTo>
                <a:lnTo>
                  <a:pt x="498" y="275"/>
                </a:lnTo>
                <a:lnTo>
                  <a:pt x="495" y="270"/>
                </a:lnTo>
                <a:lnTo>
                  <a:pt x="470" y="267"/>
                </a:lnTo>
                <a:lnTo>
                  <a:pt x="465" y="306"/>
                </a:lnTo>
                <a:lnTo>
                  <a:pt x="472" y="321"/>
                </a:lnTo>
                <a:lnTo>
                  <a:pt x="460" y="320"/>
                </a:lnTo>
                <a:lnTo>
                  <a:pt x="458" y="348"/>
                </a:lnTo>
                <a:lnTo>
                  <a:pt x="445" y="350"/>
                </a:lnTo>
                <a:lnTo>
                  <a:pt x="445" y="343"/>
                </a:lnTo>
                <a:lnTo>
                  <a:pt x="430" y="330"/>
                </a:lnTo>
                <a:lnTo>
                  <a:pt x="430" y="336"/>
                </a:lnTo>
                <a:lnTo>
                  <a:pt x="419" y="338"/>
                </a:lnTo>
                <a:lnTo>
                  <a:pt x="425" y="355"/>
                </a:lnTo>
                <a:lnTo>
                  <a:pt x="425" y="414"/>
                </a:lnTo>
                <a:lnTo>
                  <a:pt x="397" y="414"/>
                </a:lnTo>
                <a:lnTo>
                  <a:pt x="397" y="422"/>
                </a:lnTo>
                <a:lnTo>
                  <a:pt x="386" y="429"/>
                </a:lnTo>
                <a:lnTo>
                  <a:pt x="381" y="421"/>
                </a:lnTo>
                <a:lnTo>
                  <a:pt x="374" y="421"/>
                </a:lnTo>
                <a:lnTo>
                  <a:pt x="369" y="434"/>
                </a:lnTo>
                <a:lnTo>
                  <a:pt x="346" y="424"/>
                </a:lnTo>
                <a:lnTo>
                  <a:pt x="331" y="432"/>
                </a:lnTo>
                <a:lnTo>
                  <a:pt x="309" y="434"/>
                </a:lnTo>
                <a:lnTo>
                  <a:pt x="308" y="439"/>
                </a:lnTo>
                <a:lnTo>
                  <a:pt x="266" y="434"/>
                </a:lnTo>
                <a:lnTo>
                  <a:pt x="265" y="424"/>
                </a:lnTo>
                <a:lnTo>
                  <a:pt x="246" y="426"/>
                </a:lnTo>
                <a:lnTo>
                  <a:pt x="241" y="434"/>
                </a:lnTo>
                <a:lnTo>
                  <a:pt x="233" y="437"/>
                </a:lnTo>
                <a:lnTo>
                  <a:pt x="230" y="424"/>
                </a:lnTo>
                <a:lnTo>
                  <a:pt x="215" y="429"/>
                </a:lnTo>
                <a:lnTo>
                  <a:pt x="222" y="419"/>
                </a:lnTo>
                <a:lnTo>
                  <a:pt x="223" y="403"/>
                </a:lnTo>
                <a:lnTo>
                  <a:pt x="205" y="409"/>
                </a:lnTo>
                <a:lnTo>
                  <a:pt x="205" y="399"/>
                </a:lnTo>
                <a:lnTo>
                  <a:pt x="192" y="394"/>
                </a:lnTo>
                <a:lnTo>
                  <a:pt x="190" y="388"/>
                </a:lnTo>
                <a:lnTo>
                  <a:pt x="193" y="353"/>
                </a:lnTo>
                <a:lnTo>
                  <a:pt x="205" y="356"/>
                </a:lnTo>
                <a:lnTo>
                  <a:pt x="213" y="345"/>
                </a:lnTo>
                <a:lnTo>
                  <a:pt x="203" y="343"/>
                </a:lnTo>
                <a:lnTo>
                  <a:pt x="200" y="330"/>
                </a:lnTo>
                <a:lnTo>
                  <a:pt x="187" y="328"/>
                </a:lnTo>
                <a:lnTo>
                  <a:pt x="175" y="331"/>
                </a:lnTo>
                <a:lnTo>
                  <a:pt x="167" y="310"/>
                </a:lnTo>
                <a:lnTo>
                  <a:pt x="160" y="313"/>
                </a:lnTo>
                <a:lnTo>
                  <a:pt x="157" y="297"/>
                </a:lnTo>
                <a:lnTo>
                  <a:pt x="169" y="290"/>
                </a:lnTo>
                <a:lnTo>
                  <a:pt x="164" y="280"/>
                </a:lnTo>
                <a:lnTo>
                  <a:pt x="145" y="290"/>
                </a:lnTo>
                <a:lnTo>
                  <a:pt x="144" y="285"/>
                </a:lnTo>
                <a:lnTo>
                  <a:pt x="124" y="283"/>
                </a:lnTo>
                <a:lnTo>
                  <a:pt x="114" y="297"/>
                </a:lnTo>
                <a:lnTo>
                  <a:pt x="87" y="311"/>
                </a:lnTo>
                <a:lnTo>
                  <a:pt x="94" y="328"/>
                </a:lnTo>
                <a:lnTo>
                  <a:pt x="56" y="338"/>
                </a:lnTo>
                <a:lnTo>
                  <a:pt x="61" y="351"/>
                </a:lnTo>
                <a:lnTo>
                  <a:pt x="48" y="350"/>
                </a:lnTo>
                <a:lnTo>
                  <a:pt x="33" y="358"/>
                </a:lnTo>
                <a:lnTo>
                  <a:pt x="38" y="376"/>
                </a:lnTo>
                <a:lnTo>
                  <a:pt x="53" y="373"/>
                </a:lnTo>
                <a:lnTo>
                  <a:pt x="69" y="363"/>
                </a:lnTo>
                <a:lnTo>
                  <a:pt x="71" y="358"/>
                </a:lnTo>
                <a:lnTo>
                  <a:pt x="86" y="355"/>
                </a:lnTo>
                <a:lnTo>
                  <a:pt x="97" y="345"/>
                </a:lnTo>
                <a:lnTo>
                  <a:pt x="99" y="355"/>
                </a:lnTo>
                <a:lnTo>
                  <a:pt x="121" y="345"/>
                </a:lnTo>
                <a:lnTo>
                  <a:pt x="130" y="381"/>
                </a:lnTo>
                <a:lnTo>
                  <a:pt x="125" y="378"/>
                </a:lnTo>
                <a:lnTo>
                  <a:pt x="119" y="393"/>
                </a:lnTo>
                <a:lnTo>
                  <a:pt x="121" y="399"/>
                </a:lnTo>
                <a:lnTo>
                  <a:pt x="92" y="413"/>
                </a:lnTo>
                <a:lnTo>
                  <a:pt x="96" y="431"/>
                </a:lnTo>
                <a:lnTo>
                  <a:pt x="91" y="436"/>
                </a:lnTo>
                <a:lnTo>
                  <a:pt x="94" y="451"/>
                </a:lnTo>
                <a:lnTo>
                  <a:pt x="89" y="454"/>
                </a:lnTo>
                <a:lnTo>
                  <a:pt x="104" y="514"/>
                </a:lnTo>
                <a:lnTo>
                  <a:pt x="112" y="520"/>
                </a:lnTo>
                <a:lnTo>
                  <a:pt x="116" y="504"/>
                </a:lnTo>
                <a:lnTo>
                  <a:pt x="125" y="509"/>
                </a:lnTo>
                <a:lnTo>
                  <a:pt x="124" y="527"/>
                </a:lnTo>
                <a:lnTo>
                  <a:pt x="145" y="519"/>
                </a:lnTo>
                <a:lnTo>
                  <a:pt x="137" y="512"/>
                </a:lnTo>
                <a:lnTo>
                  <a:pt x="137" y="507"/>
                </a:lnTo>
                <a:lnTo>
                  <a:pt x="144" y="505"/>
                </a:lnTo>
                <a:lnTo>
                  <a:pt x="144" y="510"/>
                </a:lnTo>
                <a:lnTo>
                  <a:pt x="150" y="512"/>
                </a:lnTo>
                <a:lnTo>
                  <a:pt x="152" y="507"/>
                </a:lnTo>
                <a:lnTo>
                  <a:pt x="145" y="484"/>
                </a:lnTo>
                <a:lnTo>
                  <a:pt x="137" y="485"/>
                </a:lnTo>
                <a:lnTo>
                  <a:pt x="134" y="475"/>
                </a:lnTo>
                <a:lnTo>
                  <a:pt x="147" y="464"/>
                </a:lnTo>
                <a:lnTo>
                  <a:pt x="152" y="472"/>
                </a:lnTo>
                <a:lnTo>
                  <a:pt x="149" y="484"/>
                </a:lnTo>
                <a:lnTo>
                  <a:pt x="160" y="470"/>
                </a:lnTo>
                <a:lnTo>
                  <a:pt x="170" y="494"/>
                </a:lnTo>
                <a:lnTo>
                  <a:pt x="185" y="485"/>
                </a:lnTo>
                <a:lnTo>
                  <a:pt x="180" y="475"/>
                </a:lnTo>
                <a:lnTo>
                  <a:pt x="187" y="472"/>
                </a:lnTo>
                <a:lnTo>
                  <a:pt x="185" y="467"/>
                </a:lnTo>
                <a:lnTo>
                  <a:pt x="197" y="472"/>
                </a:lnTo>
                <a:lnTo>
                  <a:pt x="202" y="462"/>
                </a:lnTo>
                <a:lnTo>
                  <a:pt x="207" y="475"/>
                </a:lnTo>
                <a:lnTo>
                  <a:pt x="190" y="482"/>
                </a:lnTo>
                <a:lnTo>
                  <a:pt x="192" y="499"/>
                </a:lnTo>
                <a:lnTo>
                  <a:pt x="198" y="500"/>
                </a:lnTo>
                <a:lnTo>
                  <a:pt x="198" y="507"/>
                </a:lnTo>
                <a:lnTo>
                  <a:pt x="175" y="517"/>
                </a:lnTo>
                <a:lnTo>
                  <a:pt x="170" y="533"/>
                </a:lnTo>
                <a:lnTo>
                  <a:pt x="178" y="538"/>
                </a:lnTo>
                <a:lnTo>
                  <a:pt x="167" y="563"/>
                </a:lnTo>
                <a:lnTo>
                  <a:pt x="167" y="583"/>
                </a:lnTo>
                <a:lnTo>
                  <a:pt x="155" y="577"/>
                </a:lnTo>
                <a:lnTo>
                  <a:pt x="155" y="608"/>
                </a:lnTo>
                <a:lnTo>
                  <a:pt x="150" y="620"/>
                </a:lnTo>
                <a:lnTo>
                  <a:pt x="129" y="621"/>
                </a:lnTo>
                <a:lnTo>
                  <a:pt x="125" y="611"/>
                </a:lnTo>
                <a:lnTo>
                  <a:pt x="112" y="613"/>
                </a:lnTo>
                <a:lnTo>
                  <a:pt x="94" y="608"/>
                </a:lnTo>
                <a:lnTo>
                  <a:pt x="84" y="618"/>
                </a:lnTo>
                <a:lnTo>
                  <a:pt x="81" y="634"/>
                </a:lnTo>
                <a:lnTo>
                  <a:pt x="71" y="631"/>
                </a:lnTo>
                <a:lnTo>
                  <a:pt x="63" y="636"/>
                </a:lnTo>
                <a:lnTo>
                  <a:pt x="66" y="641"/>
                </a:lnTo>
                <a:lnTo>
                  <a:pt x="59" y="656"/>
                </a:lnTo>
                <a:lnTo>
                  <a:pt x="71" y="669"/>
                </a:lnTo>
                <a:lnTo>
                  <a:pt x="69" y="686"/>
                </a:lnTo>
                <a:lnTo>
                  <a:pt x="91" y="692"/>
                </a:lnTo>
                <a:lnTo>
                  <a:pt x="92" y="706"/>
                </a:lnTo>
                <a:lnTo>
                  <a:pt x="112" y="721"/>
                </a:lnTo>
                <a:lnTo>
                  <a:pt x="135" y="711"/>
                </a:lnTo>
                <a:lnTo>
                  <a:pt x="149" y="739"/>
                </a:lnTo>
                <a:lnTo>
                  <a:pt x="132" y="747"/>
                </a:lnTo>
                <a:lnTo>
                  <a:pt x="125" y="775"/>
                </a:lnTo>
                <a:lnTo>
                  <a:pt x="96" y="772"/>
                </a:lnTo>
                <a:lnTo>
                  <a:pt x="96" y="785"/>
                </a:lnTo>
                <a:lnTo>
                  <a:pt x="82" y="782"/>
                </a:lnTo>
                <a:lnTo>
                  <a:pt x="82" y="777"/>
                </a:lnTo>
                <a:lnTo>
                  <a:pt x="69" y="770"/>
                </a:lnTo>
                <a:lnTo>
                  <a:pt x="69" y="798"/>
                </a:lnTo>
                <a:lnTo>
                  <a:pt x="59" y="803"/>
                </a:lnTo>
                <a:lnTo>
                  <a:pt x="59" y="812"/>
                </a:lnTo>
                <a:lnTo>
                  <a:pt x="38" y="818"/>
                </a:lnTo>
                <a:lnTo>
                  <a:pt x="34" y="837"/>
                </a:lnTo>
                <a:lnTo>
                  <a:pt x="39" y="850"/>
                </a:lnTo>
                <a:lnTo>
                  <a:pt x="18" y="860"/>
                </a:lnTo>
                <a:lnTo>
                  <a:pt x="16" y="886"/>
                </a:lnTo>
                <a:lnTo>
                  <a:pt x="10" y="886"/>
                </a:lnTo>
                <a:lnTo>
                  <a:pt x="10" y="883"/>
                </a:lnTo>
                <a:lnTo>
                  <a:pt x="0" y="888"/>
                </a:lnTo>
                <a:close/>
              </a:path>
            </a:pathLst>
          </a:custGeom>
          <a:solidFill>
            <a:srgbClr val="7F968D"/>
          </a:solidFill>
          <a:ln w="50800">
            <a:solidFill>
              <a:sysClr val="window" lastClr="FFFFF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36">
            <a:extLst>
              <a:ext uri="{FF2B5EF4-FFF2-40B4-BE49-F238E27FC236}">
                <a16:creationId xmlns:a16="http://schemas.microsoft.com/office/drawing/2014/main" id="{8BD8B29D-BD75-DC4A-17C1-74E3C21F7EED}"/>
              </a:ext>
            </a:extLst>
          </p:cNvPr>
          <p:cNvSpPr>
            <a:spLocks/>
          </p:cNvSpPr>
          <p:nvPr/>
        </p:nvSpPr>
        <p:spPr bwMode="auto">
          <a:xfrm>
            <a:off x="5477843" y="2467401"/>
            <a:ext cx="2445266" cy="1662318"/>
          </a:xfrm>
          <a:custGeom>
            <a:avLst/>
            <a:gdLst/>
            <a:ahLst/>
            <a:cxnLst>
              <a:cxn ang="0">
                <a:pos x="984" y="98"/>
              </a:cxn>
              <a:cxn ang="0">
                <a:pos x="1027" y="103"/>
              </a:cxn>
              <a:cxn ang="0">
                <a:pos x="1059" y="101"/>
              </a:cxn>
              <a:cxn ang="0">
                <a:pos x="1097" y="105"/>
              </a:cxn>
              <a:cxn ang="0">
                <a:pos x="1148" y="141"/>
              </a:cxn>
              <a:cxn ang="0">
                <a:pos x="1191" y="159"/>
              </a:cxn>
              <a:cxn ang="0">
                <a:pos x="1234" y="189"/>
              </a:cxn>
              <a:cxn ang="0">
                <a:pos x="1254" y="234"/>
              </a:cxn>
              <a:cxn ang="0">
                <a:pos x="1294" y="244"/>
              </a:cxn>
              <a:cxn ang="0">
                <a:pos x="1284" y="308"/>
              </a:cxn>
              <a:cxn ang="0">
                <a:pos x="1286" y="396"/>
              </a:cxn>
              <a:cxn ang="0">
                <a:pos x="1273" y="484"/>
              </a:cxn>
              <a:cxn ang="0">
                <a:pos x="1175" y="570"/>
              </a:cxn>
              <a:cxn ang="0">
                <a:pos x="1099" y="623"/>
              </a:cxn>
              <a:cxn ang="0">
                <a:pos x="1039" y="587"/>
              </a:cxn>
              <a:cxn ang="0">
                <a:pos x="954" y="625"/>
              </a:cxn>
              <a:cxn ang="0">
                <a:pos x="900" y="663"/>
              </a:cxn>
              <a:cxn ang="0">
                <a:pos x="855" y="683"/>
              </a:cxn>
              <a:cxn ang="0">
                <a:pos x="812" y="723"/>
              </a:cxn>
              <a:cxn ang="0">
                <a:pos x="786" y="762"/>
              </a:cxn>
              <a:cxn ang="0">
                <a:pos x="749" y="812"/>
              </a:cxn>
              <a:cxn ang="0">
                <a:pos x="726" y="860"/>
              </a:cxn>
              <a:cxn ang="0">
                <a:pos x="693" y="890"/>
              </a:cxn>
              <a:cxn ang="0">
                <a:pos x="643" y="925"/>
              </a:cxn>
              <a:cxn ang="0">
                <a:pos x="739" y="1075"/>
              </a:cxn>
              <a:cxn ang="0">
                <a:pos x="736" y="1143"/>
              </a:cxn>
              <a:cxn ang="0">
                <a:pos x="713" y="1170"/>
              </a:cxn>
              <a:cxn ang="0">
                <a:pos x="691" y="1183"/>
              </a:cxn>
              <a:cxn ang="0">
                <a:pos x="640" y="1205"/>
              </a:cxn>
              <a:cxn ang="0">
                <a:pos x="607" y="1244"/>
              </a:cxn>
              <a:cxn ang="0">
                <a:pos x="515" y="1228"/>
              </a:cxn>
              <a:cxn ang="0">
                <a:pos x="446" y="1198"/>
              </a:cxn>
              <a:cxn ang="0">
                <a:pos x="393" y="1200"/>
              </a:cxn>
              <a:cxn ang="0">
                <a:pos x="361" y="1230"/>
              </a:cxn>
              <a:cxn ang="0">
                <a:pos x="302" y="1216"/>
              </a:cxn>
              <a:cxn ang="0">
                <a:pos x="231" y="1211"/>
              </a:cxn>
              <a:cxn ang="0">
                <a:pos x="154" y="1122"/>
              </a:cxn>
              <a:cxn ang="0">
                <a:pos x="118" y="1061"/>
              </a:cxn>
              <a:cxn ang="0">
                <a:pos x="37" y="979"/>
              </a:cxn>
              <a:cxn ang="0">
                <a:pos x="126" y="570"/>
              </a:cxn>
              <a:cxn ang="0">
                <a:pos x="139" y="486"/>
              </a:cxn>
              <a:cxn ang="0">
                <a:pos x="189" y="386"/>
              </a:cxn>
              <a:cxn ang="0">
                <a:pos x="252" y="325"/>
              </a:cxn>
              <a:cxn ang="0">
                <a:pos x="356" y="275"/>
              </a:cxn>
              <a:cxn ang="0">
                <a:pos x="421" y="313"/>
              </a:cxn>
              <a:cxn ang="0">
                <a:pos x="439" y="267"/>
              </a:cxn>
              <a:cxn ang="0">
                <a:pos x="501" y="226"/>
              </a:cxn>
              <a:cxn ang="0">
                <a:pos x="504" y="166"/>
              </a:cxn>
              <a:cxn ang="0">
                <a:pos x="560" y="100"/>
              </a:cxn>
              <a:cxn ang="0">
                <a:pos x="620" y="85"/>
              </a:cxn>
              <a:cxn ang="0">
                <a:pos x="683" y="91"/>
              </a:cxn>
              <a:cxn ang="0">
                <a:pos x="762" y="35"/>
              </a:cxn>
              <a:cxn ang="0">
                <a:pos x="825" y="38"/>
              </a:cxn>
              <a:cxn ang="0">
                <a:pos x="882" y="7"/>
              </a:cxn>
              <a:cxn ang="0">
                <a:pos x="918" y="55"/>
              </a:cxn>
            </a:cxnLst>
            <a:rect l="0" t="0" r="r" b="b"/>
            <a:pathLst>
              <a:path w="1312" h="1248">
                <a:moveTo>
                  <a:pt x="940" y="65"/>
                </a:moveTo>
                <a:lnTo>
                  <a:pt x="954" y="83"/>
                </a:lnTo>
                <a:lnTo>
                  <a:pt x="961" y="78"/>
                </a:lnTo>
                <a:lnTo>
                  <a:pt x="959" y="85"/>
                </a:lnTo>
                <a:lnTo>
                  <a:pt x="966" y="80"/>
                </a:lnTo>
                <a:lnTo>
                  <a:pt x="978" y="82"/>
                </a:lnTo>
                <a:lnTo>
                  <a:pt x="984" y="98"/>
                </a:lnTo>
                <a:lnTo>
                  <a:pt x="991" y="95"/>
                </a:lnTo>
                <a:lnTo>
                  <a:pt x="994" y="96"/>
                </a:lnTo>
                <a:lnTo>
                  <a:pt x="996" y="86"/>
                </a:lnTo>
                <a:lnTo>
                  <a:pt x="1004" y="96"/>
                </a:lnTo>
                <a:lnTo>
                  <a:pt x="1003" y="103"/>
                </a:lnTo>
                <a:lnTo>
                  <a:pt x="1014" y="115"/>
                </a:lnTo>
                <a:lnTo>
                  <a:pt x="1027" y="103"/>
                </a:lnTo>
                <a:lnTo>
                  <a:pt x="1037" y="108"/>
                </a:lnTo>
                <a:lnTo>
                  <a:pt x="1039" y="100"/>
                </a:lnTo>
                <a:lnTo>
                  <a:pt x="1027" y="100"/>
                </a:lnTo>
                <a:lnTo>
                  <a:pt x="1037" y="86"/>
                </a:lnTo>
                <a:lnTo>
                  <a:pt x="1046" y="93"/>
                </a:lnTo>
                <a:lnTo>
                  <a:pt x="1052" y="91"/>
                </a:lnTo>
                <a:lnTo>
                  <a:pt x="1059" y="101"/>
                </a:lnTo>
                <a:lnTo>
                  <a:pt x="1067" y="101"/>
                </a:lnTo>
                <a:lnTo>
                  <a:pt x="1074" y="110"/>
                </a:lnTo>
                <a:lnTo>
                  <a:pt x="1075" y="105"/>
                </a:lnTo>
                <a:lnTo>
                  <a:pt x="1077" y="115"/>
                </a:lnTo>
                <a:lnTo>
                  <a:pt x="1089" y="108"/>
                </a:lnTo>
                <a:lnTo>
                  <a:pt x="1095" y="120"/>
                </a:lnTo>
                <a:lnTo>
                  <a:pt x="1097" y="105"/>
                </a:lnTo>
                <a:lnTo>
                  <a:pt x="1112" y="105"/>
                </a:lnTo>
                <a:lnTo>
                  <a:pt x="1115" y="98"/>
                </a:lnTo>
                <a:lnTo>
                  <a:pt x="1130" y="110"/>
                </a:lnTo>
                <a:lnTo>
                  <a:pt x="1135" y="103"/>
                </a:lnTo>
                <a:lnTo>
                  <a:pt x="1140" y="121"/>
                </a:lnTo>
                <a:lnTo>
                  <a:pt x="1137" y="126"/>
                </a:lnTo>
                <a:lnTo>
                  <a:pt x="1148" y="141"/>
                </a:lnTo>
                <a:lnTo>
                  <a:pt x="1152" y="154"/>
                </a:lnTo>
                <a:lnTo>
                  <a:pt x="1162" y="144"/>
                </a:lnTo>
                <a:lnTo>
                  <a:pt x="1176" y="146"/>
                </a:lnTo>
                <a:lnTo>
                  <a:pt x="1181" y="159"/>
                </a:lnTo>
                <a:lnTo>
                  <a:pt x="1185" y="156"/>
                </a:lnTo>
                <a:lnTo>
                  <a:pt x="1188" y="163"/>
                </a:lnTo>
                <a:lnTo>
                  <a:pt x="1191" y="159"/>
                </a:lnTo>
                <a:lnTo>
                  <a:pt x="1196" y="168"/>
                </a:lnTo>
                <a:lnTo>
                  <a:pt x="1203" y="164"/>
                </a:lnTo>
                <a:lnTo>
                  <a:pt x="1203" y="183"/>
                </a:lnTo>
                <a:lnTo>
                  <a:pt x="1205" y="178"/>
                </a:lnTo>
                <a:lnTo>
                  <a:pt x="1216" y="176"/>
                </a:lnTo>
                <a:lnTo>
                  <a:pt x="1226" y="179"/>
                </a:lnTo>
                <a:lnTo>
                  <a:pt x="1234" y="189"/>
                </a:lnTo>
                <a:lnTo>
                  <a:pt x="1236" y="201"/>
                </a:lnTo>
                <a:lnTo>
                  <a:pt x="1239" y="202"/>
                </a:lnTo>
                <a:lnTo>
                  <a:pt x="1239" y="212"/>
                </a:lnTo>
                <a:lnTo>
                  <a:pt x="1244" y="211"/>
                </a:lnTo>
                <a:lnTo>
                  <a:pt x="1249" y="222"/>
                </a:lnTo>
                <a:lnTo>
                  <a:pt x="1256" y="224"/>
                </a:lnTo>
                <a:lnTo>
                  <a:pt x="1254" y="234"/>
                </a:lnTo>
                <a:lnTo>
                  <a:pt x="1268" y="246"/>
                </a:lnTo>
                <a:lnTo>
                  <a:pt x="1273" y="257"/>
                </a:lnTo>
                <a:lnTo>
                  <a:pt x="1292" y="254"/>
                </a:lnTo>
                <a:lnTo>
                  <a:pt x="1291" y="241"/>
                </a:lnTo>
                <a:lnTo>
                  <a:pt x="1297" y="234"/>
                </a:lnTo>
                <a:lnTo>
                  <a:pt x="1306" y="237"/>
                </a:lnTo>
                <a:lnTo>
                  <a:pt x="1294" y="244"/>
                </a:lnTo>
                <a:lnTo>
                  <a:pt x="1299" y="252"/>
                </a:lnTo>
                <a:lnTo>
                  <a:pt x="1294" y="259"/>
                </a:lnTo>
                <a:lnTo>
                  <a:pt x="1306" y="264"/>
                </a:lnTo>
                <a:lnTo>
                  <a:pt x="1312" y="285"/>
                </a:lnTo>
                <a:lnTo>
                  <a:pt x="1299" y="289"/>
                </a:lnTo>
                <a:lnTo>
                  <a:pt x="1284" y="302"/>
                </a:lnTo>
                <a:lnTo>
                  <a:pt x="1284" y="308"/>
                </a:lnTo>
                <a:lnTo>
                  <a:pt x="1294" y="317"/>
                </a:lnTo>
                <a:lnTo>
                  <a:pt x="1292" y="338"/>
                </a:lnTo>
                <a:lnTo>
                  <a:pt x="1299" y="350"/>
                </a:lnTo>
                <a:lnTo>
                  <a:pt x="1291" y="355"/>
                </a:lnTo>
                <a:lnTo>
                  <a:pt x="1289" y="378"/>
                </a:lnTo>
                <a:lnTo>
                  <a:pt x="1281" y="386"/>
                </a:lnTo>
                <a:lnTo>
                  <a:pt x="1286" y="396"/>
                </a:lnTo>
                <a:lnTo>
                  <a:pt x="1279" y="400"/>
                </a:lnTo>
                <a:lnTo>
                  <a:pt x="1271" y="424"/>
                </a:lnTo>
                <a:lnTo>
                  <a:pt x="1281" y="438"/>
                </a:lnTo>
                <a:lnTo>
                  <a:pt x="1283" y="464"/>
                </a:lnTo>
                <a:lnTo>
                  <a:pt x="1274" y="467"/>
                </a:lnTo>
                <a:lnTo>
                  <a:pt x="1269" y="476"/>
                </a:lnTo>
                <a:lnTo>
                  <a:pt x="1273" y="484"/>
                </a:lnTo>
                <a:lnTo>
                  <a:pt x="1239" y="494"/>
                </a:lnTo>
                <a:lnTo>
                  <a:pt x="1223" y="525"/>
                </a:lnTo>
                <a:lnTo>
                  <a:pt x="1213" y="525"/>
                </a:lnTo>
                <a:lnTo>
                  <a:pt x="1193" y="545"/>
                </a:lnTo>
                <a:lnTo>
                  <a:pt x="1183" y="542"/>
                </a:lnTo>
                <a:lnTo>
                  <a:pt x="1168" y="562"/>
                </a:lnTo>
                <a:lnTo>
                  <a:pt x="1175" y="570"/>
                </a:lnTo>
                <a:lnTo>
                  <a:pt x="1170" y="578"/>
                </a:lnTo>
                <a:lnTo>
                  <a:pt x="1163" y="574"/>
                </a:lnTo>
                <a:lnTo>
                  <a:pt x="1155" y="585"/>
                </a:lnTo>
                <a:lnTo>
                  <a:pt x="1147" y="578"/>
                </a:lnTo>
                <a:lnTo>
                  <a:pt x="1117" y="588"/>
                </a:lnTo>
                <a:lnTo>
                  <a:pt x="1109" y="612"/>
                </a:lnTo>
                <a:lnTo>
                  <a:pt x="1099" y="623"/>
                </a:lnTo>
                <a:lnTo>
                  <a:pt x="1092" y="648"/>
                </a:lnTo>
                <a:lnTo>
                  <a:pt x="1089" y="643"/>
                </a:lnTo>
                <a:lnTo>
                  <a:pt x="1077" y="648"/>
                </a:lnTo>
                <a:lnTo>
                  <a:pt x="1075" y="630"/>
                </a:lnTo>
                <a:lnTo>
                  <a:pt x="1051" y="618"/>
                </a:lnTo>
                <a:lnTo>
                  <a:pt x="1051" y="602"/>
                </a:lnTo>
                <a:lnTo>
                  <a:pt x="1039" y="587"/>
                </a:lnTo>
                <a:lnTo>
                  <a:pt x="1024" y="598"/>
                </a:lnTo>
                <a:lnTo>
                  <a:pt x="1007" y="595"/>
                </a:lnTo>
                <a:lnTo>
                  <a:pt x="1004" y="602"/>
                </a:lnTo>
                <a:lnTo>
                  <a:pt x="996" y="597"/>
                </a:lnTo>
                <a:lnTo>
                  <a:pt x="978" y="603"/>
                </a:lnTo>
                <a:lnTo>
                  <a:pt x="966" y="628"/>
                </a:lnTo>
                <a:lnTo>
                  <a:pt x="954" y="625"/>
                </a:lnTo>
                <a:lnTo>
                  <a:pt x="950" y="631"/>
                </a:lnTo>
                <a:lnTo>
                  <a:pt x="938" y="625"/>
                </a:lnTo>
                <a:lnTo>
                  <a:pt x="928" y="630"/>
                </a:lnTo>
                <a:lnTo>
                  <a:pt x="926" y="625"/>
                </a:lnTo>
                <a:lnTo>
                  <a:pt x="920" y="636"/>
                </a:lnTo>
                <a:lnTo>
                  <a:pt x="910" y="640"/>
                </a:lnTo>
                <a:lnTo>
                  <a:pt x="900" y="663"/>
                </a:lnTo>
                <a:lnTo>
                  <a:pt x="893" y="663"/>
                </a:lnTo>
                <a:lnTo>
                  <a:pt x="888" y="683"/>
                </a:lnTo>
                <a:lnTo>
                  <a:pt x="880" y="680"/>
                </a:lnTo>
                <a:lnTo>
                  <a:pt x="878" y="683"/>
                </a:lnTo>
                <a:lnTo>
                  <a:pt x="867" y="673"/>
                </a:lnTo>
                <a:lnTo>
                  <a:pt x="862" y="681"/>
                </a:lnTo>
                <a:lnTo>
                  <a:pt x="855" y="683"/>
                </a:lnTo>
                <a:lnTo>
                  <a:pt x="855" y="694"/>
                </a:lnTo>
                <a:lnTo>
                  <a:pt x="840" y="689"/>
                </a:lnTo>
                <a:lnTo>
                  <a:pt x="837" y="694"/>
                </a:lnTo>
                <a:lnTo>
                  <a:pt x="822" y="688"/>
                </a:lnTo>
                <a:lnTo>
                  <a:pt x="824" y="701"/>
                </a:lnTo>
                <a:lnTo>
                  <a:pt x="815" y="704"/>
                </a:lnTo>
                <a:lnTo>
                  <a:pt x="812" y="723"/>
                </a:lnTo>
                <a:lnTo>
                  <a:pt x="805" y="721"/>
                </a:lnTo>
                <a:lnTo>
                  <a:pt x="802" y="733"/>
                </a:lnTo>
                <a:lnTo>
                  <a:pt x="795" y="734"/>
                </a:lnTo>
                <a:lnTo>
                  <a:pt x="804" y="744"/>
                </a:lnTo>
                <a:lnTo>
                  <a:pt x="795" y="744"/>
                </a:lnTo>
                <a:lnTo>
                  <a:pt x="795" y="756"/>
                </a:lnTo>
                <a:lnTo>
                  <a:pt x="786" y="762"/>
                </a:lnTo>
                <a:lnTo>
                  <a:pt x="789" y="771"/>
                </a:lnTo>
                <a:lnTo>
                  <a:pt x="781" y="771"/>
                </a:lnTo>
                <a:lnTo>
                  <a:pt x="764" y="789"/>
                </a:lnTo>
                <a:lnTo>
                  <a:pt x="772" y="795"/>
                </a:lnTo>
                <a:lnTo>
                  <a:pt x="771" y="800"/>
                </a:lnTo>
                <a:lnTo>
                  <a:pt x="757" y="814"/>
                </a:lnTo>
                <a:lnTo>
                  <a:pt x="749" y="812"/>
                </a:lnTo>
                <a:lnTo>
                  <a:pt x="754" y="819"/>
                </a:lnTo>
                <a:lnTo>
                  <a:pt x="746" y="824"/>
                </a:lnTo>
                <a:lnTo>
                  <a:pt x="744" y="835"/>
                </a:lnTo>
                <a:lnTo>
                  <a:pt x="737" y="834"/>
                </a:lnTo>
                <a:lnTo>
                  <a:pt x="742" y="845"/>
                </a:lnTo>
                <a:lnTo>
                  <a:pt x="736" y="847"/>
                </a:lnTo>
                <a:lnTo>
                  <a:pt x="726" y="860"/>
                </a:lnTo>
                <a:lnTo>
                  <a:pt x="728" y="870"/>
                </a:lnTo>
                <a:lnTo>
                  <a:pt x="719" y="868"/>
                </a:lnTo>
                <a:lnTo>
                  <a:pt x="714" y="875"/>
                </a:lnTo>
                <a:lnTo>
                  <a:pt x="714" y="885"/>
                </a:lnTo>
                <a:lnTo>
                  <a:pt x="706" y="883"/>
                </a:lnTo>
                <a:lnTo>
                  <a:pt x="699" y="892"/>
                </a:lnTo>
                <a:lnTo>
                  <a:pt x="693" y="890"/>
                </a:lnTo>
                <a:lnTo>
                  <a:pt x="689" y="897"/>
                </a:lnTo>
                <a:lnTo>
                  <a:pt x="678" y="895"/>
                </a:lnTo>
                <a:lnTo>
                  <a:pt x="661" y="911"/>
                </a:lnTo>
                <a:lnTo>
                  <a:pt x="656" y="905"/>
                </a:lnTo>
                <a:lnTo>
                  <a:pt x="655" y="918"/>
                </a:lnTo>
                <a:lnTo>
                  <a:pt x="645" y="911"/>
                </a:lnTo>
                <a:lnTo>
                  <a:pt x="643" y="925"/>
                </a:lnTo>
                <a:lnTo>
                  <a:pt x="663" y="946"/>
                </a:lnTo>
                <a:lnTo>
                  <a:pt x="693" y="1034"/>
                </a:lnTo>
                <a:lnTo>
                  <a:pt x="704" y="1039"/>
                </a:lnTo>
                <a:lnTo>
                  <a:pt x="704" y="1044"/>
                </a:lnTo>
                <a:lnTo>
                  <a:pt x="711" y="1049"/>
                </a:lnTo>
                <a:lnTo>
                  <a:pt x="719" y="1077"/>
                </a:lnTo>
                <a:lnTo>
                  <a:pt x="739" y="1075"/>
                </a:lnTo>
                <a:lnTo>
                  <a:pt x="728" y="1099"/>
                </a:lnTo>
                <a:lnTo>
                  <a:pt x="734" y="1132"/>
                </a:lnTo>
                <a:lnTo>
                  <a:pt x="728" y="1132"/>
                </a:lnTo>
                <a:lnTo>
                  <a:pt x="724" y="1135"/>
                </a:lnTo>
                <a:lnTo>
                  <a:pt x="729" y="1137"/>
                </a:lnTo>
                <a:lnTo>
                  <a:pt x="729" y="1148"/>
                </a:lnTo>
                <a:lnTo>
                  <a:pt x="736" y="1143"/>
                </a:lnTo>
                <a:lnTo>
                  <a:pt x="737" y="1153"/>
                </a:lnTo>
                <a:lnTo>
                  <a:pt x="731" y="1158"/>
                </a:lnTo>
                <a:lnTo>
                  <a:pt x="723" y="1155"/>
                </a:lnTo>
                <a:lnTo>
                  <a:pt x="718" y="1163"/>
                </a:lnTo>
                <a:lnTo>
                  <a:pt x="729" y="1168"/>
                </a:lnTo>
                <a:lnTo>
                  <a:pt x="723" y="1172"/>
                </a:lnTo>
                <a:lnTo>
                  <a:pt x="713" y="1170"/>
                </a:lnTo>
                <a:lnTo>
                  <a:pt x="711" y="1175"/>
                </a:lnTo>
                <a:lnTo>
                  <a:pt x="719" y="1181"/>
                </a:lnTo>
                <a:lnTo>
                  <a:pt x="713" y="1186"/>
                </a:lnTo>
                <a:lnTo>
                  <a:pt x="713" y="1191"/>
                </a:lnTo>
                <a:lnTo>
                  <a:pt x="701" y="1188"/>
                </a:lnTo>
                <a:lnTo>
                  <a:pt x="698" y="1181"/>
                </a:lnTo>
                <a:lnTo>
                  <a:pt x="691" y="1183"/>
                </a:lnTo>
                <a:lnTo>
                  <a:pt x="684" y="1195"/>
                </a:lnTo>
                <a:lnTo>
                  <a:pt x="671" y="1190"/>
                </a:lnTo>
                <a:lnTo>
                  <a:pt x="673" y="1198"/>
                </a:lnTo>
                <a:lnTo>
                  <a:pt x="666" y="1206"/>
                </a:lnTo>
                <a:lnTo>
                  <a:pt x="661" y="1196"/>
                </a:lnTo>
                <a:lnTo>
                  <a:pt x="641" y="1200"/>
                </a:lnTo>
                <a:lnTo>
                  <a:pt x="640" y="1205"/>
                </a:lnTo>
                <a:lnTo>
                  <a:pt x="650" y="1213"/>
                </a:lnTo>
                <a:lnTo>
                  <a:pt x="648" y="1220"/>
                </a:lnTo>
                <a:lnTo>
                  <a:pt x="628" y="1221"/>
                </a:lnTo>
                <a:lnTo>
                  <a:pt x="623" y="1226"/>
                </a:lnTo>
                <a:lnTo>
                  <a:pt x="628" y="1238"/>
                </a:lnTo>
                <a:lnTo>
                  <a:pt x="612" y="1238"/>
                </a:lnTo>
                <a:lnTo>
                  <a:pt x="607" y="1244"/>
                </a:lnTo>
                <a:lnTo>
                  <a:pt x="593" y="1231"/>
                </a:lnTo>
                <a:lnTo>
                  <a:pt x="568" y="1246"/>
                </a:lnTo>
                <a:lnTo>
                  <a:pt x="562" y="1239"/>
                </a:lnTo>
                <a:lnTo>
                  <a:pt x="550" y="1248"/>
                </a:lnTo>
                <a:lnTo>
                  <a:pt x="550" y="1238"/>
                </a:lnTo>
                <a:lnTo>
                  <a:pt x="534" y="1239"/>
                </a:lnTo>
                <a:lnTo>
                  <a:pt x="515" y="1228"/>
                </a:lnTo>
                <a:lnTo>
                  <a:pt x="517" y="1216"/>
                </a:lnTo>
                <a:lnTo>
                  <a:pt x="507" y="1210"/>
                </a:lnTo>
                <a:lnTo>
                  <a:pt x="497" y="1210"/>
                </a:lnTo>
                <a:lnTo>
                  <a:pt x="484" y="1216"/>
                </a:lnTo>
                <a:lnTo>
                  <a:pt x="466" y="1215"/>
                </a:lnTo>
                <a:lnTo>
                  <a:pt x="462" y="1201"/>
                </a:lnTo>
                <a:lnTo>
                  <a:pt x="446" y="1198"/>
                </a:lnTo>
                <a:lnTo>
                  <a:pt x="446" y="1188"/>
                </a:lnTo>
                <a:lnTo>
                  <a:pt x="438" y="1181"/>
                </a:lnTo>
                <a:lnTo>
                  <a:pt x="431" y="1188"/>
                </a:lnTo>
                <a:lnTo>
                  <a:pt x="434" y="1193"/>
                </a:lnTo>
                <a:lnTo>
                  <a:pt x="433" y="1200"/>
                </a:lnTo>
                <a:lnTo>
                  <a:pt x="423" y="1193"/>
                </a:lnTo>
                <a:lnTo>
                  <a:pt x="393" y="1200"/>
                </a:lnTo>
                <a:lnTo>
                  <a:pt x="383" y="1215"/>
                </a:lnTo>
                <a:lnTo>
                  <a:pt x="375" y="1201"/>
                </a:lnTo>
                <a:lnTo>
                  <a:pt x="371" y="1201"/>
                </a:lnTo>
                <a:lnTo>
                  <a:pt x="368" y="1206"/>
                </a:lnTo>
                <a:lnTo>
                  <a:pt x="373" y="1221"/>
                </a:lnTo>
                <a:lnTo>
                  <a:pt x="365" y="1223"/>
                </a:lnTo>
                <a:lnTo>
                  <a:pt x="361" y="1230"/>
                </a:lnTo>
                <a:lnTo>
                  <a:pt x="348" y="1230"/>
                </a:lnTo>
                <a:lnTo>
                  <a:pt x="342" y="1246"/>
                </a:lnTo>
                <a:lnTo>
                  <a:pt x="325" y="1243"/>
                </a:lnTo>
                <a:lnTo>
                  <a:pt x="320" y="1231"/>
                </a:lnTo>
                <a:lnTo>
                  <a:pt x="305" y="1236"/>
                </a:lnTo>
                <a:lnTo>
                  <a:pt x="308" y="1226"/>
                </a:lnTo>
                <a:lnTo>
                  <a:pt x="302" y="1216"/>
                </a:lnTo>
                <a:lnTo>
                  <a:pt x="293" y="1225"/>
                </a:lnTo>
                <a:lnTo>
                  <a:pt x="285" y="1223"/>
                </a:lnTo>
                <a:lnTo>
                  <a:pt x="272" y="1230"/>
                </a:lnTo>
                <a:lnTo>
                  <a:pt x="259" y="1211"/>
                </a:lnTo>
                <a:lnTo>
                  <a:pt x="249" y="1206"/>
                </a:lnTo>
                <a:lnTo>
                  <a:pt x="237" y="1205"/>
                </a:lnTo>
                <a:lnTo>
                  <a:pt x="231" y="1211"/>
                </a:lnTo>
                <a:lnTo>
                  <a:pt x="214" y="1188"/>
                </a:lnTo>
                <a:lnTo>
                  <a:pt x="204" y="1186"/>
                </a:lnTo>
                <a:lnTo>
                  <a:pt x="181" y="1148"/>
                </a:lnTo>
                <a:lnTo>
                  <a:pt x="173" y="1143"/>
                </a:lnTo>
                <a:lnTo>
                  <a:pt x="168" y="1145"/>
                </a:lnTo>
                <a:lnTo>
                  <a:pt x="166" y="1120"/>
                </a:lnTo>
                <a:lnTo>
                  <a:pt x="154" y="1122"/>
                </a:lnTo>
                <a:lnTo>
                  <a:pt x="144" y="1110"/>
                </a:lnTo>
                <a:lnTo>
                  <a:pt x="146" y="1102"/>
                </a:lnTo>
                <a:lnTo>
                  <a:pt x="139" y="1094"/>
                </a:lnTo>
                <a:lnTo>
                  <a:pt x="133" y="1095"/>
                </a:lnTo>
                <a:lnTo>
                  <a:pt x="126" y="1074"/>
                </a:lnTo>
                <a:lnTo>
                  <a:pt x="118" y="1067"/>
                </a:lnTo>
                <a:lnTo>
                  <a:pt x="118" y="1061"/>
                </a:lnTo>
                <a:lnTo>
                  <a:pt x="110" y="1047"/>
                </a:lnTo>
                <a:lnTo>
                  <a:pt x="108" y="1031"/>
                </a:lnTo>
                <a:lnTo>
                  <a:pt x="80" y="1024"/>
                </a:lnTo>
                <a:lnTo>
                  <a:pt x="76" y="1001"/>
                </a:lnTo>
                <a:lnTo>
                  <a:pt x="63" y="1004"/>
                </a:lnTo>
                <a:lnTo>
                  <a:pt x="48" y="983"/>
                </a:lnTo>
                <a:lnTo>
                  <a:pt x="37" y="979"/>
                </a:lnTo>
                <a:lnTo>
                  <a:pt x="37" y="974"/>
                </a:lnTo>
                <a:lnTo>
                  <a:pt x="22" y="973"/>
                </a:lnTo>
                <a:lnTo>
                  <a:pt x="0" y="938"/>
                </a:lnTo>
                <a:lnTo>
                  <a:pt x="0" y="923"/>
                </a:lnTo>
                <a:lnTo>
                  <a:pt x="134" y="610"/>
                </a:lnTo>
                <a:lnTo>
                  <a:pt x="116" y="603"/>
                </a:lnTo>
                <a:lnTo>
                  <a:pt x="126" y="570"/>
                </a:lnTo>
                <a:lnTo>
                  <a:pt x="121" y="565"/>
                </a:lnTo>
                <a:lnTo>
                  <a:pt x="129" y="554"/>
                </a:lnTo>
                <a:lnTo>
                  <a:pt x="143" y="511"/>
                </a:lnTo>
                <a:lnTo>
                  <a:pt x="131" y="506"/>
                </a:lnTo>
                <a:lnTo>
                  <a:pt x="126" y="494"/>
                </a:lnTo>
                <a:lnTo>
                  <a:pt x="134" y="494"/>
                </a:lnTo>
                <a:lnTo>
                  <a:pt x="139" y="486"/>
                </a:lnTo>
                <a:lnTo>
                  <a:pt x="149" y="487"/>
                </a:lnTo>
                <a:lnTo>
                  <a:pt x="164" y="433"/>
                </a:lnTo>
                <a:lnTo>
                  <a:pt x="176" y="429"/>
                </a:lnTo>
                <a:lnTo>
                  <a:pt x="184" y="413"/>
                </a:lnTo>
                <a:lnTo>
                  <a:pt x="179" y="405"/>
                </a:lnTo>
                <a:lnTo>
                  <a:pt x="189" y="395"/>
                </a:lnTo>
                <a:lnTo>
                  <a:pt x="189" y="386"/>
                </a:lnTo>
                <a:lnTo>
                  <a:pt x="196" y="386"/>
                </a:lnTo>
                <a:lnTo>
                  <a:pt x="206" y="375"/>
                </a:lnTo>
                <a:lnTo>
                  <a:pt x="219" y="368"/>
                </a:lnTo>
                <a:lnTo>
                  <a:pt x="216" y="358"/>
                </a:lnTo>
                <a:lnTo>
                  <a:pt x="224" y="347"/>
                </a:lnTo>
                <a:lnTo>
                  <a:pt x="239" y="345"/>
                </a:lnTo>
                <a:lnTo>
                  <a:pt x="252" y="325"/>
                </a:lnTo>
                <a:lnTo>
                  <a:pt x="270" y="320"/>
                </a:lnTo>
                <a:lnTo>
                  <a:pt x="274" y="315"/>
                </a:lnTo>
                <a:lnTo>
                  <a:pt x="292" y="313"/>
                </a:lnTo>
                <a:lnTo>
                  <a:pt x="300" y="303"/>
                </a:lnTo>
                <a:lnTo>
                  <a:pt x="318" y="315"/>
                </a:lnTo>
                <a:lnTo>
                  <a:pt x="322" y="295"/>
                </a:lnTo>
                <a:lnTo>
                  <a:pt x="356" y="275"/>
                </a:lnTo>
                <a:lnTo>
                  <a:pt x="365" y="294"/>
                </a:lnTo>
                <a:lnTo>
                  <a:pt x="373" y="294"/>
                </a:lnTo>
                <a:lnTo>
                  <a:pt x="381" y="287"/>
                </a:lnTo>
                <a:lnTo>
                  <a:pt x="386" y="297"/>
                </a:lnTo>
                <a:lnTo>
                  <a:pt x="395" y="295"/>
                </a:lnTo>
                <a:lnTo>
                  <a:pt x="404" y="328"/>
                </a:lnTo>
                <a:lnTo>
                  <a:pt x="421" y="313"/>
                </a:lnTo>
                <a:lnTo>
                  <a:pt x="413" y="307"/>
                </a:lnTo>
                <a:lnTo>
                  <a:pt x="419" y="300"/>
                </a:lnTo>
                <a:lnTo>
                  <a:pt x="419" y="285"/>
                </a:lnTo>
                <a:lnTo>
                  <a:pt x="426" y="284"/>
                </a:lnTo>
                <a:lnTo>
                  <a:pt x="431" y="274"/>
                </a:lnTo>
                <a:lnTo>
                  <a:pt x="436" y="275"/>
                </a:lnTo>
                <a:lnTo>
                  <a:pt x="439" y="267"/>
                </a:lnTo>
                <a:lnTo>
                  <a:pt x="454" y="259"/>
                </a:lnTo>
                <a:lnTo>
                  <a:pt x="453" y="247"/>
                </a:lnTo>
                <a:lnTo>
                  <a:pt x="457" y="234"/>
                </a:lnTo>
                <a:lnTo>
                  <a:pt x="471" y="229"/>
                </a:lnTo>
                <a:lnTo>
                  <a:pt x="477" y="234"/>
                </a:lnTo>
                <a:lnTo>
                  <a:pt x="482" y="219"/>
                </a:lnTo>
                <a:lnTo>
                  <a:pt x="501" y="226"/>
                </a:lnTo>
                <a:lnTo>
                  <a:pt x="507" y="221"/>
                </a:lnTo>
                <a:lnTo>
                  <a:pt x="522" y="222"/>
                </a:lnTo>
                <a:lnTo>
                  <a:pt x="507" y="209"/>
                </a:lnTo>
                <a:lnTo>
                  <a:pt x="514" y="196"/>
                </a:lnTo>
                <a:lnTo>
                  <a:pt x="517" y="199"/>
                </a:lnTo>
                <a:lnTo>
                  <a:pt x="519" y="184"/>
                </a:lnTo>
                <a:lnTo>
                  <a:pt x="504" y="166"/>
                </a:lnTo>
                <a:lnTo>
                  <a:pt x="502" y="148"/>
                </a:lnTo>
                <a:lnTo>
                  <a:pt x="514" y="148"/>
                </a:lnTo>
                <a:lnTo>
                  <a:pt x="527" y="130"/>
                </a:lnTo>
                <a:lnTo>
                  <a:pt x="540" y="135"/>
                </a:lnTo>
                <a:lnTo>
                  <a:pt x="539" y="118"/>
                </a:lnTo>
                <a:lnTo>
                  <a:pt x="549" y="101"/>
                </a:lnTo>
                <a:lnTo>
                  <a:pt x="560" y="100"/>
                </a:lnTo>
                <a:lnTo>
                  <a:pt x="565" y="106"/>
                </a:lnTo>
                <a:lnTo>
                  <a:pt x="572" y="93"/>
                </a:lnTo>
                <a:lnTo>
                  <a:pt x="593" y="80"/>
                </a:lnTo>
                <a:lnTo>
                  <a:pt x="595" y="86"/>
                </a:lnTo>
                <a:lnTo>
                  <a:pt x="600" y="85"/>
                </a:lnTo>
                <a:lnTo>
                  <a:pt x="607" y="77"/>
                </a:lnTo>
                <a:lnTo>
                  <a:pt x="620" y="85"/>
                </a:lnTo>
                <a:lnTo>
                  <a:pt x="626" y="62"/>
                </a:lnTo>
                <a:lnTo>
                  <a:pt x="630" y="70"/>
                </a:lnTo>
                <a:lnTo>
                  <a:pt x="646" y="82"/>
                </a:lnTo>
                <a:lnTo>
                  <a:pt x="668" y="78"/>
                </a:lnTo>
                <a:lnTo>
                  <a:pt x="675" y="83"/>
                </a:lnTo>
                <a:lnTo>
                  <a:pt x="683" y="78"/>
                </a:lnTo>
                <a:lnTo>
                  <a:pt x="683" y="91"/>
                </a:lnTo>
                <a:lnTo>
                  <a:pt x="689" y="95"/>
                </a:lnTo>
                <a:lnTo>
                  <a:pt x="714" y="57"/>
                </a:lnTo>
                <a:lnTo>
                  <a:pt x="721" y="57"/>
                </a:lnTo>
                <a:lnTo>
                  <a:pt x="729" y="72"/>
                </a:lnTo>
                <a:lnTo>
                  <a:pt x="741" y="78"/>
                </a:lnTo>
                <a:lnTo>
                  <a:pt x="764" y="52"/>
                </a:lnTo>
                <a:lnTo>
                  <a:pt x="762" y="35"/>
                </a:lnTo>
                <a:lnTo>
                  <a:pt x="779" y="33"/>
                </a:lnTo>
                <a:lnTo>
                  <a:pt x="777" y="24"/>
                </a:lnTo>
                <a:lnTo>
                  <a:pt x="782" y="20"/>
                </a:lnTo>
                <a:lnTo>
                  <a:pt x="792" y="19"/>
                </a:lnTo>
                <a:lnTo>
                  <a:pt x="792" y="30"/>
                </a:lnTo>
                <a:lnTo>
                  <a:pt x="815" y="27"/>
                </a:lnTo>
                <a:lnTo>
                  <a:pt x="825" y="38"/>
                </a:lnTo>
                <a:lnTo>
                  <a:pt x="829" y="24"/>
                </a:lnTo>
                <a:lnTo>
                  <a:pt x="852" y="24"/>
                </a:lnTo>
                <a:lnTo>
                  <a:pt x="855" y="12"/>
                </a:lnTo>
                <a:lnTo>
                  <a:pt x="863" y="10"/>
                </a:lnTo>
                <a:lnTo>
                  <a:pt x="868" y="0"/>
                </a:lnTo>
                <a:lnTo>
                  <a:pt x="877" y="0"/>
                </a:lnTo>
                <a:lnTo>
                  <a:pt x="882" y="7"/>
                </a:lnTo>
                <a:lnTo>
                  <a:pt x="883" y="30"/>
                </a:lnTo>
                <a:lnTo>
                  <a:pt x="888" y="33"/>
                </a:lnTo>
                <a:lnTo>
                  <a:pt x="885" y="37"/>
                </a:lnTo>
                <a:lnTo>
                  <a:pt x="910" y="53"/>
                </a:lnTo>
                <a:lnTo>
                  <a:pt x="910" y="67"/>
                </a:lnTo>
                <a:lnTo>
                  <a:pt x="923" y="67"/>
                </a:lnTo>
                <a:lnTo>
                  <a:pt x="918" y="55"/>
                </a:lnTo>
                <a:lnTo>
                  <a:pt x="925" y="55"/>
                </a:lnTo>
                <a:lnTo>
                  <a:pt x="928" y="68"/>
                </a:lnTo>
                <a:lnTo>
                  <a:pt x="936" y="78"/>
                </a:lnTo>
                <a:lnTo>
                  <a:pt x="940" y="65"/>
                </a:lnTo>
                <a:close/>
              </a:path>
            </a:pathLst>
          </a:custGeom>
          <a:solidFill>
            <a:srgbClr val="567468"/>
          </a:solidFill>
          <a:ln w="50800">
            <a:solidFill>
              <a:sysClr val="window" lastClr="FFFFF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reeform 41">
            <a:extLst>
              <a:ext uri="{FF2B5EF4-FFF2-40B4-BE49-F238E27FC236}">
                <a16:creationId xmlns:a16="http://schemas.microsoft.com/office/drawing/2014/main" id="{22D4C690-0D33-3AD3-B92D-F1F6D9674912}"/>
              </a:ext>
            </a:extLst>
          </p:cNvPr>
          <p:cNvSpPr>
            <a:spLocks/>
          </p:cNvSpPr>
          <p:nvPr/>
        </p:nvSpPr>
        <p:spPr bwMode="auto">
          <a:xfrm>
            <a:off x="2530080" y="4017910"/>
            <a:ext cx="2892426" cy="1843357"/>
          </a:xfrm>
          <a:custGeom>
            <a:avLst/>
            <a:gdLst/>
            <a:ahLst/>
            <a:cxnLst>
              <a:cxn ang="0">
                <a:pos x="1464" y="424"/>
              </a:cxn>
              <a:cxn ang="0">
                <a:pos x="1415" y="383"/>
              </a:cxn>
              <a:cxn ang="0">
                <a:pos x="1320" y="454"/>
              </a:cxn>
              <a:cxn ang="0">
                <a:pos x="1211" y="449"/>
              </a:cxn>
              <a:cxn ang="0">
                <a:pos x="1098" y="363"/>
              </a:cxn>
              <a:cxn ang="0">
                <a:pos x="1048" y="469"/>
              </a:cxn>
              <a:cxn ang="0">
                <a:pos x="1024" y="558"/>
              </a:cxn>
              <a:cxn ang="0">
                <a:pos x="962" y="565"/>
              </a:cxn>
              <a:cxn ang="0">
                <a:pos x="881" y="610"/>
              </a:cxn>
              <a:cxn ang="0">
                <a:pos x="773" y="696"/>
              </a:cxn>
              <a:cxn ang="0">
                <a:pos x="684" y="792"/>
              </a:cxn>
              <a:cxn ang="0">
                <a:pos x="595" y="740"/>
              </a:cxn>
              <a:cxn ang="0">
                <a:pos x="593" y="590"/>
              </a:cxn>
              <a:cxn ang="0">
                <a:pos x="550" y="586"/>
              </a:cxn>
              <a:cxn ang="0">
                <a:pos x="470" y="626"/>
              </a:cxn>
              <a:cxn ang="0">
                <a:pos x="419" y="651"/>
              </a:cxn>
              <a:cxn ang="0">
                <a:pos x="422" y="520"/>
              </a:cxn>
              <a:cxn ang="0">
                <a:pos x="368" y="487"/>
              </a:cxn>
              <a:cxn ang="0">
                <a:pos x="308" y="441"/>
              </a:cxn>
              <a:cxn ang="0">
                <a:pos x="321" y="359"/>
              </a:cxn>
              <a:cxn ang="0">
                <a:pos x="291" y="268"/>
              </a:cxn>
              <a:cxn ang="0">
                <a:pos x="288" y="99"/>
              </a:cxn>
              <a:cxn ang="0">
                <a:pos x="175" y="30"/>
              </a:cxn>
              <a:cxn ang="0">
                <a:pos x="99" y="131"/>
              </a:cxn>
              <a:cxn ang="0">
                <a:pos x="13" y="209"/>
              </a:cxn>
              <a:cxn ang="0">
                <a:pos x="126" y="460"/>
              </a:cxn>
              <a:cxn ang="0">
                <a:pos x="136" y="666"/>
              </a:cxn>
              <a:cxn ang="0">
                <a:pos x="35" y="747"/>
              </a:cxn>
              <a:cxn ang="0">
                <a:pos x="36" y="827"/>
              </a:cxn>
              <a:cxn ang="0">
                <a:pos x="66" y="843"/>
              </a:cxn>
              <a:cxn ang="0">
                <a:pos x="54" y="840"/>
              </a:cxn>
              <a:cxn ang="0">
                <a:pos x="84" y="886"/>
              </a:cxn>
              <a:cxn ang="0">
                <a:pos x="165" y="1055"/>
              </a:cxn>
              <a:cxn ang="0">
                <a:pos x="147" y="1146"/>
              </a:cxn>
              <a:cxn ang="0">
                <a:pos x="170" y="1229"/>
              </a:cxn>
              <a:cxn ang="0">
                <a:pos x="257" y="1188"/>
              </a:cxn>
              <a:cxn ang="0">
                <a:pos x="267" y="1246"/>
              </a:cxn>
              <a:cxn ang="0">
                <a:pos x="341" y="1259"/>
              </a:cxn>
              <a:cxn ang="0">
                <a:pos x="426" y="1342"/>
              </a:cxn>
              <a:cxn ang="0">
                <a:pos x="510" y="1372"/>
              </a:cxn>
              <a:cxn ang="0">
                <a:pos x="601" y="1333"/>
              </a:cxn>
              <a:cxn ang="0">
                <a:pos x="767" y="1244"/>
              </a:cxn>
              <a:cxn ang="0">
                <a:pos x="979" y="1249"/>
              </a:cxn>
              <a:cxn ang="0">
                <a:pos x="1050" y="1179"/>
              </a:cxn>
              <a:cxn ang="0">
                <a:pos x="1261" y="1151"/>
              </a:cxn>
              <a:cxn ang="0">
                <a:pos x="1434" y="1083"/>
              </a:cxn>
              <a:cxn ang="0">
                <a:pos x="1372" y="1037"/>
              </a:cxn>
              <a:cxn ang="0">
                <a:pos x="1408" y="991"/>
              </a:cxn>
              <a:cxn ang="0">
                <a:pos x="1211" y="942"/>
              </a:cxn>
              <a:cxn ang="0">
                <a:pos x="1249" y="817"/>
              </a:cxn>
              <a:cxn ang="0">
                <a:pos x="1300" y="735"/>
              </a:cxn>
              <a:cxn ang="0">
                <a:pos x="1338" y="699"/>
              </a:cxn>
              <a:cxn ang="0">
                <a:pos x="1363" y="616"/>
              </a:cxn>
              <a:cxn ang="0">
                <a:pos x="1481" y="573"/>
              </a:cxn>
              <a:cxn ang="0">
                <a:pos x="1531" y="528"/>
              </a:cxn>
              <a:cxn ang="0">
                <a:pos x="1532" y="464"/>
              </a:cxn>
            </a:cxnLst>
            <a:rect l="0" t="0" r="r" b="b"/>
            <a:pathLst>
              <a:path w="1560" h="1393">
                <a:moveTo>
                  <a:pt x="1542" y="427"/>
                </a:moveTo>
                <a:lnTo>
                  <a:pt x="1524" y="432"/>
                </a:lnTo>
                <a:lnTo>
                  <a:pt x="1512" y="409"/>
                </a:lnTo>
                <a:lnTo>
                  <a:pt x="1517" y="401"/>
                </a:lnTo>
                <a:lnTo>
                  <a:pt x="1497" y="401"/>
                </a:lnTo>
                <a:lnTo>
                  <a:pt x="1494" y="422"/>
                </a:lnTo>
                <a:lnTo>
                  <a:pt x="1481" y="442"/>
                </a:lnTo>
                <a:lnTo>
                  <a:pt x="1464" y="424"/>
                </a:lnTo>
                <a:lnTo>
                  <a:pt x="1468" y="421"/>
                </a:lnTo>
                <a:lnTo>
                  <a:pt x="1459" y="419"/>
                </a:lnTo>
                <a:lnTo>
                  <a:pt x="1469" y="407"/>
                </a:lnTo>
                <a:lnTo>
                  <a:pt x="1468" y="404"/>
                </a:lnTo>
                <a:lnTo>
                  <a:pt x="1448" y="397"/>
                </a:lnTo>
                <a:lnTo>
                  <a:pt x="1438" y="383"/>
                </a:lnTo>
                <a:lnTo>
                  <a:pt x="1420" y="386"/>
                </a:lnTo>
                <a:lnTo>
                  <a:pt x="1415" y="383"/>
                </a:lnTo>
                <a:lnTo>
                  <a:pt x="1403" y="396"/>
                </a:lnTo>
                <a:lnTo>
                  <a:pt x="1391" y="401"/>
                </a:lnTo>
                <a:lnTo>
                  <a:pt x="1365" y="391"/>
                </a:lnTo>
                <a:lnTo>
                  <a:pt x="1363" y="402"/>
                </a:lnTo>
                <a:lnTo>
                  <a:pt x="1348" y="402"/>
                </a:lnTo>
                <a:lnTo>
                  <a:pt x="1338" y="409"/>
                </a:lnTo>
                <a:lnTo>
                  <a:pt x="1319" y="447"/>
                </a:lnTo>
                <a:lnTo>
                  <a:pt x="1320" y="454"/>
                </a:lnTo>
                <a:lnTo>
                  <a:pt x="1289" y="487"/>
                </a:lnTo>
                <a:lnTo>
                  <a:pt x="1277" y="474"/>
                </a:lnTo>
                <a:lnTo>
                  <a:pt x="1280" y="459"/>
                </a:lnTo>
                <a:lnTo>
                  <a:pt x="1259" y="449"/>
                </a:lnTo>
                <a:lnTo>
                  <a:pt x="1241" y="454"/>
                </a:lnTo>
                <a:lnTo>
                  <a:pt x="1234" y="450"/>
                </a:lnTo>
                <a:lnTo>
                  <a:pt x="1231" y="436"/>
                </a:lnTo>
                <a:lnTo>
                  <a:pt x="1211" y="449"/>
                </a:lnTo>
                <a:lnTo>
                  <a:pt x="1201" y="431"/>
                </a:lnTo>
                <a:lnTo>
                  <a:pt x="1173" y="437"/>
                </a:lnTo>
                <a:lnTo>
                  <a:pt x="1163" y="432"/>
                </a:lnTo>
                <a:lnTo>
                  <a:pt x="1173" y="407"/>
                </a:lnTo>
                <a:lnTo>
                  <a:pt x="1159" y="402"/>
                </a:lnTo>
                <a:lnTo>
                  <a:pt x="1159" y="393"/>
                </a:lnTo>
                <a:lnTo>
                  <a:pt x="1143" y="389"/>
                </a:lnTo>
                <a:lnTo>
                  <a:pt x="1098" y="363"/>
                </a:lnTo>
                <a:lnTo>
                  <a:pt x="1090" y="364"/>
                </a:lnTo>
                <a:lnTo>
                  <a:pt x="1073" y="427"/>
                </a:lnTo>
                <a:lnTo>
                  <a:pt x="1062" y="434"/>
                </a:lnTo>
                <a:lnTo>
                  <a:pt x="1067" y="437"/>
                </a:lnTo>
                <a:lnTo>
                  <a:pt x="1063" y="460"/>
                </a:lnTo>
                <a:lnTo>
                  <a:pt x="1042" y="447"/>
                </a:lnTo>
                <a:lnTo>
                  <a:pt x="1048" y="462"/>
                </a:lnTo>
                <a:lnTo>
                  <a:pt x="1048" y="469"/>
                </a:lnTo>
                <a:lnTo>
                  <a:pt x="1040" y="474"/>
                </a:lnTo>
                <a:lnTo>
                  <a:pt x="1047" y="494"/>
                </a:lnTo>
                <a:lnTo>
                  <a:pt x="1042" y="499"/>
                </a:lnTo>
                <a:lnTo>
                  <a:pt x="1057" y="513"/>
                </a:lnTo>
                <a:lnTo>
                  <a:pt x="1047" y="532"/>
                </a:lnTo>
                <a:lnTo>
                  <a:pt x="1040" y="518"/>
                </a:lnTo>
                <a:lnTo>
                  <a:pt x="1027" y="530"/>
                </a:lnTo>
                <a:lnTo>
                  <a:pt x="1024" y="558"/>
                </a:lnTo>
                <a:lnTo>
                  <a:pt x="1009" y="563"/>
                </a:lnTo>
                <a:lnTo>
                  <a:pt x="1005" y="576"/>
                </a:lnTo>
                <a:lnTo>
                  <a:pt x="1002" y="573"/>
                </a:lnTo>
                <a:lnTo>
                  <a:pt x="1000" y="578"/>
                </a:lnTo>
                <a:lnTo>
                  <a:pt x="994" y="581"/>
                </a:lnTo>
                <a:lnTo>
                  <a:pt x="971" y="573"/>
                </a:lnTo>
                <a:lnTo>
                  <a:pt x="969" y="565"/>
                </a:lnTo>
                <a:lnTo>
                  <a:pt x="962" y="565"/>
                </a:lnTo>
                <a:lnTo>
                  <a:pt x="961" y="558"/>
                </a:lnTo>
                <a:lnTo>
                  <a:pt x="949" y="571"/>
                </a:lnTo>
                <a:lnTo>
                  <a:pt x="937" y="560"/>
                </a:lnTo>
                <a:lnTo>
                  <a:pt x="911" y="566"/>
                </a:lnTo>
                <a:lnTo>
                  <a:pt x="916" y="596"/>
                </a:lnTo>
                <a:lnTo>
                  <a:pt x="898" y="598"/>
                </a:lnTo>
                <a:lnTo>
                  <a:pt x="886" y="611"/>
                </a:lnTo>
                <a:lnTo>
                  <a:pt x="881" y="610"/>
                </a:lnTo>
                <a:lnTo>
                  <a:pt x="868" y="616"/>
                </a:lnTo>
                <a:lnTo>
                  <a:pt x="855" y="613"/>
                </a:lnTo>
                <a:lnTo>
                  <a:pt x="850" y="633"/>
                </a:lnTo>
                <a:lnTo>
                  <a:pt x="826" y="654"/>
                </a:lnTo>
                <a:lnTo>
                  <a:pt x="817" y="679"/>
                </a:lnTo>
                <a:lnTo>
                  <a:pt x="820" y="692"/>
                </a:lnTo>
                <a:lnTo>
                  <a:pt x="805" y="699"/>
                </a:lnTo>
                <a:lnTo>
                  <a:pt x="773" y="696"/>
                </a:lnTo>
                <a:lnTo>
                  <a:pt x="745" y="702"/>
                </a:lnTo>
                <a:lnTo>
                  <a:pt x="732" y="717"/>
                </a:lnTo>
                <a:lnTo>
                  <a:pt x="742" y="752"/>
                </a:lnTo>
                <a:lnTo>
                  <a:pt x="734" y="775"/>
                </a:lnTo>
                <a:lnTo>
                  <a:pt x="720" y="782"/>
                </a:lnTo>
                <a:lnTo>
                  <a:pt x="717" y="792"/>
                </a:lnTo>
                <a:lnTo>
                  <a:pt x="697" y="788"/>
                </a:lnTo>
                <a:lnTo>
                  <a:pt x="684" y="792"/>
                </a:lnTo>
                <a:lnTo>
                  <a:pt x="676" y="772"/>
                </a:lnTo>
                <a:lnTo>
                  <a:pt x="661" y="790"/>
                </a:lnTo>
                <a:lnTo>
                  <a:pt x="648" y="790"/>
                </a:lnTo>
                <a:lnTo>
                  <a:pt x="633" y="778"/>
                </a:lnTo>
                <a:lnTo>
                  <a:pt x="629" y="782"/>
                </a:lnTo>
                <a:lnTo>
                  <a:pt x="628" y="767"/>
                </a:lnTo>
                <a:lnTo>
                  <a:pt x="613" y="747"/>
                </a:lnTo>
                <a:lnTo>
                  <a:pt x="595" y="740"/>
                </a:lnTo>
                <a:lnTo>
                  <a:pt x="586" y="730"/>
                </a:lnTo>
                <a:lnTo>
                  <a:pt x="588" y="711"/>
                </a:lnTo>
                <a:lnTo>
                  <a:pt x="575" y="697"/>
                </a:lnTo>
                <a:lnTo>
                  <a:pt x="560" y="619"/>
                </a:lnTo>
                <a:lnTo>
                  <a:pt x="573" y="626"/>
                </a:lnTo>
                <a:lnTo>
                  <a:pt x="583" y="613"/>
                </a:lnTo>
                <a:lnTo>
                  <a:pt x="581" y="605"/>
                </a:lnTo>
                <a:lnTo>
                  <a:pt x="593" y="590"/>
                </a:lnTo>
                <a:lnTo>
                  <a:pt x="603" y="591"/>
                </a:lnTo>
                <a:lnTo>
                  <a:pt x="600" y="565"/>
                </a:lnTo>
                <a:lnTo>
                  <a:pt x="581" y="565"/>
                </a:lnTo>
                <a:lnTo>
                  <a:pt x="585" y="552"/>
                </a:lnTo>
                <a:lnTo>
                  <a:pt x="575" y="553"/>
                </a:lnTo>
                <a:lnTo>
                  <a:pt x="565" y="573"/>
                </a:lnTo>
                <a:lnTo>
                  <a:pt x="555" y="573"/>
                </a:lnTo>
                <a:lnTo>
                  <a:pt x="550" y="586"/>
                </a:lnTo>
                <a:lnTo>
                  <a:pt x="527" y="613"/>
                </a:lnTo>
                <a:lnTo>
                  <a:pt x="510" y="614"/>
                </a:lnTo>
                <a:lnTo>
                  <a:pt x="497" y="608"/>
                </a:lnTo>
                <a:lnTo>
                  <a:pt x="493" y="618"/>
                </a:lnTo>
                <a:lnTo>
                  <a:pt x="484" y="623"/>
                </a:lnTo>
                <a:lnTo>
                  <a:pt x="477" y="614"/>
                </a:lnTo>
                <a:lnTo>
                  <a:pt x="477" y="623"/>
                </a:lnTo>
                <a:lnTo>
                  <a:pt x="470" y="626"/>
                </a:lnTo>
                <a:lnTo>
                  <a:pt x="475" y="633"/>
                </a:lnTo>
                <a:lnTo>
                  <a:pt x="464" y="639"/>
                </a:lnTo>
                <a:lnTo>
                  <a:pt x="457" y="631"/>
                </a:lnTo>
                <a:lnTo>
                  <a:pt x="450" y="643"/>
                </a:lnTo>
                <a:lnTo>
                  <a:pt x="445" y="692"/>
                </a:lnTo>
                <a:lnTo>
                  <a:pt x="427" y="706"/>
                </a:lnTo>
                <a:lnTo>
                  <a:pt x="417" y="672"/>
                </a:lnTo>
                <a:lnTo>
                  <a:pt x="419" y="651"/>
                </a:lnTo>
                <a:lnTo>
                  <a:pt x="424" y="646"/>
                </a:lnTo>
                <a:lnTo>
                  <a:pt x="404" y="610"/>
                </a:lnTo>
                <a:lnTo>
                  <a:pt x="399" y="585"/>
                </a:lnTo>
                <a:lnTo>
                  <a:pt x="419" y="573"/>
                </a:lnTo>
                <a:lnTo>
                  <a:pt x="421" y="550"/>
                </a:lnTo>
                <a:lnTo>
                  <a:pt x="414" y="540"/>
                </a:lnTo>
                <a:lnTo>
                  <a:pt x="424" y="530"/>
                </a:lnTo>
                <a:lnTo>
                  <a:pt x="422" y="520"/>
                </a:lnTo>
                <a:lnTo>
                  <a:pt x="417" y="532"/>
                </a:lnTo>
                <a:lnTo>
                  <a:pt x="417" y="517"/>
                </a:lnTo>
                <a:lnTo>
                  <a:pt x="402" y="503"/>
                </a:lnTo>
                <a:lnTo>
                  <a:pt x="396" y="499"/>
                </a:lnTo>
                <a:lnTo>
                  <a:pt x="387" y="507"/>
                </a:lnTo>
                <a:lnTo>
                  <a:pt x="378" y="489"/>
                </a:lnTo>
                <a:lnTo>
                  <a:pt x="369" y="482"/>
                </a:lnTo>
                <a:lnTo>
                  <a:pt x="368" y="487"/>
                </a:lnTo>
                <a:lnTo>
                  <a:pt x="364" y="482"/>
                </a:lnTo>
                <a:lnTo>
                  <a:pt x="366" y="460"/>
                </a:lnTo>
                <a:lnTo>
                  <a:pt x="351" y="477"/>
                </a:lnTo>
                <a:lnTo>
                  <a:pt x="348" y="464"/>
                </a:lnTo>
                <a:lnTo>
                  <a:pt x="338" y="462"/>
                </a:lnTo>
                <a:lnTo>
                  <a:pt x="334" y="465"/>
                </a:lnTo>
                <a:lnTo>
                  <a:pt x="306" y="454"/>
                </a:lnTo>
                <a:lnTo>
                  <a:pt x="308" y="441"/>
                </a:lnTo>
                <a:lnTo>
                  <a:pt x="321" y="429"/>
                </a:lnTo>
                <a:lnTo>
                  <a:pt x="316" y="419"/>
                </a:lnTo>
                <a:lnTo>
                  <a:pt x="323" y="414"/>
                </a:lnTo>
                <a:lnTo>
                  <a:pt x="313" y="389"/>
                </a:lnTo>
                <a:lnTo>
                  <a:pt x="318" y="389"/>
                </a:lnTo>
                <a:lnTo>
                  <a:pt x="316" y="374"/>
                </a:lnTo>
                <a:lnTo>
                  <a:pt x="321" y="366"/>
                </a:lnTo>
                <a:lnTo>
                  <a:pt x="321" y="359"/>
                </a:lnTo>
                <a:lnTo>
                  <a:pt x="313" y="359"/>
                </a:lnTo>
                <a:lnTo>
                  <a:pt x="321" y="344"/>
                </a:lnTo>
                <a:lnTo>
                  <a:pt x="301" y="339"/>
                </a:lnTo>
                <a:lnTo>
                  <a:pt x="310" y="313"/>
                </a:lnTo>
                <a:lnTo>
                  <a:pt x="308" y="301"/>
                </a:lnTo>
                <a:lnTo>
                  <a:pt x="295" y="290"/>
                </a:lnTo>
                <a:lnTo>
                  <a:pt x="303" y="275"/>
                </a:lnTo>
                <a:lnTo>
                  <a:pt x="291" y="268"/>
                </a:lnTo>
                <a:lnTo>
                  <a:pt x="286" y="253"/>
                </a:lnTo>
                <a:lnTo>
                  <a:pt x="286" y="214"/>
                </a:lnTo>
                <a:lnTo>
                  <a:pt x="276" y="192"/>
                </a:lnTo>
                <a:lnTo>
                  <a:pt x="278" y="172"/>
                </a:lnTo>
                <a:lnTo>
                  <a:pt x="296" y="162"/>
                </a:lnTo>
                <a:lnTo>
                  <a:pt x="270" y="144"/>
                </a:lnTo>
                <a:lnTo>
                  <a:pt x="290" y="137"/>
                </a:lnTo>
                <a:lnTo>
                  <a:pt x="288" y="99"/>
                </a:lnTo>
                <a:lnTo>
                  <a:pt x="267" y="91"/>
                </a:lnTo>
                <a:lnTo>
                  <a:pt x="250" y="74"/>
                </a:lnTo>
                <a:lnTo>
                  <a:pt x="250" y="61"/>
                </a:lnTo>
                <a:lnTo>
                  <a:pt x="242" y="43"/>
                </a:lnTo>
                <a:lnTo>
                  <a:pt x="217" y="40"/>
                </a:lnTo>
                <a:lnTo>
                  <a:pt x="195" y="0"/>
                </a:lnTo>
                <a:lnTo>
                  <a:pt x="180" y="5"/>
                </a:lnTo>
                <a:lnTo>
                  <a:pt x="175" y="30"/>
                </a:lnTo>
                <a:lnTo>
                  <a:pt x="175" y="45"/>
                </a:lnTo>
                <a:lnTo>
                  <a:pt x="156" y="18"/>
                </a:lnTo>
                <a:lnTo>
                  <a:pt x="159" y="31"/>
                </a:lnTo>
                <a:lnTo>
                  <a:pt x="149" y="51"/>
                </a:lnTo>
                <a:lnTo>
                  <a:pt x="147" y="73"/>
                </a:lnTo>
                <a:lnTo>
                  <a:pt x="119" y="124"/>
                </a:lnTo>
                <a:lnTo>
                  <a:pt x="111" y="119"/>
                </a:lnTo>
                <a:lnTo>
                  <a:pt x="99" y="131"/>
                </a:lnTo>
                <a:lnTo>
                  <a:pt x="78" y="111"/>
                </a:lnTo>
                <a:lnTo>
                  <a:pt x="73" y="109"/>
                </a:lnTo>
                <a:lnTo>
                  <a:pt x="59" y="114"/>
                </a:lnTo>
                <a:lnTo>
                  <a:pt x="56" y="154"/>
                </a:lnTo>
                <a:lnTo>
                  <a:pt x="30" y="156"/>
                </a:lnTo>
                <a:lnTo>
                  <a:pt x="30" y="162"/>
                </a:lnTo>
                <a:lnTo>
                  <a:pt x="41" y="182"/>
                </a:lnTo>
                <a:lnTo>
                  <a:pt x="13" y="209"/>
                </a:lnTo>
                <a:lnTo>
                  <a:pt x="18" y="235"/>
                </a:lnTo>
                <a:lnTo>
                  <a:pt x="0" y="227"/>
                </a:lnTo>
                <a:lnTo>
                  <a:pt x="26" y="260"/>
                </a:lnTo>
                <a:lnTo>
                  <a:pt x="35" y="290"/>
                </a:lnTo>
                <a:lnTo>
                  <a:pt x="84" y="358"/>
                </a:lnTo>
                <a:lnTo>
                  <a:pt x="112" y="412"/>
                </a:lnTo>
                <a:lnTo>
                  <a:pt x="114" y="436"/>
                </a:lnTo>
                <a:lnTo>
                  <a:pt x="126" y="460"/>
                </a:lnTo>
                <a:lnTo>
                  <a:pt x="122" y="474"/>
                </a:lnTo>
                <a:lnTo>
                  <a:pt x="134" y="517"/>
                </a:lnTo>
                <a:lnTo>
                  <a:pt x="131" y="528"/>
                </a:lnTo>
                <a:lnTo>
                  <a:pt x="142" y="581"/>
                </a:lnTo>
                <a:lnTo>
                  <a:pt x="141" y="593"/>
                </a:lnTo>
                <a:lnTo>
                  <a:pt x="134" y="593"/>
                </a:lnTo>
                <a:lnTo>
                  <a:pt x="139" y="639"/>
                </a:lnTo>
                <a:lnTo>
                  <a:pt x="136" y="666"/>
                </a:lnTo>
                <a:lnTo>
                  <a:pt x="117" y="709"/>
                </a:lnTo>
                <a:lnTo>
                  <a:pt x="93" y="737"/>
                </a:lnTo>
                <a:lnTo>
                  <a:pt x="73" y="740"/>
                </a:lnTo>
                <a:lnTo>
                  <a:pt x="51" y="714"/>
                </a:lnTo>
                <a:lnTo>
                  <a:pt x="46" y="722"/>
                </a:lnTo>
                <a:lnTo>
                  <a:pt x="40" y="719"/>
                </a:lnTo>
                <a:lnTo>
                  <a:pt x="33" y="727"/>
                </a:lnTo>
                <a:lnTo>
                  <a:pt x="35" y="747"/>
                </a:lnTo>
                <a:lnTo>
                  <a:pt x="21" y="754"/>
                </a:lnTo>
                <a:lnTo>
                  <a:pt x="30" y="765"/>
                </a:lnTo>
                <a:lnTo>
                  <a:pt x="25" y="780"/>
                </a:lnTo>
                <a:lnTo>
                  <a:pt x="31" y="787"/>
                </a:lnTo>
                <a:lnTo>
                  <a:pt x="28" y="807"/>
                </a:lnTo>
                <a:lnTo>
                  <a:pt x="35" y="813"/>
                </a:lnTo>
                <a:lnTo>
                  <a:pt x="33" y="822"/>
                </a:lnTo>
                <a:lnTo>
                  <a:pt x="36" y="827"/>
                </a:lnTo>
                <a:lnTo>
                  <a:pt x="46" y="817"/>
                </a:lnTo>
                <a:lnTo>
                  <a:pt x="51" y="823"/>
                </a:lnTo>
                <a:lnTo>
                  <a:pt x="46" y="812"/>
                </a:lnTo>
                <a:lnTo>
                  <a:pt x="51" y="808"/>
                </a:lnTo>
                <a:lnTo>
                  <a:pt x="58" y="810"/>
                </a:lnTo>
                <a:lnTo>
                  <a:pt x="58" y="812"/>
                </a:lnTo>
                <a:lnTo>
                  <a:pt x="66" y="817"/>
                </a:lnTo>
                <a:lnTo>
                  <a:pt x="66" y="843"/>
                </a:lnTo>
                <a:lnTo>
                  <a:pt x="81" y="855"/>
                </a:lnTo>
                <a:lnTo>
                  <a:pt x="79" y="865"/>
                </a:lnTo>
                <a:lnTo>
                  <a:pt x="89" y="866"/>
                </a:lnTo>
                <a:lnTo>
                  <a:pt x="88" y="871"/>
                </a:lnTo>
                <a:lnTo>
                  <a:pt x="81" y="875"/>
                </a:lnTo>
                <a:lnTo>
                  <a:pt x="64" y="855"/>
                </a:lnTo>
                <a:lnTo>
                  <a:pt x="61" y="840"/>
                </a:lnTo>
                <a:lnTo>
                  <a:pt x="54" y="840"/>
                </a:lnTo>
                <a:lnTo>
                  <a:pt x="59" y="836"/>
                </a:lnTo>
                <a:lnTo>
                  <a:pt x="58" y="831"/>
                </a:lnTo>
                <a:lnTo>
                  <a:pt x="51" y="831"/>
                </a:lnTo>
                <a:lnTo>
                  <a:pt x="53" y="838"/>
                </a:lnTo>
                <a:lnTo>
                  <a:pt x="46" y="843"/>
                </a:lnTo>
                <a:lnTo>
                  <a:pt x="51" y="853"/>
                </a:lnTo>
                <a:lnTo>
                  <a:pt x="63" y="858"/>
                </a:lnTo>
                <a:lnTo>
                  <a:pt x="84" y="886"/>
                </a:lnTo>
                <a:lnTo>
                  <a:pt x="96" y="911"/>
                </a:lnTo>
                <a:lnTo>
                  <a:pt x="98" y="924"/>
                </a:lnTo>
                <a:lnTo>
                  <a:pt x="132" y="962"/>
                </a:lnTo>
                <a:lnTo>
                  <a:pt x="137" y="974"/>
                </a:lnTo>
                <a:lnTo>
                  <a:pt x="132" y="989"/>
                </a:lnTo>
                <a:lnTo>
                  <a:pt x="144" y="992"/>
                </a:lnTo>
                <a:lnTo>
                  <a:pt x="165" y="1035"/>
                </a:lnTo>
                <a:lnTo>
                  <a:pt x="165" y="1055"/>
                </a:lnTo>
                <a:lnTo>
                  <a:pt x="177" y="1085"/>
                </a:lnTo>
                <a:lnTo>
                  <a:pt x="169" y="1100"/>
                </a:lnTo>
                <a:lnTo>
                  <a:pt x="154" y="1095"/>
                </a:lnTo>
                <a:lnTo>
                  <a:pt x="147" y="1118"/>
                </a:lnTo>
                <a:lnTo>
                  <a:pt x="132" y="1140"/>
                </a:lnTo>
                <a:lnTo>
                  <a:pt x="141" y="1146"/>
                </a:lnTo>
                <a:lnTo>
                  <a:pt x="146" y="1141"/>
                </a:lnTo>
                <a:lnTo>
                  <a:pt x="147" y="1146"/>
                </a:lnTo>
                <a:lnTo>
                  <a:pt x="142" y="1168"/>
                </a:lnTo>
                <a:lnTo>
                  <a:pt x="136" y="1174"/>
                </a:lnTo>
                <a:lnTo>
                  <a:pt x="147" y="1188"/>
                </a:lnTo>
                <a:lnTo>
                  <a:pt x="151" y="1214"/>
                </a:lnTo>
                <a:lnTo>
                  <a:pt x="160" y="1231"/>
                </a:lnTo>
                <a:lnTo>
                  <a:pt x="172" y="1241"/>
                </a:lnTo>
                <a:lnTo>
                  <a:pt x="179" y="1241"/>
                </a:lnTo>
                <a:lnTo>
                  <a:pt x="170" y="1229"/>
                </a:lnTo>
                <a:lnTo>
                  <a:pt x="174" y="1201"/>
                </a:lnTo>
                <a:lnTo>
                  <a:pt x="160" y="1186"/>
                </a:lnTo>
                <a:lnTo>
                  <a:pt x="164" y="1171"/>
                </a:lnTo>
                <a:lnTo>
                  <a:pt x="172" y="1161"/>
                </a:lnTo>
                <a:lnTo>
                  <a:pt x="210" y="1150"/>
                </a:lnTo>
                <a:lnTo>
                  <a:pt x="247" y="1155"/>
                </a:lnTo>
                <a:lnTo>
                  <a:pt x="268" y="1178"/>
                </a:lnTo>
                <a:lnTo>
                  <a:pt x="257" y="1188"/>
                </a:lnTo>
                <a:lnTo>
                  <a:pt x="265" y="1208"/>
                </a:lnTo>
                <a:lnTo>
                  <a:pt x="255" y="1222"/>
                </a:lnTo>
                <a:lnTo>
                  <a:pt x="260" y="1236"/>
                </a:lnTo>
                <a:lnTo>
                  <a:pt x="253" y="1237"/>
                </a:lnTo>
                <a:lnTo>
                  <a:pt x="258" y="1251"/>
                </a:lnTo>
                <a:lnTo>
                  <a:pt x="262" y="1247"/>
                </a:lnTo>
                <a:lnTo>
                  <a:pt x="267" y="1251"/>
                </a:lnTo>
                <a:lnTo>
                  <a:pt x="267" y="1246"/>
                </a:lnTo>
                <a:lnTo>
                  <a:pt x="275" y="1247"/>
                </a:lnTo>
                <a:lnTo>
                  <a:pt x="278" y="1241"/>
                </a:lnTo>
                <a:lnTo>
                  <a:pt x="291" y="1242"/>
                </a:lnTo>
                <a:lnTo>
                  <a:pt x="310" y="1236"/>
                </a:lnTo>
                <a:lnTo>
                  <a:pt x="325" y="1246"/>
                </a:lnTo>
                <a:lnTo>
                  <a:pt x="329" y="1259"/>
                </a:lnTo>
                <a:lnTo>
                  <a:pt x="334" y="1262"/>
                </a:lnTo>
                <a:lnTo>
                  <a:pt x="341" y="1259"/>
                </a:lnTo>
                <a:lnTo>
                  <a:pt x="353" y="1267"/>
                </a:lnTo>
                <a:lnTo>
                  <a:pt x="366" y="1257"/>
                </a:lnTo>
                <a:lnTo>
                  <a:pt x="384" y="1277"/>
                </a:lnTo>
                <a:lnTo>
                  <a:pt x="391" y="1300"/>
                </a:lnTo>
                <a:lnTo>
                  <a:pt x="381" y="1319"/>
                </a:lnTo>
                <a:lnTo>
                  <a:pt x="399" y="1320"/>
                </a:lnTo>
                <a:lnTo>
                  <a:pt x="409" y="1337"/>
                </a:lnTo>
                <a:lnTo>
                  <a:pt x="426" y="1342"/>
                </a:lnTo>
                <a:lnTo>
                  <a:pt x="432" y="1353"/>
                </a:lnTo>
                <a:lnTo>
                  <a:pt x="442" y="1358"/>
                </a:lnTo>
                <a:lnTo>
                  <a:pt x="444" y="1365"/>
                </a:lnTo>
                <a:lnTo>
                  <a:pt x="452" y="1368"/>
                </a:lnTo>
                <a:lnTo>
                  <a:pt x="454" y="1376"/>
                </a:lnTo>
                <a:lnTo>
                  <a:pt x="464" y="1376"/>
                </a:lnTo>
                <a:lnTo>
                  <a:pt x="469" y="1370"/>
                </a:lnTo>
                <a:lnTo>
                  <a:pt x="510" y="1372"/>
                </a:lnTo>
                <a:lnTo>
                  <a:pt x="533" y="1391"/>
                </a:lnTo>
                <a:lnTo>
                  <a:pt x="543" y="1393"/>
                </a:lnTo>
                <a:lnTo>
                  <a:pt x="556" y="1385"/>
                </a:lnTo>
                <a:lnTo>
                  <a:pt x="553" y="1375"/>
                </a:lnTo>
                <a:lnTo>
                  <a:pt x="560" y="1362"/>
                </a:lnTo>
                <a:lnTo>
                  <a:pt x="581" y="1348"/>
                </a:lnTo>
                <a:lnTo>
                  <a:pt x="598" y="1348"/>
                </a:lnTo>
                <a:lnTo>
                  <a:pt x="601" y="1333"/>
                </a:lnTo>
                <a:lnTo>
                  <a:pt x="638" y="1309"/>
                </a:lnTo>
                <a:lnTo>
                  <a:pt x="649" y="1290"/>
                </a:lnTo>
                <a:lnTo>
                  <a:pt x="669" y="1277"/>
                </a:lnTo>
                <a:lnTo>
                  <a:pt x="699" y="1270"/>
                </a:lnTo>
                <a:lnTo>
                  <a:pt x="745" y="1279"/>
                </a:lnTo>
                <a:lnTo>
                  <a:pt x="752" y="1270"/>
                </a:lnTo>
                <a:lnTo>
                  <a:pt x="747" y="1254"/>
                </a:lnTo>
                <a:lnTo>
                  <a:pt x="767" y="1244"/>
                </a:lnTo>
                <a:lnTo>
                  <a:pt x="807" y="1247"/>
                </a:lnTo>
                <a:lnTo>
                  <a:pt x="855" y="1267"/>
                </a:lnTo>
                <a:lnTo>
                  <a:pt x="873" y="1262"/>
                </a:lnTo>
                <a:lnTo>
                  <a:pt x="886" y="1252"/>
                </a:lnTo>
                <a:lnTo>
                  <a:pt x="886" y="1246"/>
                </a:lnTo>
                <a:lnTo>
                  <a:pt x="908" y="1241"/>
                </a:lnTo>
                <a:lnTo>
                  <a:pt x="951" y="1252"/>
                </a:lnTo>
                <a:lnTo>
                  <a:pt x="979" y="1249"/>
                </a:lnTo>
                <a:lnTo>
                  <a:pt x="1004" y="1236"/>
                </a:lnTo>
                <a:lnTo>
                  <a:pt x="1002" y="1229"/>
                </a:lnTo>
                <a:lnTo>
                  <a:pt x="1010" y="1222"/>
                </a:lnTo>
                <a:lnTo>
                  <a:pt x="1004" y="1219"/>
                </a:lnTo>
                <a:lnTo>
                  <a:pt x="1002" y="1212"/>
                </a:lnTo>
                <a:lnTo>
                  <a:pt x="1014" y="1199"/>
                </a:lnTo>
                <a:lnTo>
                  <a:pt x="1062" y="1186"/>
                </a:lnTo>
                <a:lnTo>
                  <a:pt x="1050" y="1179"/>
                </a:lnTo>
                <a:lnTo>
                  <a:pt x="1053" y="1163"/>
                </a:lnTo>
                <a:lnTo>
                  <a:pt x="1077" y="1146"/>
                </a:lnTo>
                <a:lnTo>
                  <a:pt x="1141" y="1143"/>
                </a:lnTo>
                <a:lnTo>
                  <a:pt x="1164" y="1125"/>
                </a:lnTo>
                <a:lnTo>
                  <a:pt x="1208" y="1140"/>
                </a:lnTo>
                <a:lnTo>
                  <a:pt x="1216" y="1136"/>
                </a:lnTo>
                <a:lnTo>
                  <a:pt x="1261" y="1156"/>
                </a:lnTo>
                <a:lnTo>
                  <a:pt x="1261" y="1151"/>
                </a:lnTo>
                <a:lnTo>
                  <a:pt x="1267" y="1150"/>
                </a:lnTo>
                <a:lnTo>
                  <a:pt x="1363" y="1163"/>
                </a:lnTo>
                <a:lnTo>
                  <a:pt x="1355" y="1158"/>
                </a:lnTo>
                <a:lnTo>
                  <a:pt x="1358" y="1140"/>
                </a:lnTo>
                <a:lnTo>
                  <a:pt x="1375" y="1128"/>
                </a:lnTo>
                <a:lnTo>
                  <a:pt x="1421" y="1121"/>
                </a:lnTo>
                <a:lnTo>
                  <a:pt x="1418" y="1100"/>
                </a:lnTo>
                <a:lnTo>
                  <a:pt x="1434" y="1083"/>
                </a:lnTo>
                <a:lnTo>
                  <a:pt x="1400" y="1072"/>
                </a:lnTo>
                <a:lnTo>
                  <a:pt x="1400" y="1062"/>
                </a:lnTo>
                <a:lnTo>
                  <a:pt x="1390" y="1057"/>
                </a:lnTo>
                <a:lnTo>
                  <a:pt x="1383" y="1060"/>
                </a:lnTo>
                <a:lnTo>
                  <a:pt x="1383" y="1065"/>
                </a:lnTo>
                <a:lnTo>
                  <a:pt x="1360" y="1062"/>
                </a:lnTo>
                <a:lnTo>
                  <a:pt x="1368" y="1052"/>
                </a:lnTo>
                <a:lnTo>
                  <a:pt x="1372" y="1037"/>
                </a:lnTo>
                <a:lnTo>
                  <a:pt x="1395" y="1032"/>
                </a:lnTo>
                <a:lnTo>
                  <a:pt x="1400" y="1015"/>
                </a:lnTo>
                <a:lnTo>
                  <a:pt x="1406" y="1022"/>
                </a:lnTo>
                <a:lnTo>
                  <a:pt x="1426" y="1022"/>
                </a:lnTo>
                <a:lnTo>
                  <a:pt x="1428" y="1007"/>
                </a:lnTo>
                <a:lnTo>
                  <a:pt x="1415" y="997"/>
                </a:lnTo>
                <a:lnTo>
                  <a:pt x="1413" y="991"/>
                </a:lnTo>
                <a:lnTo>
                  <a:pt x="1408" y="991"/>
                </a:lnTo>
                <a:lnTo>
                  <a:pt x="1411" y="967"/>
                </a:lnTo>
                <a:lnTo>
                  <a:pt x="1385" y="951"/>
                </a:lnTo>
                <a:lnTo>
                  <a:pt x="1350" y="949"/>
                </a:lnTo>
                <a:lnTo>
                  <a:pt x="1353" y="956"/>
                </a:lnTo>
                <a:lnTo>
                  <a:pt x="1337" y="933"/>
                </a:lnTo>
                <a:lnTo>
                  <a:pt x="1297" y="933"/>
                </a:lnTo>
                <a:lnTo>
                  <a:pt x="1249" y="946"/>
                </a:lnTo>
                <a:lnTo>
                  <a:pt x="1211" y="942"/>
                </a:lnTo>
                <a:lnTo>
                  <a:pt x="1201" y="934"/>
                </a:lnTo>
                <a:lnTo>
                  <a:pt x="1203" y="913"/>
                </a:lnTo>
                <a:lnTo>
                  <a:pt x="1211" y="913"/>
                </a:lnTo>
                <a:lnTo>
                  <a:pt x="1214" y="906"/>
                </a:lnTo>
                <a:lnTo>
                  <a:pt x="1239" y="855"/>
                </a:lnTo>
                <a:lnTo>
                  <a:pt x="1254" y="833"/>
                </a:lnTo>
                <a:lnTo>
                  <a:pt x="1256" y="823"/>
                </a:lnTo>
                <a:lnTo>
                  <a:pt x="1249" y="817"/>
                </a:lnTo>
                <a:lnTo>
                  <a:pt x="1257" y="807"/>
                </a:lnTo>
                <a:lnTo>
                  <a:pt x="1252" y="793"/>
                </a:lnTo>
                <a:lnTo>
                  <a:pt x="1266" y="777"/>
                </a:lnTo>
                <a:lnTo>
                  <a:pt x="1267" y="769"/>
                </a:lnTo>
                <a:lnTo>
                  <a:pt x="1289" y="769"/>
                </a:lnTo>
                <a:lnTo>
                  <a:pt x="1294" y="764"/>
                </a:lnTo>
                <a:lnTo>
                  <a:pt x="1287" y="745"/>
                </a:lnTo>
                <a:lnTo>
                  <a:pt x="1300" y="735"/>
                </a:lnTo>
                <a:lnTo>
                  <a:pt x="1310" y="735"/>
                </a:lnTo>
                <a:lnTo>
                  <a:pt x="1314" y="742"/>
                </a:lnTo>
                <a:lnTo>
                  <a:pt x="1357" y="754"/>
                </a:lnTo>
                <a:lnTo>
                  <a:pt x="1362" y="734"/>
                </a:lnTo>
                <a:lnTo>
                  <a:pt x="1350" y="734"/>
                </a:lnTo>
                <a:lnTo>
                  <a:pt x="1345" y="716"/>
                </a:lnTo>
                <a:lnTo>
                  <a:pt x="1330" y="706"/>
                </a:lnTo>
                <a:lnTo>
                  <a:pt x="1338" y="699"/>
                </a:lnTo>
                <a:lnTo>
                  <a:pt x="1338" y="686"/>
                </a:lnTo>
                <a:lnTo>
                  <a:pt x="1335" y="667"/>
                </a:lnTo>
                <a:lnTo>
                  <a:pt x="1323" y="656"/>
                </a:lnTo>
                <a:lnTo>
                  <a:pt x="1325" y="641"/>
                </a:lnTo>
                <a:lnTo>
                  <a:pt x="1319" y="628"/>
                </a:lnTo>
                <a:lnTo>
                  <a:pt x="1338" y="618"/>
                </a:lnTo>
                <a:lnTo>
                  <a:pt x="1345" y="605"/>
                </a:lnTo>
                <a:lnTo>
                  <a:pt x="1363" y="616"/>
                </a:lnTo>
                <a:lnTo>
                  <a:pt x="1373" y="595"/>
                </a:lnTo>
                <a:lnTo>
                  <a:pt x="1426" y="601"/>
                </a:lnTo>
                <a:lnTo>
                  <a:pt x="1428" y="598"/>
                </a:lnTo>
                <a:lnTo>
                  <a:pt x="1421" y="588"/>
                </a:lnTo>
                <a:lnTo>
                  <a:pt x="1426" y="568"/>
                </a:lnTo>
                <a:lnTo>
                  <a:pt x="1449" y="550"/>
                </a:lnTo>
                <a:lnTo>
                  <a:pt x="1471" y="570"/>
                </a:lnTo>
                <a:lnTo>
                  <a:pt x="1481" y="573"/>
                </a:lnTo>
                <a:lnTo>
                  <a:pt x="1497" y="558"/>
                </a:lnTo>
                <a:lnTo>
                  <a:pt x="1514" y="555"/>
                </a:lnTo>
                <a:lnTo>
                  <a:pt x="1516" y="543"/>
                </a:lnTo>
                <a:lnTo>
                  <a:pt x="1531" y="545"/>
                </a:lnTo>
                <a:lnTo>
                  <a:pt x="1539" y="532"/>
                </a:lnTo>
                <a:lnTo>
                  <a:pt x="1539" y="525"/>
                </a:lnTo>
                <a:lnTo>
                  <a:pt x="1532" y="520"/>
                </a:lnTo>
                <a:lnTo>
                  <a:pt x="1531" y="528"/>
                </a:lnTo>
                <a:lnTo>
                  <a:pt x="1531" y="515"/>
                </a:lnTo>
                <a:lnTo>
                  <a:pt x="1541" y="510"/>
                </a:lnTo>
                <a:lnTo>
                  <a:pt x="1541" y="497"/>
                </a:lnTo>
                <a:lnTo>
                  <a:pt x="1552" y="497"/>
                </a:lnTo>
                <a:lnTo>
                  <a:pt x="1550" y="492"/>
                </a:lnTo>
                <a:lnTo>
                  <a:pt x="1560" y="479"/>
                </a:lnTo>
                <a:lnTo>
                  <a:pt x="1545" y="462"/>
                </a:lnTo>
                <a:lnTo>
                  <a:pt x="1532" y="464"/>
                </a:lnTo>
                <a:lnTo>
                  <a:pt x="1536" y="446"/>
                </a:lnTo>
                <a:lnTo>
                  <a:pt x="1544" y="447"/>
                </a:lnTo>
                <a:lnTo>
                  <a:pt x="1544" y="437"/>
                </a:lnTo>
                <a:lnTo>
                  <a:pt x="1550" y="434"/>
                </a:lnTo>
                <a:lnTo>
                  <a:pt x="1542" y="427"/>
                </a:lnTo>
                <a:close/>
              </a:path>
            </a:pathLst>
          </a:custGeom>
          <a:solidFill>
            <a:srgbClr val="273D35"/>
          </a:solidFill>
          <a:ln w="50800">
            <a:solidFill>
              <a:sysClr val="window" lastClr="FFFFF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3" name="Freeform 32">
            <a:extLst>
              <a:ext uri="{FF2B5EF4-FFF2-40B4-BE49-F238E27FC236}">
                <a16:creationId xmlns:a16="http://schemas.microsoft.com/office/drawing/2014/main" id="{1F686C47-4A4F-E3C6-9A44-8B43EA0B4FEB}"/>
              </a:ext>
            </a:extLst>
          </p:cNvPr>
          <p:cNvSpPr>
            <a:spLocks/>
          </p:cNvSpPr>
          <p:nvPr/>
        </p:nvSpPr>
        <p:spPr bwMode="auto">
          <a:xfrm>
            <a:off x="6397123" y="614313"/>
            <a:ext cx="2462042" cy="1334649"/>
          </a:xfrm>
          <a:custGeom>
            <a:avLst/>
            <a:gdLst/>
            <a:ahLst/>
            <a:cxnLst>
              <a:cxn ang="0">
                <a:pos x="1278" y="586"/>
              </a:cxn>
              <a:cxn ang="0">
                <a:pos x="1246" y="578"/>
              </a:cxn>
              <a:cxn ang="0">
                <a:pos x="1200" y="585"/>
              </a:cxn>
              <a:cxn ang="0">
                <a:pos x="1155" y="578"/>
              </a:cxn>
              <a:cxn ang="0">
                <a:pos x="1137" y="604"/>
              </a:cxn>
              <a:cxn ang="0">
                <a:pos x="1157" y="661"/>
              </a:cxn>
              <a:cxn ang="0">
                <a:pos x="1170" y="720"/>
              </a:cxn>
              <a:cxn ang="0">
                <a:pos x="1051" y="709"/>
              </a:cxn>
              <a:cxn ang="0">
                <a:pos x="1041" y="783"/>
              </a:cxn>
              <a:cxn ang="0">
                <a:pos x="1026" y="816"/>
              </a:cxn>
              <a:cxn ang="0">
                <a:pos x="1003" y="841"/>
              </a:cxn>
              <a:cxn ang="0">
                <a:pos x="963" y="835"/>
              </a:cxn>
              <a:cxn ang="0">
                <a:pos x="938" y="833"/>
              </a:cxn>
              <a:cxn ang="0">
                <a:pos x="901" y="911"/>
              </a:cxn>
              <a:cxn ang="0">
                <a:pos x="862" y="901"/>
              </a:cxn>
              <a:cxn ang="0">
                <a:pos x="829" y="992"/>
              </a:cxn>
              <a:cxn ang="0">
                <a:pos x="774" y="995"/>
              </a:cxn>
              <a:cxn ang="0">
                <a:pos x="689" y="989"/>
              </a:cxn>
              <a:cxn ang="0">
                <a:pos x="665" y="982"/>
              </a:cxn>
              <a:cxn ang="0">
                <a:pos x="633" y="951"/>
              </a:cxn>
              <a:cxn ang="0">
                <a:pos x="643" y="893"/>
              </a:cxn>
              <a:cxn ang="0">
                <a:pos x="600" y="860"/>
              </a:cxn>
              <a:cxn ang="0">
                <a:pos x="567" y="846"/>
              </a:cxn>
              <a:cxn ang="0">
                <a:pos x="504" y="914"/>
              </a:cxn>
              <a:cxn ang="0">
                <a:pos x="512" y="926"/>
              </a:cxn>
              <a:cxn ang="0">
                <a:pos x="534" y="919"/>
              </a:cxn>
              <a:cxn ang="0">
                <a:pos x="509" y="952"/>
              </a:cxn>
              <a:cxn ang="0">
                <a:pos x="444" y="939"/>
              </a:cxn>
              <a:cxn ang="0">
                <a:pos x="404" y="904"/>
              </a:cxn>
              <a:cxn ang="0">
                <a:pos x="414" y="874"/>
              </a:cxn>
              <a:cxn ang="0">
                <a:pos x="371" y="874"/>
              </a:cxn>
              <a:cxn ang="0">
                <a:pos x="287" y="883"/>
              </a:cxn>
              <a:cxn ang="0">
                <a:pos x="209" y="884"/>
              </a:cxn>
              <a:cxn ang="0">
                <a:pos x="187" y="858"/>
              </a:cxn>
              <a:cxn ang="0">
                <a:pos x="138" y="788"/>
              </a:cxn>
              <a:cxn ang="0">
                <a:pos x="71" y="830"/>
              </a:cxn>
              <a:cxn ang="0">
                <a:pos x="12" y="810"/>
              </a:cxn>
              <a:cxn ang="0">
                <a:pos x="25" y="717"/>
              </a:cxn>
              <a:cxn ang="0">
                <a:pos x="91" y="662"/>
              </a:cxn>
              <a:cxn ang="0">
                <a:pos x="115" y="618"/>
              </a:cxn>
              <a:cxn ang="0">
                <a:pos x="133" y="530"/>
              </a:cxn>
              <a:cxn ang="0">
                <a:pos x="144" y="460"/>
              </a:cxn>
              <a:cxn ang="0">
                <a:pos x="158" y="450"/>
              </a:cxn>
              <a:cxn ang="0">
                <a:pos x="191" y="427"/>
              </a:cxn>
              <a:cxn ang="0">
                <a:pos x="222" y="387"/>
              </a:cxn>
              <a:cxn ang="0">
                <a:pos x="242" y="382"/>
              </a:cxn>
              <a:cxn ang="0">
                <a:pos x="280" y="368"/>
              </a:cxn>
              <a:cxn ang="0">
                <a:pos x="310" y="324"/>
              </a:cxn>
              <a:cxn ang="0">
                <a:pos x="338" y="306"/>
              </a:cxn>
              <a:cxn ang="0">
                <a:pos x="395" y="238"/>
              </a:cxn>
              <a:cxn ang="0">
                <a:pos x="467" y="136"/>
              </a:cxn>
              <a:cxn ang="0">
                <a:pos x="562" y="114"/>
              </a:cxn>
              <a:cxn ang="0">
                <a:pos x="618" y="76"/>
              </a:cxn>
              <a:cxn ang="0">
                <a:pos x="661" y="28"/>
              </a:cxn>
              <a:cxn ang="0">
                <a:pos x="737" y="11"/>
              </a:cxn>
              <a:cxn ang="0">
                <a:pos x="784" y="0"/>
              </a:cxn>
              <a:cxn ang="0">
                <a:pos x="860" y="30"/>
              </a:cxn>
              <a:cxn ang="0">
                <a:pos x="923" y="51"/>
              </a:cxn>
              <a:cxn ang="0">
                <a:pos x="1011" y="59"/>
              </a:cxn>
              <a:cxn ang="0">
                <a:pos x="1092" y="53"/>
              </a:cxn>
              <a:cxn ang="0">
                <a:pos x="1160" y="73"/>
              </a:cxn>
              <a:cxn ang="0">
                <a:pos x="1274" y="455"/>
              </a:cxn>
              <a:cxn ang="0">
                <a:pos x="1304" y="568"/>
              </a:cxn>
            </a:cxnLst>
            <a:rect l="0" t="0" r="r" b="b"/>
            <a:pathLst>
              <a:path w="1321" h="1002">
                <a:moveTo>
                  <a:pt x="1304" y="568"/>
                </a:moveTo>
                <a:lnTo>
                  <a:pt x="1294" y="563"/>
                </a:lnTo>
                <a:lnTo>
                  <a:pt x="1286" y="571"/>
                </a:lnTo>
                <a:lnTo>
                  <a:pt x="1286" y="583"/>
                </a:lnTo>
                <a:lnTo>
                  <a:pt x="1278" y="586"/>
                </a:lnTo>
                <a:lnTo>
                  <a:pt x="1273" y="586"/>
                </a:lnTo>
                <a:lnTo>
                  <a:pt x="1268" y="573"/>
                </a:lnTo>
                <a:lnTo>
                  <a:pt x="1258" y="576"/>
                </a:lnTo>
                <a:lnTo>
                  <a:pt x="1253" y="586"/>
                </a:lnTo>
                <a:lnTo>
                  <a:pt x="1246" y="578"/>
                </a:lnTo>
                <a:lnTo>
                  <a:pt x="1236" y="586"/>
                </a:lnTo>
                <a:lnTo>
                  <a:pt x="1216" y="575"/>
                </a:lnTo>
                <a:lnTo>
                  <a:pt x="1213" y="585"/>
                </a:lnTo>
                <a:lnTo>
                  <a:pt x="1205" y="590"/>
                </a:lnTo>
                <a:lnTo>
                  <a:pt x="1200" y="585"/>
                </a:lnTo>
                <a:lnTo>
                  <a:pt x="1185" y="595"/>
                </a:lnTo>
                <a:lnTo>
                  <a:pt x="1178" y="591"/>
                </a:lnTo>
                <a:lnTo>
                  <a:pt x="1170" y="599"/>
                </a:lnTo>
                <a:lnTo>
                  <a:pt x="1165" y="586"/>
                </a:lnTo>
                <a:lnTo>
                  <a:pt x="1155" y="578"/>
                </a:lnTo>
                <a:lnTo>
                  <a:pt x="1143" y="590"/>
                </a:lnTo>
                <a:lnTo>
                  <a:pt x="1125" y="595"/>
                </a:lnTo>
                <a:lnTo>
                  <a:pt x="1123" y="596"/>
                </a:lnTo>
                <a:lnTo>
                  <a:pt x="1137" y="596"/>
                </a:lnTo>
                <a:lnTo>
                  <a:pt x="1137" y="604"/>
                </a:lnTo>
                <a:lnTo>
                  <a:pt x="1132" y="604"/>
                </a:lnTo>
                <a:lnTo>
                  <a:pt x="1133" y="613"/>
                </a:lnTo>
                <a:lnTo>
                  <a:pt x="1120" y="626"/>
                </a:lnTo>
                <a:lnTo>
                  <a:pt x="1122" y="667"/>
                </a:lnTo>
                <a:lnTo>
                  <a:pt x="1157" y="661"/>
                </a:lnTo>
                <a:lnTo>
                  <a:pt x="1167" y="681"/>
                </a:lnTo>
                <a:lnTo>
                  <a:pt x="1147" y="682"/>
                </a:lnTo>
                <a:lnTo>
                  <a:pt x="1147" y="702"/>
                </a:lnTo>
                <a:lnTo>
                  <a:pt x="1157" y="699"/>
                </a:lnTo>
                <a:lnTo>
                  <a:pt x="1170" y="720"/>
                </a:lnTo>
                <a:lnTo>
                  <a:pt x="1163" y="739"/>
                </a:lnTo>
                <a:lnTo>
                  <a:pt x="1099" y="745"/>
                </a:lnTo>
                <a:lnTo>
                  <a:pt x="1097" y="727"/>
                </a:lnTo>
                <a:lnTo>
                  <a:pt x="1077" y="732"/>
                </a:lnTo>
                <a:lnTo>
                  <a:pt x="1051" y="709"/>
                </a:lnTo>
                <a:lnTo>
                  <a:pt x="1042" y="720"/>
                </a:lnTo>
                <a:lnTo>
                  <a:pt x="1042" y="754"/>
                </a:lnTo>
                <a:lnTo>
                  <a:pt x="1036" y="747"/>
                </a:lnTo>
                <a:lnTo>
                  <a:pt x="1031" y="759"/>
                </a:lnTo>
                <a:lnTo>
                  <a:pt x="1041" y="783"/>
                </a:lnTo>
                <a:lnTo>
                  <a:pt x="1031" y="793"/>
                </a:lnTo>
                <a:lnTo>
                  <a:pt x="1021" y="792"/>
                </a:lnTo>
                <a:lnTo>
                  <a:pt x="1019" y="800"/>
                </a:lnTo>
                <a:lnTo>
                  <a:pt x="1027" y="805"/>
                </a:lnTo>
                <a:lnTo>
                  <a:pt x="1026" y="816"/>
                </a:lnTo>
                <a:lnTo>
                  <a:pt x="1021" y="828"/>
                </a:lnTo>
                <a:lnTo>
                  <a:pt x="1016" y="826"/>
                </a:lnTo>
                <a:lnTo>
                  <a:pt x="1008" y="840"/>
                </a:lnTo>
                <a:lnTo>
                  <a:pt x="1008" y="848"/>
                </a:lnTo>
                <a:lnTo>
                  <a:pt x="1003" y="841"/>
                </a:lnTo>
                <a:lnTo>
                  <a:pt x="986" y="848"/>
                </a:lnTo>
                <a:lnTo>
                  <a:pt x="986" y="860"/>
                </a:lnTo>
                <a:lnTo>
                  <a:pt x="969" y="830"/>
                </a:lnTo>
                <a:lnTo>
                  <a:pt x="961" y="828"/>
                </a:lnTo>
                <a:lnTo>
                  <a:pt x="963" y="835"/>
                </a:lnTo>
                <a:lnTo>
                  <a:pt x="953" y="828"/>
                </a:lnTo>
                <a:lnTo>
                  <a:pt x="953" y="838"/>
                </a:lnTo>
                <a:lnTo>
                  <a:pt x="941" y="835"/>
                </a:lnTo>
                <a:lnTo>
                  <a:pt x="941" y="838"/>
                </a:lnTo>
                <a:lnTo>
                  <a:pt x="938" y="833"/>
                </a:lnTo>
                <a:lnTo>
                  <a:pt x="913" y="830"/>
                </a:lnTo>
                <a:lnTo>
                  <a:pt x="908" y="869"/>
                </a:lnTo>
                <a:lnTo>
                  <a:pt x="915" y="884"/>
                </a:lnTo>
                <a:lnTo>
                  <a:pt x="903" y="883"/>
                </a:lnTo>
                <a:lnTo>
                  <a:pt x="901" y="911"/>
                </a:lnTo>
                <a:lnTo>
                  <a:pt x="888" y="913"/>
                </a:lnTo>
                <a:lnTo>
                  <a:pt x="888" y="906"/>
                </a:lnTo>
                <a:lnTo>
                  <a:pt x="873" y="893"/>
                </a:lnTo>
                <a:lnTo>
                  <a:pt x="873" y="899"/>
                </a:lnTo>
                <a:lnTo>
                  <a:pt x="862" y="901"/>
                </a:lnTo>
                <a:lnTo>
                  <a:pt x="868" y="918"/>
                </a:lnTo>
                <a:lnTo>
                  <a:pt x="868" y="977"/>
                </a:lnTo>
                <a:lnTo>
                  <a:pt x="840" y="977"/>
                </a:lnTo>
                <a:lnTo>
                  <a:pt x="840" y="985"/>
                </a:lnTo>
                <a:lnTo>
                  <a:pt x="829" y="992"/>
                </a:lnTo>
                <a:lnTo>
                  <a:pt x="824" y="984"/>
                </a:lnTo>
                <a:lnTo>
                  <a:pt x="817" y="984"/>
                </a:lnTo>
                <a:lnTo>
                  <a:pt x="812" y="997"/>
                </a:lnTo>
                <a:lnTo>
                  <a:pt x="789" y="987"/>
                </a:lnTo>
                <a:lnTo>
                  <a:pt x="774" y="995"/>
                </a:lnTo>
                <a:lnTo>
                  <a:pt x="752" y="997"/>
                </a:lnTo>
                <a:lnTo>
                  <a:pt x="751" y="1002"/>
                </a:lnTo>
                <a:lnTo>
                  <a:pt x="709" y="997"/>
                </a:lnTo>
                <a:lnTo>
                  <a:pt x="708" y="987"/>
                </a:lnTo>
                <a:lnTo>
                  <a:pt x="689" y="989"/>
                </a:lnTo>
                <a:lnTo>
                  <a:pt x="684" y="997"/>
                </a:lnTo>
                <a:lnTo>
                  <a:pt x="676" y="1000"/>
                </a:lnTo>
                <a:lnTo>
                  <a:pt x="673" y="987"/>
                </a:lnTo>
                <a:lnTo>
                  <a:pt x="658" y="992"/>
                </a:lnTo>
                <a:lnTo>
                  <a:pt x="665" y="982"/>
                </a:lnTo>
                <a:lnTo>
                  <a:pt x="666" y="966"/>
                </a:lnTo>
                <a:lnTo>
                  <a:pt x="648" y="972"/>
                </a:lnTo>
                <a:lnTo>
                  <a:pt x="648" y="962"/>
                </a:lnTo>
                <a:lnTo>
                  <a:pt x="635" y="957"/>
                </a:lnTo>
                <a:lnTo>
                  <a:pt x="633" y="951"/>
                </a:lnTo>
                <a:lnTo>
                  <a:pt x="636" y="916"/>
                </a:lnTo>
                <a:lnTo>
                  <a:pt x="648" y="919"/>
                </a:lnTo>
                <a:lnTo>
                  <a:pt x="656" y="908"/>
                </a:lnTo>
                <a:lnTo>
                  <a:pt x="646" y="906"/>
                </a:lnTo>
                <a:lnTo>
                  <a:pt x="643" y="893"/>
                </a:lnTo>
                <a:lnTo>
                  <a:pt x="630" y="891"/>
                </a:lnTo>
                <a:lnTo>
                  <a:pt x="618" y="894"/>
                </a:lnTo>
                <a:lnTo>
                  <a:pt x="610" y="873"/>
                </a:lnTo>
                <a:lnTo>
                  <a:pt x="603" y="876"/>
                </a:lnTo>
                <a:lnTo>
                  <a:pt x="600" y="860"/>
                </a:lnTo>
                <a:lnTo>
                  <a:pt x="612" y="853"/>
                </a:lnTo>
                <a:lnTo>
                  <a:pt x="607" y="843"/>
                </a:lnTo>
                <a:lnTo>
                  <a:pt x="588" y="853"/>
                </a:lnTo>
                <a:lnTo>
                  <a:pt x="587" y="848"/>
                </a:lnTo>
                <a:lnTo>
                  <a:pt x="567" y="846"/>
                </a:lnTo>
                <a:lnTo>
                  <a:pt x="557" y="860"/>
                </a:lnTo>
                <a:lnTo>
                  <a:pt x="530" y="874"/>
                </a:lnTo>
                <a:lnTo>
                  <a:pt x="537" y="891"/>
                </a:lnTo>
                <a:lnTo>
                  <a:pt x="499" y="901"/>
                </a:lnTo>
                <a:lnTo>
                  <a:pt x="504" y="914"/>
                </a:lnTo>
                <a:lnTo>
                  <a:pt x="491" y="913"/>
                </a:lnTo>
                <a:lnTo>
                  <a:pt x="476" y="921"/>
                </a:lnTo>
                <a:lnTo>
                  <a:pt x="481" y="939"/>
                </a:lnTo>
                <a:lnTo>
                  <a:pt x="496" y="936"/>
                </a:lnTo>
                <a:lnTo>
                  <a:pt x="512" y="926"/>
                </a:lnTo>
                <a:lnTo>
                  <a:pt x="514" y="921"/>
                </a:lnTo>
                <a:lnTo>
                  <a:pt x="529" y="918"/>
                </a:lnTo>
                <a:lnTo>
                  <a:pt x="540" y="908"/>
                </a:lnTo>
                <a:lnTo>
                  <a:pt x="542" y="918"/>
                </a:lnTo>
                <a:lnTo>
                  <a:pt x="534" y="919"/>
                </a:lnTo>
                <a:lnTo>
                  <a:pt x="542" y="939"/>
                </a:lnTo>
                <a:lnTo>
                  <a:pt x="549" y="941"/>
                </a:lnTo>
                <a:lnTo>
                  <a:pt x="537" y="959"/>
                </a:lnTo>
                <a:lnTo>
                  <a:pt x="530" y="951"/>
                </a:lnTo>
                <a:lnTo>
                  <a:pt x="509" y="952"/>
                </a:lnTo>
                <a:lnTo>
                  <a:pt x="506" y="967"/>
                </a:lnTo>
                <a:lnTo>
                  <a:pt x="477" y="972"/>
                </a:lnTo>
                <a:lnTo>
                  <a:pt x="476" y="962"/>
                </a:lnTo>
                <a:lnTo>
                  <a:pt x="456" y="969"/>
                </a:lnTo>
                <a:lnTo>
                  <a:pt x="444" y="939"/>
                </a:lnTo>
                <a:lnTo>
                  <a:pt x="436" y="934"/>
                </a:lnTo>
                <a:lnTo>
                  <a:pt x="418" y="936"/>
                </a:lnTo>
                <a:lnTo>
                  <a:pt x="416" y="918"/>
                </a:lnTo>
                <a:lnTo>
                  <a:pt x="408" y="919"/>
                </a:lnTo>
                <a:lnTo>
                  <a:pt x="404" y="904"/>
                </a:lnTo>
                <a:lnTo>
                  <a:pt x="421" y="899"/>
                </a:lnTo>
                <a:lnTo>
                  <a:pt x="426" y="911"/>
                </a:lnTo>
                <a:lnTo>
                  <a:pt x="436" y="913"/>
                </a:lnTo>
                <a:lnTo>
                  <a:pt x="448" y="889"/>
                </a:lnTo>
                <a:lnTo>
                  <a:pt x="414" y="874"/>
                </a:lnTo>
                <a:lnTo>
                  <a:pt x="413" y="868"/>
                </a:lnTo>
                <a:lnTo>
                  <a:pt x="393" y="869"/>
                </a:lnTo>
                <a:lnTo>
                  <a:pt x="380" y="861"/>
                </a:lnTo>
                <a:lnTo>
                  <a:pt x="373" y="865"/>
                </a:lnTo>
                <a:lnTo>
                  <a:pt x="371" y="874"/>
                </a:lnTo>
                <a:lnTo>
                  <a:pt x="333" y="863"/>
                </a:lnTo>
                <a:lnTo>
                  <a:pt x="308" y="871"/>
                </a:lnTo>
                <a:lnTo>
                  <a:pt x="295" y="866"/>
                </a:lnTo>
                <a:lnTo>
                  <a:pt x="287" y="869"/>
                </a:lnTo>
                <a:lnTo>
                  <a:pt x="287" y="883"/>
                </a:lnTo>
                <a:lnTo>
                  <a:pt x="274" y="903"/>
                </a:lnTo>
                <a:lnTo>
                  <a:pt x="259" y="894"/>
                </a:lnTo>
                <a:lnTo>
                  <a:pt x="224" y="901"/>
                </a:lnTo>
                <a:lnTo>
                  <a:pt x="219" y="886"/>
                </a:lnTo>
                <a:lnTo>
                  <a:pt x="209" y="884"/>
                </a:lnTo>
                <a:lnTo>
                  <a:pt x="197" y="894"/>
                </a:lnTo>
                <a:lnTo>
                  <a:pt x="199" y="884"/>
                </a:lnTo>
                <a:lnTo>
                  <a:pt x="192" y="884"/>
                </a:lnTo>
                <a:lnTo>
                  <a:pt x="197" y="863"/>
                </a:lnTo>
                <a:lnTo>
                  <a:pt x="187" y="858"/>
                </a:lnTo>
                <a:lnTo>
                  <a:pt x="181" y="868"/>
                </a:lnTo>
                <a:lnTo>
                  <a:pt x="168" y="843"/>
                </a:lnTo>
                <a:lnTo>
                  <a:pt x="153" y="840"/>
                </a:lnTo>
                <a:lnTo>
                  <a:pt x="149" y="788"/>
                </a:lnTo>
                <a:lnTo>
                  <a:pt x="138" y="788"/>
                </a:lnTo>
                <a:lnTo>
                  <a:pt x="138" y="805"/>
                </a:lnTo>
                <a:lnTo>
                  <a:pt x="129" y="805"/>
                </a:lnTo>
                <a:lnTo>
                  <a:pt x="90" y="823"/>
                </a:lnTo>
                <a:lnTo>
                  <a:pt x="83" y="838"/>
                </a:lnTo>
                <a:lnTo>
                  <a:pt x="71" y="830"/>
                </a:lnTo>
                <a:lnTo>
                  <a:pt x="70" y="833"/>
                </a:lnTo>
                <a:lnTo>
                  <a:pt x="52" y="815"/>
                </a:lnTo>
                <a:lnTo>
                  <a:pt x="38" y="818"/>
                </a:lnTo>
                <a:lnTo>
                  <a:pt x="12" y="815"/>
                </a:lnTo>
                <a:lnTo>
                  <a:pt x="12" y="810"/>
                </a:lnTo>
                <a:lnTo>
                  <a:pt x="5" y="803"/>
                </a:lnTo>
                <a:lnTo>
                  <a:pt x="5" y="768"/>
                </a:lnTo>
                <a:lnTo>
                  <a:pt x="0" y="765"/>
                </a:lnTo>
                <a:lnTo>
                  <a:pt x="15" y="749"/>
                </a:lnTo>
                <a:lnTo>
                  <a:pt x="25" y="717"/>
                </a:lnTo>
                <a:lnTo>
                  <a:pt x="43" y="694"/>
                </a:lnTo>
                <a:lnTo>
                  <a:pt x="60" y="686"/>
                </a:lnTo>
                <a:lnTo>
                  <a:pt x="71" y="666"/>
                </a:lnTo>
                <a:lnTo>
                  <a:pt x="78" y="661"/>
                </a:lnTo>
                <a:lnTo>
                  <a:pt x="91" y="662"/>
                </a:lnTo>
                <a:lnTo>
                  <a:pt x="111" y="644"/>
                </a:lnTo>
                <a:lnTo>
                  <a:pt x="110" y="636"/>
                </a:lnTo>
                <a:lnTo>
                  <a:pt x="115" y="626"/>
                </a:lnTo>
                <a:lnTo>
                  <a:pt x="110" y="623"/>
                </a:lnTo>
                <a:lnTo>
                  <a:pt x="115" y="618"/>
                </a:lnTo>
                <a:lnTo>
                  <a:pt x="110" y="601"/>
                </a:lnTo>
                <a:lnTo>
                  <a:pt x="115" y="596"/>
                </a:lnTo>
                <a:lnTo>
                  <a:pt x="126" y="555"/>
                </a:lnTo>
                <a:lnTo>
                  <a:pt x="126" y="545"/>
                </a:lnTo>
                <a:lnTo>
                  <a:pt x="133" y="530"/>
                </a:lnTo>
                <a:lnTo>
                  <a:pt x="126" y="523"/>
                </a:lnTo>
                <a:lnTo>
                  <a:pt x="133" y="517"/>
                </a:lnTo>
                <a:lnTo>
                  <a:pt x="136" y="479"/>
                </a:lnTo>
                <a:lnTo>
                  <a:pt x="144" y="474"/>
                </a:lnTo>
                <a:lnTo>
                  <a:pt x="144" y="460"/>
                </a:lnTo>
                <a:lnTo>
                  <a:pt x="149" y="460"/>
                </a:lnTo>
                <a:lnTo>
                  <a:pt x="153" y="472"/>
                </a:lnTo>
                <a:lnTo>
                  <a:pt x="159" y="469"/>
                </a:lnTo>
                <a:lnTo>
                  <a:pt x="163" y="460"/>
                </a:lnTo>
                <a:lnTo>
                  <a:pt x="158" y="450"/>
                </a:lnTo>
                <a:lnTo>
                  <a:pt x="168" y="447"/>
                </a:lnTo>
                <a:lnTo>
                  <a:pt x="171" y="435"/>
                </a:lnTo>
                <a:lnTo>
                  <a:pt x="181" y="437"/>
                </a:lnTo>
                <a:lnTo>
                  <a:pt x="176" y="424"/>
                </a:lnTo>
                <a:lnTo>
                  <a:pt x="191" y="427"/>
                </a:lnTo>
                <a:lnTo>
                  <a:pt x="189" y="416"/>
                </a:lnTo>
                <a:lnTo>
                  <a:pt x="197" y="412"/>
                </a:lnTo>
                <a:lnTo>
                  <a:pt x="199" y="416"/>
                </a:lnTo>
                <a:lnTo>
                  <a:pt x="216" y="406"/>
                </a:lnTo>
                <a:lnTo>
                  <a:pt x="222" y="387"/>
                </a:lnTo>
                <a:lnTo>
                  <a:pt x="229" y="386"/>
                </a:lnTo>
                <a:lnTo>
                  <a:pt x="227" y="394"/>
                </a:lnTo>
                <a:lnTo>
                  <a:pt x="234" y="394"/>
                </a:lnTo>
                <a:lnTo>
                  <a:pt x="234" y="386"/>
                </a:lnTo>
                <a:lnTo>
                  <a:pt x="242" y="382"/>
                </a:lnTo>
                <a:lnTo>
                  <a:pt x="240" y="391"/>
                </a:lnTo>
                <a:lnTo>
                  <a:pt x="245" y="394"/>
                </a:lnTo>
                <a:lnTo>
                  <a:pt x="250" y="381"/>
                </a:lnTo>
                <a:lnTo>
                  <a:pt x="270" y="382"/>
                </a:lnTo>
                <a:lnTo>
                  <a:pt x="280" y="368"/>
                </a:lnTo>
                <a:lnTo>
                  <a:pt x="282" y="346"/>
                </a:lnTo>
                <a:lnTo>
                  <a:pt x="289" y="339"/>
                </a:lnTo>
                <a:lnTo>
                  <a:pt x="289" y="331"/>
                </a:lnTo>
                <a:lnTo>
                  <a:pt x="300" y="333"/>
                </a:lnTo>
                <a:lnTo>
                  <a:pt x="310" y="324"/>
                </a:lnTo>
                <a:lnTo>
                  <a:pt x="315" y="334"/>
                </a:lnTo>
                <a:lnTo>
                  <a:pt x="322" y="334"/>
                </a:lnTo>
                <a:lnTo>
                  <a:pt x="333" y="316"/>
                </a:lnTo>
                <a:lnTo>
                  <a:pt x="328" y="305"/>
                </a:lnTo>
                <a:lnTo>
                  <a:pt x="338" y="306"/>
                </a:lnTo>
                <a:lnTo>
                  <a:pt x="340" y="296"/>
                </a:lnTo>
                <a:lnTo>
                  <a:pt x="356" y="291"/>
                </a:lnTo>
                <a:lnTo>
                  <a:pt x="370" y="280"/>
                </a:lnTo>
                <a:lnTo>
                  <a:pt x="370" y="253"/>
                </a:lnTo>
                <a:lnTo>
                  <a:pt x="395" y="238"/>
                </a:lnTo>
                <a:lnTo>
                  <a:pt x="395" y="213"/>
                </a:lnTo>
                <a:lnTo>
                  <a:pt x="421" y="195"/>
                </a:lnTo>
                <a:lnTo>
                  <a:pt x="423" y="179"/>
                </a:lnTo>
                <a:lnTo>
                  <a:pt x="451" y="149"/>
                </a:lnTo>
                <a:lnTo>
                  <a:pt x="467" y="136"/>
                </a:lnTo>
                <a:lnTo>
                  <a:pt x="501" y="134"/>
                </a:lnTo>
                <a:lnTo>
                  <a:pt x="509" y="141"/>
                </a:lnTo>
                <a:lnTo>
                  <a:pt x="520" y="132"/>
                </a:lnTo>
                <a:lnTo>
                  <a:pt x="539" y="131"/>
                </a:lnTo>
                <a:lnTo>
                  <a:pt x="562" y="114"/>
                </a:lnTo>
                <a:lnTo>
                  <a:pt x="585" y="109"/>
                </a:lnTo>
                <a:lnTo>
                  <a:pt x="585" y="103"/>
                </a:lnTo>
                <a:lnTo>
                  <a:pt x="592" y="99"/>
                </a:lnTo>
                <a:lnTo>
                  <a:pt x="607" y="101"/>
                </a:lnTo>
                <a:lnTo>
                  <a:pt x="618" y="76"/>
                </a:lnTo>
                <a:lnTo>
                  <a:pt x="618" y="54"/>
                </a:lnTo>
                <a:lnTo>
                  <a:pt x="626" y="45"/>
                </a:lnTo>
                <a:lnTo>
                  <a:pt x="630" y="31"/>
                </a:lnTo>
                <a:lnTo>
                  <a:pt x="635" y="28"/>
                </a:lnTo>
                <a:lnTo>
                  <a:pt x="661" y="28"/>
                </a:lnTo>
                <a:lnTo>
                  <a:pt x="678" y="16"/>
                </a:lnTo>
                <a:lnTo>
                  <a:pt x="688" y="20"/>
                </a:lnTo>
                <a:lnTo>
                  <a:pt x="703" y="18"/>
                </a:lnTo>
                <a:lnTo>
                  <a:pt x="706" y="25"/>
                </a:lnTo>
                <a:lnTo>
                  <a:pt x="737" y="11"/>
                </a:lnTo>
                <a:lnTo>
                  <a:pt x="752" y="16"/>
                </a:lnTo>
                <a:lnTo>
                  <a:pt x="756" y="8"/>
                </a:lnTo>
                <a:lnTo>
                  <a:pt x="766" y="5"/>
                </a:lnTo>
                <a:lnTo>
                  <a:pt x="772" y="10"/>
                </a:lnTo>
                <a:lnTo>
                  <a:pt x="784" y="0"/>
                </a:lnTo>
                <a:lnTo>
                  <a:pt x="787" y="3"/>
                </a:lnTo>
                <a:lnTo>
                  <a:pt x="812" y="5"/>
                </a:lnTo>
                <a:lnTo>
                  <a:pt x="839" y="21"/>
                </a:lnTo>
                <a:lnTo>
                  <a:pt x="848" y="20"/>
                </a:lnTo>
                <a:lnTo>
                  <a:pt x="860" y="30"/>
                </a:lnTo>
                <a:lnTo>
                  <a:pt x="872" y="31"/>
                </a:lnTo>
                <a:lnTo>
                  <a:pt x="873" y="38"/>
                </a:lnTo>
                <a:lnTo>
                  <a:pt x="882" y="40"/>
                </a:lnTo>
                <a:lnTo>
                  <a:pt x="897" y="56"/>
                </a:lnTo>
                <a:lnTo>
                  <a:pt x="923" y="51"/>
                </a:lnTo>
                <a:lnTo>
                  <a:pt x="936" y="69"/>
                </a:lnTo>
                <a:lnTo>
                  <a:pt x="959" y="68"/>
                </a:lnTo>
                <a:lnTo>
                  <a:pt x="984" y="58"/>
                </a:lnTo>
                <a:lnTo>
                  <a:pt x="1001" y="63"/>
                </a:lnTo>
                <a:lnTo>
                  <a:pt x="1011" y="59"/>
                </a:lnTo>
                <a:lnTo>
                  <a:pt x="1019" y="64"/>
                </a:lnTo>
                <a:lnTo>
                  <a:pt x="1027" y="56"/>
                </a:lnTo>
                <a:lnTo>
                  <a:pt x="1037" y="58"/>
                </a:lnTo>
                <a:lnTo>
                  <a:pt x="1069" y="49"/>
                </a:lnTo>
                <a:lnTo>
                  <a:pt x="1092" y="53"/>
                </a:lnTo>
                <a:lnTo>
                  <a:pt x="1104" y="61"/>
                </a:lnTo>
                <a:lnTo>
                  <a:pt x="1109" y="58"/>
                </a:lnTo>
                <a:lnTo>
                  <a:pt x="1130" y="68"/>
                </a:lnTo>
                <a:lnTo>
                  <a:pt x="1147" y="61"/>
                </a:lnTo>
                <a:lnTo>
                  <a:pt x="1160" y="73"/>
                </a:lnTo>
                <a:lnTo>
                  <a:pt x="1173" y="73"/>
                </a:lnTo>
                <a:lnTo>
                  <a:pt x="1183" y="89"/>
                </a:lnTo>
                <a:lnTo>
                  <a:pt x="1244" y="324"/>
                </a:lnTo>
                <a:lnTo>
                  <a:pt x="1243" y="411"/>
                </a:lnTo>
                <a:lnTo>
                  <a:pt x="1274" y="455"/>
                </a:lnTo>
                <a:lnTo>
                  <a:pt x="1276" y="484"/>
                </a:lnTo>
                <a:lnTo>
                  <a:pt x="1294" y="535"/>
                </a:lnTo>
                <a:lnTo>
                  <a:pt x="1321" y="555"/>
                </a:lnTo>
                <a:lnTo>
                  <a:pt x="1321" y="563"/>
                </a:lnTo>
                <a:lnTo>
                  <a:pt x="1304" y="568"/>
                </a:lnTo>
                <a:close/>
              </a:path>
            </a:pathLst>
          </a:custGeom>
          <a:solidFill>
            <a:srgbClr val="3B5C4F"/>
          </a:solidFill>
          <a:ln w="50800">
            <a:solidFill>
              <a:sysClr val="window" lastClr="FFFFF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reeform 34">
            <a:extLst>
              <a:ext uri="{FF2B5EF4-FFF2-40B4-BE49-F238E27FC236}">
                <a16:creationId xmlns:a16="http://schemas.microsoft.com/office/drawing/2014/main" id="{BBD1E922-7597-5DBB-4088-C0677FBD2CE9}"/>
              </a:ext>
            </a:extLst>
          </p:cNvPr>
          <p:cNvSpPr>
            <a:spLocks/>
          </p:cNvSpPr>
          <p:nvPr/>
        </p:nvSpPr>
        <p:spPr bwMode="auto">
          <a:xfrm>
            <a:off x="6738457" y="1819495"/>
            <a:ext cx="874108" cy="740585"/>
          </a:xfrm>
          <a:custGeom>
            <a:avLst/>
            <a:gdLst/>
            <a:ahLst/>
            <a:cxnLst>
              <a:cxn ang="0">
                <a:pos x="101" y="492"/>
              </a:cxn>
              <a:cxn ang="0">
                <a:pos x="64" y="472"/>
              </a:cxn>
              <a:cxn ang="0">
                <a:pos x="45" y="447"/>
              </a:cxn>
              <a:cxn ang="0">
                <a:pos x="16" y="447"/>
              </a:cxn>
              <a:cxn ang="0">
                <a:pos x="18" y="427"/>
              </a:cxn>
              <a:cxn ang="0">
                <a:pos x="41" y="357"/>
              </a:cxn>
              <a:cxn ang="0">
                <a:pos x="50" y="308"/>
              </a:cxn>
              <a:cxn ang="0">
                <a:pos x="73" y="232"/>
              </a:cxn>
              <a:cxn ang="0">
                <a:pos x="117" y="223"/>
              </a:cxn>
              <a:cxn ang="0">
                <a:pos x="141" y="225"/>
              </a:cxn>
              <a:cxn ang="0">
                <a:pos x="169" y="217"/>
              </a:cxn>
              <a:cxn ang="0">
                <a:pos x="179" y="223"/>
              </a:cxn>
              <a:cxn ang="0">
                <a:pos x="194" y="215"/>
              </a:cxn>
              <a:cxn ang="0">
                <a:pos x="199" y="195"/>
              </a:cxn>
              <a:cxn ang="0">
                <a:pos x="199" y="159"/>
              </a:cxn>
              <a:cxn ang="0">
                <a:pos x="215" y="137"/>
              </a:cxn>
              <a:cxn ang="0">
                <a:pos x="205" y="114"/>
              </a:cxn>
              <a:cxn ang="0">
                <a:pos x="195" y="99"/>
              </a:cxn>
              <a:cxn ang="0">
                <a:pos x="204" y="76"/>
              </a:cxn>
              <a:cxn ang="0">
                <a:pos x="230" y="81"/>
              </a:cxn>
              <a:cxn ang="0">
                <a:pos x="252" y="64"/>
              </a:cxn>
              <a:cxn ang="0">
                <a:pos x="275" y="61"/>
              </a:cxn>
              <a:cxn ang="0">
                <a:pos x="325" y="59"/>
              </a:cxn>
              <a:cxn ang="0">
                <a:pos x="356" y="51"/>
              </a:cxn>
              <a:cxn ang="0">
                <a:pos x="353" y="11"/>
              </a:cxn>
              <a:cxn ang="0">
                <a:pos x="392" y="36"/>
              </a:cxn>
              <a:cxn ang="0">
                <a:pos x="383" y="54"/>
              </a:cxn>
              <a:cxn ang="0">
                <a:pos x="353" y="91"/>
              </a:cxn>
              <a:cxn ang="0">
                <a:pos x="366" y="169"/>
              </a:cxn>
              <a:cxn ang="0">
                <a:pos x="387" y="164"/>
              </a:cxn>
              <a:cxn ang="0">
                <a:pos x="399" y="167"/>
              </a:cxn>
              <a:cxn ang="0">
                <a:pos x="406" y="165"/>
              </a:cxn>
              <a:cxn ang="0">
                <a:pos x="407" y="139"/>
              </a:cxn>
              <a:cxn ang="0">
                <a:pos x="409" y="119"/>
              </a:cxn>
              <a:cxn ang="0">
                <a:pos x="422" y="125"/>
              </a:cxn>
              <a:cxn ang="0">
                <a:pos x="442" y="130"/>
              </a:cxn>
              <a:cxn ang="0">
                <a:pos x="459" y="127"/>
              </a:cxn>
              <a:cxn ang="0">
                <a:pos x="452" y="137"/>
              </a:cxn>
              <a:cxn ang="0">
                <a:pos x="460" y="162"/>
              </a:cxn>
              <a:cxn ang="0">
                <a:pos x="440" y="193"/>
              </a:cxn>
              <a:cxn ang="0">
                <a:pos x="417" y="232"/>
              </a:cxn>
              <a:cxn ang="0">
                <a:pos x="391" y="276"/>
              </a:cxn>
              <a:cxn ang="0">
                <a:pos x="356" y="263"/>
              </a:cxn>
              <a:cxn ang="0">
                <a:pos x="333" y="286"/>
              </a:cxn>
              <a:cxn ang="0">
                <a:pos x="321" y="311"/>
              </a:cxn>
              <a:cxn ang="0">
                <a:pos x="353" y="347"/>
              </a:cxn>
              <a:cxn ang="0">
                <a:pos x="397" y="366"/>
              </a:cxn>
              <a:cxn ang="0">
                <a:pos x="387" y="430"/>
              </a:cxn>
              <a:cxn ang="0">
                <a:pos x="344" y="437"/>
              </a:cxn>
              <a:cxn ang="0">
                <a:pos x="331" y="453"/>
              </a:cxn>
              <a:cxn ang="0">
                <a:pos x="300" y="473"/>
              </a:cxn>
              <a:cxn ang="0">
                <a:pos x="280" y="515"/>
              </a:cxn>
              <a:cxn ang="0">
                <a:pos x="272" y="538"/>
              </a:cxn>
              <a:cxn ang="0">
                <a:pos x="250" y="546"/>
              </a:cxn>
              <a:cxn ang="0">
                <a:pos x="245" y="545"/>
              </a:cxn>
              <a:cxn ang="0">
                <a:pos x="207" y="515"/>
              </a:cxn>
              <a:cxn ang="0">
                <a:pos x="204" y="485"/>
              </a:cxn>
              <a:cxn ang="0">
                <a:pos x="185" y="488"/>
              </a:cxn>
              <a:cxn ang="0">
                <a:pos x="151" y="502"/>
              </a:cxn>
              <a:cxn ang="0">
                <a:pos x="114" y="508"/>
              </a:cxn>
            </a:cxnLst>
            <a:rect l="0" t="0" r="r" b="b"/>
            <a:pathLst>
              <a:path w="469" h="556">
                <a:moveTo>
                  <a:pt x="104" y="498"/>
                </a:moveTo>
                <a:lnTo>
                  <a:pt x="108" y="485"/>
                </a:lnTo>
                <a:lnTo>
                  <a:pt x="101" y="492"/>
                </a:lnTo>
                <a:lnTo>
                  <a:pt x="99" y="470"/>
                </a:lnTo>
                <a:lnTo>
                  <a:pt x="71" y="465"/>
                </a:lnTo>
                <a:lnTo>
                  <a:pt x="64" y="472"/>
                </a:lnTo>
                <a:lnTo>
                  <a:pt x="53" y="458"/>
                </a:lnTo>
                <a:lnTo>
                  <a:pt x="50" y="449"/>
                </a:lnTo>
                <a:lnTo>
                  <a:pt x="45" y="447"/>
                </a:lnTo>
                <a:lnTo>
                  <a:pt x="45" y="460"/>
                </a:lnTo>
                <a:lnTo>
                  <a:pt x="20" y="467"/>
                </a:lnTo>
                <a:lnTo>
                  <a:pt x="16" y="447"/>
                </a:lnTo>
                <a:lnTo>
                  <a:pt x="6" y="449"/>
                </a:lnTo>
                <a:lnTo>
                  <a:pt x="0" y="432"/>
                </a:lnTo>
                <a:lnTo>
                  <a:pt x="18" y="427"/>
                </a:lnTo>
                <a:lnTo>
                  <a:pt x="16" y="409"/>
                </a:lnTo>
                <a:lnTo>
                  <a:pt x="8" y="387"/>
                </a:lnTo>
                <a:lnTo>
                  <a:pt x="41" y="357"/>
                </a:lnTo>
                <a:lnTo>
                  <a:pt x="33" y="316"/>
                </a:lnTo>
                <a:lnTo>
                  <a:pt x="48" y="319"/>
                </a:lnTo>
                <a:lnTo>
                  <a:pt x="50" y="308"/>
                </a:lnTo>
                <a:lnTo>
                  <a:pt x="63" y="308"/>
                </a:lnTo>
                <a:lnTo>
                  <a:pt x="73" y="266"/>
                </a:lnTo>
                <a:lnTo>
                  <a:pt x="73" y="232"/>
                </a:lnTo>
                <a:lnTo>
                  <a:pt x="94" y="227"/>
                </a:lnTo>
                <a:lnTo>
                  <a:pt x="117" y="208"/>
                </a:lnTo>
                <a:lnTo>
                  <a:pt x="117" y="223"/>
                </a:lnTo>
                <a:lnTo>
                  <a:pt x="122" y="223"/>
                </a:lnTo>
                <a:lnTo>
                  <a:pt x="127" y="233"/>
                </a:lnTo>
                <a:lnTo>
                  <a:pt x="141" y="225"/>
                </a:lnTo>
                <a:lnTo>
                  <a:pt x="142" y="240"/>
                </a:lnTo>
                <a:lnTo>
                  <a:pt x="162" y="228"/>
                </a:lnTo>
                <a:lnTo>
                  <a:pt x="169" y="217"/>
                </a:lnTo>
                <a:lnTo>
                  <a:pt x="177" y="217"/>
                </a:lnTo>
                <a:lnTo>
                  <a:pt x="175" y="230"/>
                </a:lnTo>
                <a:lnTo>
                  <a:pt x="179" y="223"/>
                </a:lnTo>
                <a:lnTo>
                  <a:pt x="189" y="222"/>
                </a:lnTo>
                <a:lnTo>
                  <a:pt x="185" y="218"/>
                </a:lnTo>
                <a:lnTo>
                  <a:pt x="194" y="215"/>
                </a:lnTo>
                <a:lnTo>
                  <a:pt x="195" y="210"/>
                </a:lnTo>
                <a:lnTo>
                  <a:pt x="190" y="198"/>
                </a:lnTo>
                <a:lnTo>
                  <a:pt x="199" y="195"/>
                </a:lnTo>
                <a:lnTo>
                  <a:pt x="190" y="179"/>
                </a:lnTo>
                <a:lnTo>
                  <a:pt x="194" y="162"/>
                </a:lnTo>
                <a:lnTo>
                  <a:pt x="199" y="159"/>
                </a:lnTo>
                <a:lnTo>
                  <a:pt x="194" y="147"/>
                </a:lnTo>
                <a:lnTo>
                  <a:pt x="199" y="132"/>
                </a:lnTo>
                <a:lnTo>
                  <a:pt x="215" y="137"/>
                </a:lnTo>
                <a:lnTo>
                  <a:pt x="215" y="129"/>
                </a:lnTo>
                <a:lnTo>
                  <a:pt x="202" y="124"/>
                </a:lnTo>
                <a:lnTo>
                  <a:pt x="205" y="114"/>
                </a:lnTo>
                <a:lnTo>
                  <a:pt x="212" y="109"/>
                </a:lnTo>
                <a:lnTo>
                  <a:pt x="202" y="96"/>
                </a:lnTo>
                <a:lnTo>
                  <a:pt x="195" y="99"/>
                </a:lnTo>
                <a:lnTo>
                  <a:pt x="190" y="89"/>
                </a:lnTo>
                <a:lnTo>
                  <a:pt x="197" y="76"/>
                </a:lnTo>
                <a:lnTo>
                  <a:pt x="204" y="76"/>
                </a:lnTo>
                <a:lnTo>
                  <a:pt x="214" y="89"/>
                </a:lnTo>
                <a:lnTo>
                  <a:pt x="230" y="77"/>
                </a:lnTo>
                <a:lnTo>
                  <a:pt x="230" y="81"/>
                </a:lnTo>
                <a:lnTo>
                  <a:pt x="247" y="77"/>
                </a:lnTo>
                <a:lnTo>
                  <a:pt x="247" y="66"/>
                </a:lnTo>
                <a:lnTo>
                  <a:pt x="252" y="64"/>
                </a:lnTo>
                <a:lnTo>
                  <a:pt x="258" y="74"/>
                </a:lnTo>
                <a:lnTo>
                  <a:pt x="275" y="69"/>
                </a:lnTo>
                <a:lnTo>
                  <a:pt x="275" y="61"/>
                </a:lnTo>
                <a:lnTo>
                  <a:pt x="295" y="54"/>
                </a:lnTo>
                <a:lnTo>
                  <a:pt x="296" y="64"/>
                </a:lnTo>
                <a:lnTo>
                  <a:pt x="325" y="59"/>
                </a:lnTo>
                <a:lnTo>
                  <a:pt x="328" y="44"/>
                </a:lnTo>
                <a:lnTo>
                  <a:pt x="349" y="43"/>
                </a:lnTo>
                <a:lnTo>
                  <a:pt x="356" y="51"/>
                </a:lnTo>
                <a:lnTo>
                  <a:pt x="368" y="33"/>
                </a:lnTo>
                <a:lnTo>
                  <a:pt x="361" y="31"/>
                </a:lnTo>
                <a:lnTo>
                  <a:pt x="353" y="11"/>
                </a:lnTo>
                <a:lnTo>
                  <a:pt x="361" y="10"/>
                </a:lnTo>
                <a:lnTo>
                  <a:pt x="383" y="0"/>
                </a:lnTo>
                <a:lnTo>
                  <a:pt x="392" y="36"/>
                </a:lnTo>
                <a:lnTo>
                  <a:pt x="387" y="33"/>
                </a:lnTo>
                <a:lnTo>
                  <a:pt x="381" y="48"/>
                </a:lnTo>
                <a:lnTo>
                  <a:pt x="383" y="54"/>
                </a:lnTo>
                <a:lnTo>
                  <a:pt x="354" y="68"/>
                </a:lnTo>
                <a:lnTo>
                  <a:pt x="358" y="86"/>
                </a:lnTo>
                <a:lnTo>
                  <a:pt x="353" y="91"/>
                </a:lnTo>
                <a:lnTo>
                  <a:pt x="356" y="106"/>
                </a:lnTo>
                <a:lnTo>
                  <a:pt x="351" y="109"/>
                </a:lnTo>
                <a:lnTo>
                  <a:pt x="366" y="169"/>
                </a:lnTo>
                <a:lnTo>
                  <a:pt x="374" y="175"/>
                </a:lnTo>
                <a:lnTo>
                  <a:pt x="378" y="159"/>
                </a:lnTo>
                <a:lnTo>
                  <a:pt x="387" y="164"/>
                </a:lnTo>
                <a:lnTo>
                  <a:pt x="386" y="182"/>
                </a:lnTo>
                <a:lnTo>
                  <a:pt x="407" y="174"/>
                </a:lnTo>
                <a:lnTo>
                  <a:pt x="399" y="167"/>
                </a:lnTo>
                <a:lnTo>
                  <a:pt x="399" y="162"/>
                </a:lnTo>
                <a:lnTo>
                  <a:pt x="406" y="160"/>
                </a:lnTo>
                <a:lnTo>
                  <a:pt x="406" y="165"/>
                </a:lnTo>
                <a:lnTo>
                  <a:pt x="412" y="167"/>
                </a:lnTo>
                <a:lnTo>
                  <a:pt x="414" y="162"/>
                </a:lnTo>
                <a:lnTo>
                  <a:pt x="407" y="139"/>
                </a:lnTo>
                <a:lnTo>
                  <a:pt x="399" y="140"/>
                </a:lnTo>
                <a:lnTo>
                  <a:pt x="396" y="130"/>
                </a:lnTo>
                <a:lnTo>
                  <a:pt x="409" y="119"/>
                </a:lnTo>
                <a:lnTo>
                  <a:pt x="414" y="127"/>
                </a:lnTo>
                <a:lnTo>
                  <a:pt x="411" y="139"/>
                </a:lnTo>
                <a:lnTo>
                  <a:pt x="422" y="125"/>
                </a:lnTo>
                <a:lnTo>
                  <a:pt x="432" y="149"/>
                </a:lnTo>
                <a:lnTo>
                  <a:pt x="447" y="140"/>
                </a:lnTo>
                <a:lnTo>
                  <a:pt x="442" y="130"/>
                </a:lnTo>
                <a:lnTo>
                  <a:pt x="449" y="127"/>
                </a:lnTo>
                <a:lnTo>
                  <a:pt x="447" y="122"/>
                </a:lnTo>
                <a:lnTo>
                  <a:pt x="459" y="127"/>
                </a:lnTo>
                <a:lnTo>
                  <a:pt x="464" y="117"/>
                </a:lnTo>
                <a:lnTo>
                  <a:pt x="469" y="130"/>
                </a:lnTo>
                <a:lnTo>
                  <a:pt x="452" y="137"/>
                </a:lnTo>
                <a:lnTo>
                  <a:pt x="454" y="154"/>
                </a:lnTo>
                <a:lnTo>
                  <a:pt x="460" y="155"/>
                </a:lnTo>
                <a:lnTo>
                  <a:pt x="460" y="162"/>
                </a:lnTo>
                <a:lnTo>
                  <a:pt x="437" y="172"/>
                </a:lnTo>
                <a:lnTo>
                  <a:pt x="432" y="188"/>
                </a:lnTo>
                <a:lnTo>
                  <a:pt x="440" y="193"/>
                </a:lnTo>
                <a:lnTo>
                  <a:pt x="429" y="218"/>
                </a:lnTo>
                <a:lnTo>
                  <a:pt x="429" y="238"/>
                </a:lnTo>
                <a:lnTo>
                  <a:pt x="417" y="232"/>
                </a:lnTo>
                <a:lnTo>
                  <a:pt x="417" y="263"/>
                </a:lnTo>
                <a:lnTo>
                  <a:pt x="412" y="275"/>
                </a:lnTo>
                <a:lnTo>
                  <a:pt x="391" y="276"/>
                </a:lnTo>
                <a:lnTo>
                  <a:pt x="387" y="266"/>
                </a:lnTo>
                <a:lnTo>
                  <a:pt x="374" y="268"/>
                </a:lnTo>
                <a:lnTo>
                  <a:pt x="356" y="263"/>
                </a:lnTo>
                <a:lnTo>
                  <a:pt x="346" y="273"/>
                </a:lnTo>
                <a:lnTo>
                  <a:pt x="343" y="289"/>
                </a:lnTo>
                <a:lnTo>
                  <a:pt x="333" y="286"/>
                </a:lnTo>
                <a:lnTo>
                  <a:pt x="325" y="291"/>
                </a:lnTo>
                <a:lnTo>
                  <a:pt x="328" y="296"/>
                </a:lnTo>
                <a:lnTo>
                  <a:pt x="321" y="311"/>
                </a:lnTo>
                <a:lnTo>
                  <a:pt x="333" y="324"/>
                </a:lnTo>
                <a:lnTo>
                  <a:pt x="331" y="341"/>
                </a:lnTo>
                <a:lnTo>
                  <a:pt x="353" y="347"/>
                </a:lnTo>
                <a:lnTo>
                  <a:pt x="354" y="361"/>
                </a:lnTo>
                <a:lnTo>
                  <a:pt x="374" y="376"/>
                </a:lnTo>
                <a:lnTo>
                  <a:pt x="397" y="366"/>
                </a:lnTo>
                <a:lnTo>
                  <a:pt x="411" y="394"/>
                </a:lnTo>
                <a:lnTo>
                  <a:pt x="394" y="402"/>
                </a:lnTo>
                <a:lnTo>
                  <a:pt x="387" y="430"/>
                </a:lnTo>
                <a:lnTo>
                  <a:pt x="358" y="427"/>
                </a:lnTo>
                <a:lnTo>
                  <a:pt x="358" y="440"/>
                </a:lnTo>
                <a:lnTo>
                  <a:pt x="344" y="437"/>
                </a:lnTo>
                <a:lnTo>
                  <a:pt x="344" y="432"/>
                </a:lnTo>
                <a:lnTo>
                  <a:pt x="331" y="425"/>
                </a:lnTo>
                <a:lnTo>
                  <a:pt x="331" y="453"/>
                </a:lnTo>
                <a:lnTo>
                  <a:pt x="321" y="458"/>
                </a:lnTo>
                <a:lnTo>
                  <a:pt x="321" y="467"/>
                </a:lnTo>
                <a:lnTo>
                  <a:pt x="300" y="473"/>
                </a:lnTo>
                <a:lnTo>
                  <a:pt x="296" y="492"/>
                </a:lnTo>
                <a:lnTo>
                  <a:pt x="301" y="505"/>
                </a:lnTo>
                <a:lnTo>
                  <a:pt x="280" y="515"/>
                </a:lnTo>
                <a:lnTo>
                  <a:pt x="278" y="541"/>
                </a:lnTo>
                <a:lnTo>
                  <a:pt x="272" y="541"/>
                </a:lnTo>
                <a:lnTo>
                  <a:pt x="272" y="538"/>
                </a:lnTo>
                <a:lnTo>
                  <a:pt x="262" y="543"/>
                </a:lnTo>
                <a:lnTo>
                  <a:pt x="258" y="556"/>
                </a:lnTo>
                <a:lnTo>
                  <a:pt x="250" y="546"/>
                </a:lnTo>
                <a:lnTo>
                  <a:pt x="247" y="533"/>
                </a:lnTo>
                <a:lnTo>
                  <a:pt x="240" y="533"/>
                </a:lnTo>
                <a:lnTo>
                  <a:pt x="245" y="545"/>
                </a:lnTo>
                <a:lnTo>
                  <a:pt x="232" y="545"/>
                </a:lnTo>
                <a:lnTo>
                  <a:pt x="232" y="531"/>
                </a:lnTo>
                <a:lnTo>
                  <a:pt x="207" y="515"/>
                </a:lnTo>
                <a:lnTo>
                  <a:pt x="210" y="511"/>
                </a:lnTo>
                <a:lnTo>
                  <a:pt x="205" y="508"/>
                </a:lnTo>
                <a:lnTo>
                  <a:pt x="204" y="485"/>
                </a:lnTo>
                <a:lnTo>
                  <a:pt x="197" y="478"/>
                </a:lnTo>
                <a:lnTo>
                  <a:pt x="190" y="478"/>
                </a:lnTo>
                <a:lnTo>
                  <a:pt x="185" y="488"/>
                </a:lnTo>
                <a:lnTo>
                  <a:pt x="177" y="490"/>
                </a:lnTo>
                <a:lnTo>
                  <a:pt x="174" y="502"/>
                </a:lnTo>
                <a:lnTo>
                  <a:pt x="151" y="502"/>
                </a:lnTo>
                <a:lnTo>
                  <a:pt x="147" y="516"/>
                </a:lnTo>
                <a:lnTo>
                  <a:pt x="137" y="505"/>
                </a:lnTo>
                <a:lnTo>
                  <a:pt x="114" y="508"/>
                </a:lnTo>
                <a:lnTo>
                  <a:pt x="114" y="497"/>
                </a:lnTo>
                <a:lnTo>
                  <a:pt x="104" y="498"/>
                </a:lnTo>
                <a:close/>
              </a:path>
            </a:pathLst>
          </a:custGeom>
          <a:solidFill>
            <a:srgbClr val="3B5C4F"/>
          </a:solidFill>
          <a:ln w="50800">
            <a:solidFill>
              <a:sysClr val="window" lastClr="FFFFF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39">
            <a:extLst>
              <a:ext uri="{FF2B5EF4-FFF2-40B4-BE49-F238E27FC236}">
                <a16:creationId xmlns:a16="http://schemas.microsoft.com/office/drawing/2014/main" id="{BD7FF479-8976-EE0A-97E6-FC52E161C014}"/>
              </a:ext>
            </a:extLst>
          </p:cNvPr>
          <p:cNvSpPr>
            <a:spLocks/>
          </p:cNvSpPr>
          <p:nvPr/>
        </p:nvSpPr>
        <p:spPr bwMode="auto">
          <a:xfrm>
            <a:off x="4705306" y="3826528"/>
            <a:ext cx="3352924" cy="1767545"/>
          </a:xfrm>
          <a:custGeom>
            <a:avLst/>
            <a:gdLst/>
            <a:ahLst/>
            <a:cxnLst>
              <a:cxn ang="0">
                <a:pos x="189" y="1190"/>
              </a:cxn>
              <a:cxn ang="0">
                <a:pos x="194" y="1165"/>
              </a:cxn>
              <a:cxn ang="0">
                <a:pos x="212" y="1124"/>
              </a:cxn>
              <a:cxn ang="0">
                <a:pos x="136" y="1066"/>
              </a:cxn>
              <a:cxn ang="0">
                <a:pos x="10" y="1046"/>
              </a:cxn>
              <a:cxn ang="0">
                <a:pos x="56" y="940"/>
              </a:cxn>
              <a:cxn ang="0">
                <a:pos x="86" y="878"/>
              </a:cxn>
              <a:cxn ang="0">
                <a:pos x="149" y="867"/>
              </a:cxn>
              <a:cxn ang="0">
                <a:pos x="122" y="789"/>
              </a:cxn>
              <a:cxn ang="0">
                <a:pos x="172" y="728"/>
              </a:cxn>
              <a:cxn ang="0">
                <a:pos x="270" y="703"/>
              </a:cxn>
              <a:cxn ang="0">
                <a:pos x="338" y="665"/>
              </a:cxn>
              <a:cxn ang="0">
                <a:pos x="340" y="630"/>
              </a:cxn>
              <a:cxn ang="0">
                <a:pos x="335" y="579"/>
              </a:cxn>
              <a:cxn ang="0">
                <a:pos x="374" y="552"/>
              </a:cxn>
              <a:cxn ang="0">
                <a:pos x="431" y="502"/>
              </a:cxn>
              <a:cxn ang="0">
                <a:pos x="449" y="438"/>
              </a:cxn>
              <a:cxn ang="0">
                <a:pos x="512" y="415"/>
              </a:cxn>
              <a:cxn ang="0">
                <a:pos x="566" y="395"/>
              </a:cxn>
              <a:cxn ang="0">
                <a:pos x="616" y="380"/>
              </a:cxn>
              <a:cxn ang="0">
                <a:pos x="664" y="323"/>
              </a:cxn>
              <a:cxn ang="0">
                <a:pos x="679" y="247"/>
              </a:cxn>
              <a:cxn ang="0">
                <a:pos x="682" y="193"/>
              </a:cxn>
              <a:cxn ang="0">
                <a:pos x="731" y="214"/>
              </a:cxn>
              <a:cxn ang="0">
                <a:pos x="760" y="169"/>
              </a:cxn>
              <a:cxn ang="0">
                <a:pos x="823" y="161"/>
              </a:cxn>
              <a:cxn ang="0">
                <a:pos x="855" y="183"/>
              </a:cxn>
              <a:cxn ang="0">
                <a:pos x="923" y="207"/>
              </a:cxn>
              <a:cxn ang="0">
                <a:pos x="996" y="212"/>
              </a:cxn>
              <a:cxn ang="0">
                <a:pos x="1039" y="181"/>
              </a:cxn>
              <a:cxn ang="0">
                <a:pos x="1060" y="158"/>
              </a:cxn>
              <a:cxn ang="0">
                <a:pos x="1102" y="154"/>
              </a:cxn>
              <a:cxn ang="0">
                <a:pos x="1107" y="131"/>
              </a:cxn>
              <a:cxn ang="0">
                <a:pos x="1118" y="105"/>
              </a:cxn>
              <a:cxn ang="0">
                <a:pos x="1146" y="116"/>
              </a:cxn>
              <a:cxn ang="0">
                <a:pos x="1208" y="188"/>
              </a:cxn>
              <a:cxn ang="0">
                <a:pos x="1297" y="211"/>
              </a:cxn>
              <a:cxn ang="0">
                <a:pos x="1315" y="135"/>
              </a:cxn>
              <a:cxn ang="0">
                <a:pos x="1353" y="72"/>
              </a:cxn>
              <a:cxn ang="0">
                <a:pos x="1451" y="32"/>
              </a:cxn>
              <a:cxn ang="0">
                <a:pos x="1541" y="30"/>
              </a:cxn>
              <a:cxn ang="0">
                <a:pos x="1544" y="80"/>
              </a:cxn>
              <a:cxn ang="0">
                <a:pos x="1575" y="87"/>
              </a:cxn>
              <a:cxn ang="0">
                <a:pos x="1554" y="161"/>
              </a:cxn>
              <a:cxn ang="0">
                <a:pos x="1544" y="188"/>
              </a:cxn>
              <a:cxn ang="0">
                <a:pos x="1595" y="209"/>
              </a:cxn>
              <a:cxn ang="0">
                <a:pos x="1675" y="209"/>
              </a:cxn>
              <a:cxn ang="0">
                <a:pos x="1710" y="226"/>
              </a:cxn>
              <a:cxn ang="0">
                <a:pos x="1739" y="249"/>
              </a:cxn>
              <a:cxn ang="0">
                <a:pos x="1783" y="284"/>
              </a:cxn>
              <a:cxn ang="0">
                <a:pos x="1792" y="328"/>
              </a:cxn>
              <a:cxn ang="0">
                <a:pos x="1690" y="458"/>
              </a:cxn>
              <a:cxn ang="0">
                <a:pos x="1595" y="565"/>
              </a:cxn>
              <a:cxn ang="0">
                <a:pos x="1517" y="665"/>
              </a:cxn>
              <a:cxn ang="0">
                <a:pos x="1416" y="784"/>
              </a:cxn>
              <a:cxn ang="0">
                <a:pos x="1261" y="936"/>
              </a:cxn>
              <a:cxn ang="0">
                <a:pos x="1067" y="1094"/>
              </a:cxn>
              <a:cxn ang="0">
                <a:pos x="967" y="1150"/>
              </a:cxn>
              <a:cxn ang="0">
                <a:pos x="716" y="1193"/>
              </a:cxn>
              <a:cxn ang="0">
                <a:pos x="697" y="1276"/>
              </a:cxn>
              <a:cxn ang="0">
                <a:pos x="528" y="1286"/>
              </a:cxn>
              <a:cxn ang="0">
                <a:pos x="460" y="1316"/>
              </a:cxn>
              <a:cxn ang="0">
                <a:pos x="353" y="1279"/>
              </a:cxn>
            </a:cxnLst>
            <a:rect l="0" t="0" r="r" b="b"/>
            <a:pathLst>
              <a:path w="1799" h="1327">
                <a:moveTo>
                  <a:pt x="220" y="1254"/>
                </a:moveTo>
                <a:lnTo>
                  <a:pt x="217" y="1233"/>
                </a:lnTo>
                <a:lnTo>
                  <a:pt x="233" y="1216"/>
                </a:lnTo>
                <a:lnTo>
                  <a:pt x="199" y="1205"/>
                </a:lnTo>
                <a:lnTo>
                  <a:pt x="199" y="1195"/>
                </a:lnTo>
                <a:lnTo>
                  <a:pt x="189" y="1190"/>
                </a:lnTo>
                <a:lnTo>
                  <a:pt x="182" y="1193"/>
                </a:lnTo>
                <a:lnTo>
                  <a:pt x="182" y="1198"/>
                </a:lnTo>
                <a:lnTo>
                  <a:pt x="159" y="1195"/>
                </a:lnTo>
                <a:lnTo>
                  <a:pt x="167" y="1185"/>
                </a:lnTo>
                <a:lnTo>
                  <a:pt x="171" y="1170"/>
                </a:lnTo>
                <a:lnTo>
                  <a:pt x="194" y="1165"/>
                </a:lnTo>
                <a:lnTo>
                  <a:pt x="199" y="1148"/>
                </a:lnTo>
                <a:lnTo>
                  <a:pt x="205" y="1155"/>
                </a:lnTo>
                <a:lnTo>
                  <a:pt x="225" y="1155"/>
                </a:lnTo>
                <a:lnTo>
                  <a:pt x="227" y="1140"/>
                </a:lnTo>
                <a:lnTo>
                  <a:pt x="214" y="1130"/>
                </a:lnTo>
                <a:lnTo>
                  <a:pt x="212" y="1124"/>
                </a:lnTo>
                <a:lnTo>
                  <a:pt x="207" y="1124"/>
                </a:lnTo>
                <a:lnTo>
                  <a:pt x="210" y="1100"/>
                </a:lnTo>
                <a:lnTo>
                  <a:pt x="184" y="1084"/>
                </a:lnTo>
                <a:lnTo>
                  <a:pt x="149" y="1082"/>
                </a:lnTo>
                <a:lnTo>
                  <a:pt x="152" y="1089"/>
                </a:lnTo>
                <a:lnTo>
                  <a:pt x="136" y="1066"/>
                </a:lnTo>
                <a:lnTo>
                  <a:pt x="96" y="1066"/>
                </a:lnTo>
                <a:lnTo>
                  <a:pt x="48" y="1079"/>
                </a:lnTo>
                <a:lnTo>
                  <a:pt x="10" y="1075"/>
                </a:lnTo>
                <a:lnTo>
                  <a:pt x="0" y="1067"/>
                </a:lnTo>
                <a:lnTo>
                  <a:pt x="2" y="1046"/>
                </a:lnTo>
                <a:lnTo>
                  <a:pt x="10" y="1046"/>
                </a:lnTo>
                <a:lnTo>
                  <a:pt x="13" y="1039"/>
                </a:lnTo>
                <a:lnTo>
                  <a:pt x="38" y="988"/>
                </a:lnTo>
                <a:lnTo>
                  <a:pt x="53" y="966"/>
                </a:lnTo>
                <a:lnTo>
                  <a:pt x="55" y="956"/>
                </a:lnTo>
                <a:lnTo>
                  <a:pt x="48" y="950"/>
                </a:lnTo>
                <a:lnTo>
                  <a:pt x="56" y="940"/>
                </a:lnTo>
                <a:lnTo>
                  <a:pt x="51" y="926"/>
                </a:lnTo>
                <a:lnTo>
                  <a:pt x="65" y="910"/>
                </a:lnTo>
                <a:lnTo>
                  <a:pt x="66" y="902"/>
                </a:lnTo>
                <a:lnTo>
                  <a:pt x="88" y="902"/>
                </a:lnTo>
                <a:lnTo>
                  <a:pt x="93" y="897"/>
                </a:lnTo>
                <a:lnTo>
                  <a:pt x="86" y="878"/>
                </a:lnTo>
                <a:lnTo>
                  <a:pt x="99" y="868"/>
                </a:lnTo>
                <a:lnTo>
                  <a:pt x="109" y="868"/>
                </a:lnTo>
                <a:lnTo>
                  <a:pt x="113" y="875"/>
                </a:lnTo>
                <a:lnTo>
                  <a:pt x="156" y="887"/>
                </a:lnTo>
                <a:lnTo>
                  <a:pt x="161" y="867"/>
                </a:lnTo>
                <a:lnTo>
                  <a:pt x="149" y="867"/>
                </a:lnTo>
                <a:lnTo>
                  <a:pt x="144" y="849"/>
                </a:lnTo>
                <a:lnTo>
                  <a:pt x="129" y="839"/>
                </a:lnTo>
                <a:lnTo>
                  <a:pt x="137" y="832"/>
                </a:lnTo>
                <a:lnTo>
                  <a:pt x="137" y="819"/>
                </a:lnTo>
                <a:lnTo>
                  <a:pt x="134" y="800"/>
                </a:lnTo>
                <a:lnTo>
                  <a:pt x="122" y="789"/>
                </a:lnTo>
                <a:lnTo>
                  <a:pt x="124" y="774"/>
                </a:lnTo>
                <a:lnTo>
                  <a:pt x="118" y="761"/>
                </a:lnTo>
                <a:lnTo>
                  <a:pt x="137" y="751"/>
                </a:lnTo>
                <a:lnTo>
                  <a:pt x="144" y="738"/>
                </a:lnTo>
                <a:lnTo>
                  <a:pt x="162" y="749"/>
                </a:lnTo>
                <a:lnTo>
                  <a:pt x="172" y="728"/>
                </a:lnTo>
                <a:lnTo>
                  <a:pt x="225" y="734"/>
                </a:lnTo>
                <a:lnTo>
                  <a:pt x="227" y="731"/>
                </a:lnTo>
                <a:lnTo>
                  <a:pt x="220" y="721"/>
                </a:lnTo>
                <a:lnTo>
                  <a:pt x="225" y="701"/>
                </a:lnTo>
                <a:lnTo>
                  <a:pt x="248" y="683"/>
                </a:lnTo>
                <a:lnTo>
                  <a:pt x="270" y="703"/>
                </a:lnTo>
                <a:lnTo>
                  <a:pt x="280" y="706"/>
                </a:lnTo>
                <a:lnTo>
                  <a:pt x="296" y="691"/>
                </a:lnTo>
                <a:lnTo>
                  <a:pt x="313" y="688"/>
                </a:lnTo>
                <a:lnTo>
                  <a:pt x="315" y="676"/>
                </a:lnTo>
                <a:lnTo>
                  <a:pt x="330" y="678"/>
                </a:lnTo>
                <a:lnTo>
                  <a:pt x="338" y="665"/>
                </a:lnTo>
                <a:lnTo>
                  <a:pt x="338" y="658"/>
                </a:lnTo>
                <a:lnTo>
                  <a:pt x="331" y="653"/>
                </a:lnTo>
                <a:lnTo>
                  <a:pt x="330" y="661"/>
                </a:lnTo>
                <a:lnTo>
                  <a:pt x="330" y="648"/>
                </a:lnTo>
                <a:lnTo>
                  <a:pt x="340" y="643"/>
                </a:lnTo>
                <a:lnTo>
                  <a:pt x="340" y="630"/>
                </a:lnTo>
                <a:lnTo>
                  <a:pt x="351" y="630"/>
                </a:lnTo>
                <a:lnTo>
                  <a:pt x="349" y="625"/>
                </a:lnTo>
                <a:lnTo>
                  <a:pt x="359" y="612"/>
                </a:lnTo>
                <a:lnTo>
                  <a:pt x="344" y="595"/>
                </a:lnTo>
                <a:lnTo>
                  <a:pt x="331" y="597"/>
                </a:lnTo>
                <a:lnTo>
                  <a:pt x="335" y="579"/>
                </a:lnTo>
                <a:lnTo>
                  <a:pt x="343" y="580"/>
                </a:lnTo>
                <a:lnTo>
                  <a:pt x="343" y="570"/>
                </a:lnTo>
                <a:lnTo>
                  <a:pt x="349" y="567"/>
                </a:lnTo>
                <a:lnTo>
                  <a:pt x="343" y="564"/>
                </a:lnTo>
                <a:lnTo>
                  <a:pt x="344" y="544"/>
                </a:lnTo>
                <a:lnTo>
                  <a:pt x="374" y="552"/>
                </a:lnTo>
                <a:lnTo>
                  <a:pt x="388" y="535"/>
                </a:lnTo>
                <a:lnTo>
                  <a:pt x="407" y="535"/>
                </a:lnTo>
                <a:lnTo>
                  <a:pt x="404" y="529"/>
                </a:lnTo>
                <a:lnTo>
                  <a:pt x="412" y="535"/>
                </a:lnTo>
                <a:lnTo>
                  <a:pt x="429" y="534"/>
                </a:lnTo>
                <a:lnTo>
                  <a:pt x="431" y="502"/>
                </a:lnTo>
                <a:lnTo>
                  <a:pt x="427" y="491"/>
                </a:lnTo>
                <a:lnTo>
                  <a:pt x="434" y="472"/>
                </a:lnTo>
                <a:lnTo>
                  <a:pt x="431" y="468"/>
                </a:lnTo>
                <a:lnTo>
                  <a:pt x="441" y="463"/>
                </a:lnTo>
                <a:lnTo>
                  <a:pt x="442" y="443"/>
                </a:lnTo>
                <a:lnTo>
                  <a:pt x="449" y="438"/>
                </a:lnTo>
                <a:lnTo>
                  <a:pt x="465" y="433"/>
                </a:lnTo>
                <a:lnTo>
                  <a:pt x="477" y="441"/>
                </a:lnTo>
                <a:lnTo>
                  <a:pt x="495" y="434"/>
                </a:lnTo>
                <a:lnTo>
                  <a:pt x="505" y="424"/>
                </a:lnTo>
                <a:lnTo>
                  <a:pt x="513" y="429"/>
                </a:lnTo>
                <a:lnTo>
                  <a:pt x="512" y="415"/>
                </a:lnTo>
                <a:lnTo>
                  <a:pt x="522" y="411"/>
                </a:lnTo>
                <a:lnTo>
                  <a:pt x="530" y="413"/>
                </a:lnTo>
                <a:lnTo>
                  <a:pt x="548" y="395"/>
                </a:lnTo>
                <a:lnTo>
                  <a:pt x="560" y="396"/>
                </a:lnTo>
                <a:lnTo>
                  <a:pt x="565" y="391"/>
                </a:lnTo>
                <a:lnTo>
                  <a:pt x="566" y="395"/>
                </a:lnTo>
                <a:lnTo>
                  <a:pt x="583" y="388"/>
                </a:lnTo>
                <a:lnTo>
                  <a:pt x="585" y="385"/>
                </a:lnTo>
                <a:lnTo>
                  <a:pt x="588" y="386"/>
                </a:lnTo>
                <a:lnTo>
                  <a:pt x="598" y="371"/>
                </a:lnTo>
                <a:lnTo>
                  <a:pt x="611" y="381"/>
                </a:lnTo>
                <a:lnTo>
                  <a:pt x="616" y="380"/>
                </a:lnTo>
                <a:lnTo>
                  <a:pt x="633" y="386"/>
                </a:lnTo>
                <a:lnTo>
                  <a:pt x="639" y="380"/>
                </a:lnTo>
                <a:lnTo>
                  <a:pt x="639" y="360"/>
                </a:lnTo>
                <a:lnTo>
                  <a:pt x="654" y="343"/>
                </a:lnTo>
                <a:lnTo>
                  <a:pt x="653" y="332"/>
                </a:lnTo>
                <a:lnTo>
                  <a:pt x="664" y="323"/>
                </a:lnTo>
                <a:lnTo>
                  <a:pt x="668" y="313"/>
                </a:lnTo>
                <a:lnTo>
                  <a:pt x="661" y="307"/>
                </a:lnTo>
                <a:lnTo>
                  <a:pt x="669" y="299"/>
                </a:lnTo>
                <a:lnTo>
                  <a:pt x="671" y="280"/>
                </a:lnTo>
                <a:lnTo>
                  <a:pt x="661" y="270"/>
                </a:lnTo>
                <a:lnTo>
                  <a:pt x="679" y="247"/>
                </a:lnTo>
                <a:lnTo>
                  <a:pt x="663" y="242"/>
                </a:lnTo>
                <a:lnTo>
                  <a:pt x="658" y="226"/>
                </a:lnTo>
                <a:lnTo>
                  <a:pt x="659" y="194"/>
                </a:lnTo>
                <a:lnTo>
                  <a:pt x="661" y="198"/>
                </a:lnTo>
                <a:lnTo>
                  <a:pt x="674" y="191"/>
                </a:lnTo>
                <a:lnTo>
                  <a:pt x="682" y="193"/>
                </a:lnTo>
                <a:lnTo>
                  <a:pt x="691" y="184"/>
                </a:lnTo>
                <a:lnTo>
                  <a:pt x="697" y="194"/>
                </a:lnTo>
                <a:lnTo>
                  <a:pt x="694" y="204"/>
                </a:lnTo>
                <a:lnTo>
                  <a:pt x="709" y="199"/>
                </a:lnTo>
                <a:lnTo>
                  <a:pt x="714" y="211"/>
                </a:lnTo>
                <a:lnTo>
                  <a:pt x="731" y="214"/>
                </a:lnTo>
                <a:lnTo>
                  <a:pt x="737" y="198"/>
                </a:lnTo>
                <a:lnTo>
                  <a:pt x="750" y="198"/>
                </a:lnTo>
                <a:lnTo>
                  <a:pt x="754" y="191"/>
                </a:lnTo>
                <a:lnTo>
                  <a:pt x="762" y="189"/>
                </a:lnTo>
                <a:lnTo>
                  <a:pt x="757" y="174"/>
                </a:lnTo>
                <a:lnTo>
                  <a:pt x="760" y="169"/>
                </a:lnTo>
                <a:lnTo>
                  <a:pt x="764" y="169"/>
                </a:lnTo>
                <a:lnTo>
                  <a:pt x="772" y="183"/>
                </a:lnTo>
                <a:lnTo>
                  <a:pt x="782" y="168"/>
                </a:lnTo>
                <a:lnTo>
                  <a:pt x="812" y="161"/>
                </a:lnTo>
                <a:lnTo>
                  <a:pt x="822" y="168"/>
                </a:lnTo>
                <a:lnTo>
                  <a:pt x="823" y="161"/>
                </a:lnTo>
                <a:lnTo>
                  <a:pt x="820" y="156"/>
                </a:lnTo>
                <a:lnTo>
                  <a:pt x="827" y="149"/>
                </a:lnTo>
                <a:lnTo>
                  <a:pt x="835" y="156"/>
                </a:lnTo>
                <a:lnTo>
                  <a:pt x="835" y="166"/>
                </a:lnTo>
                <a:lnTo>
                  <a:pt x="851" y="169"/>
                </a:lnTo>
                <a:lnTo>
                  <a:pt x="855" y="183"/>
                </a:lnTo>
                <a:lnTo>
                  <a:pt x="873" y="184"/>
                </a:lnTo>
                <a:lnTo>
                  <a:pt x="886" y="178"/>
                </a:lnTo>
                <a:lnTo>
                  <a:pt x="896" y="178"/>
                </a:lnTo>
                <a:lnTo>
                  <a:pt x="906" y="184"/>
                </a:lnTo>
                <a:lnTo>
                  <a:pt x="904" y="196"/>
                </a:lnTo>
                <a:lnTo>
                  <a:pt x="923" y="207"/>
                </a:lnTo>
                <a:lnTo>
                  <a:pt x="939" y="206"/>
                </a:lnTo>
                <a:lnTo>
                  <a:pt x="939" y="216"/>
                </a:lnTo>
                <a:lnTo>
                  <a:pt x="951" y="207"/>
                </a:lnTo>
                <a:lnTo>
                  <a:pt x="957" y="214"/>
                </a:lnTo>
                <a:lnTo>
                  <a:pt x="982" y="199"/>
                </a:lnTo>
                <a:lnTo>
                  <a:pt x="996" y="212"/>
                </a:lnTo>
                <a:lnTo>
                  <a:pt x="1001" y="206"/>
                </a:lnTo>
                <a:lnTo>
                  <a:pt x="1017" y="206"/>
                </a:lnTo>
                <a:lnTo>
                  <a:pt x="1012" y="194"/>
                </a:lnTo>
                <a:lnTo>
                  <a:pt x="1017" y="189"/>
                </a:lnTo>
                <a:lnTo>
                  <a:pt x="1037" y="188"/>
                </a:lnTo>
                <a:lnTo>
                  <a:pt x="1039" y="181"/>
                </a:lnTo>
                <a:lnTo>
                  <a:pt x="1029" y="173"/>
                </a:lnTo>
                <a:lnTo>
                  <a:pt x="1030" y="168"/>
                </a:lnTo>
                <a:lnTo>
                  <a:pt x="1050" y="164"/>
                </a:lnTo>
                <a:lnTo>
                  <a:pt x="1055" y="174"/>
                </a:lnTo>
                <a:lnTo>
                  <a:pt x="1062" y="166"/>
                </a:lnTo>
                <a:lnTo>
                  <a:pt x="1060" y="158"/>
                </a:lnTo>
                <a:lnTo>
                  <a:pt x="1073" y="163"/>
                </a:lnTo>
                <a:lnTo>
                  <a:pt x="1080" y="151"/>
                </a:lnTo>
                <a:lnTo>
                  <a:pt x="1087" y="149"/>
                </a:lnTo>
                <a:lnTo>
                  <a:pt x="1090" y="156"/>
                </a:lnTo>
                <a:lnTo>
                  <a:pt x="1102" y="159"/>
                </a:lnTo>
                <a:lnTo>
                  <a:pt x="1102" y="154"/>
                </a:lnTo>
                <a:lnTo>
                  <a:pt x="1108" y="149"/>
                </a:lnTo>
                <a:lnTo>
                  <a:pt x="1100" y="143"/>
                </a:lnTo>
                <a:lnTo>
                  <a:pt x="1102" y="138"/>
                </a:lnTo>
                <a:lnTo>
                  <a:pt x="1112" y="140"/>
                </a:lnTo>
                <a:lnTo>
                  <a:pt x="1118" y="136"/>
                </a:lnTo>
                <a:lnTo>
                  <a:pt x="1107" y="131"/>
                </a:lnTo>
                <a:lnTo>
                  <a:pt x="1112" y="123"/>
                </a:lnTo>
                <a:lnTo>
                  <a:pt x="1120" y="126"/>
                </a:lnTo>
                <a:lnTo>
                  <a:pt x="1126" y="121"/>
                </a:lnTo>
                <a:lnTo>
                  <a:pt x="1125" y="111"/>
                </a:lnTo>
                <a:lnTo>
                  <a:pt x="1118" y="116"/>
                </a:lnTo>
                <a:lnTo>
                  <a:pt x="1118" y="105"/>
                </a:lnTo>
                <a:lnTo>
                  <a:pt x="1113" y="103"/>
                </a:lnTo>
                <a:lnTo>
                  <a:pt x="1117" y="100"/>
                </a:lnTo>
                <a:lnTo>
                  <a:pt x="1123" y="105"/>
                </a:lnTo>
                <a:lnTo>
                  <a:pt x="1138" y="96"/>
                </a:lnTo>
                <a:lnTo>
                  <a:pt x="1143" y="100"/>
                </a:lnTo>
                <a:lnTo>
                  <a:pt x="1146" y="116"/>
                </a:lnTo>
                <a:lnTo>
                  <a:pt x="1163" y="125"/>
                </a:lnTo>
                <a:lnTo>
                  <a:pt x="1166" y="138"/>
                </a:lnTo>
                <a:lnTo>
                  <a:pt x="1175" y="140"/>
                </a:lnTo>
                <a:lnTo>
                  <a:pt x="1176" y="154"/>
                </a:lnTo>
                <a:lnTo>
                  <a:pt x="1196" y="168"/>
                </a:lnTo>
                <a:lnTo>
                  <a:pt x="1208" y="188"/>
                </a:lnTo>
                <a:lnTo>
                  <a:pt x="1221" y="193"/>
                </a:lnTo>
                <a:lnTo>
                  <a:pt x="1251" y="188"/>
                </a:lnTo>
                <a:lnTo>
                  <a:pt x="1256" y="201"/>
                </a:lnTo>
                <a:lnTo>
                  <a:pt x="1271" y="206"/>
                </a:lnTo>
                <a:lnTo>
                  <a:pt x="1290" y="204"/>
                </a:lnTo>
                <a:lnTo>
                  <a:pt x="1297" y="211"/>
                </a:lnTo>
                <a:lnTo>
                  <a:pt x="1297" y="186"/>
                </a:lnTo>
                <a:lnTo>
                  <a:pt x="1307" y="181"/>
                </a:lnTo>
                <a:lnTo>
                  <a:pt x="1314" y="163"/>
                </a:lnTo>
                <a:lnTo>
                  <a:pt x="1314" y="153"/>
                </a:lnTo>
                <a:lnTo>
                  <a:pt x="1309" y="144"/>
                </a:lnTo>
                <a:lnTo>
                  <a:pt x="1315" y="135"/>
                </a:lnTo>
                <a:lnTo>
                  <a:pt x="1332" y="130"/>
                </a:lnTo>
                <a:lnTo>
                  <a:pt x="1335" y="110"/>
                </a:lnTo>
                <a:lnTo>
                  <a:pt x="1320" y="90"/>
                </a:lnTo>
                <a:lnTo>
                  <a:pt x="1327" y="80"/>
                </a:lnTo>
                <a:lnTo>
                  <a:pt x="1343" y="80"/>
                </a:lnTo>
                <a:lnTo>
                  <a:pt x="1353" y="72"/>
                </a:lnTo>
                <a:lnTo>
                  <a:pt x="1358" y="52"/>
                </a:lnTo>
                <a:lnTo>
                  <a:pt x="1367" y="43"/>
                </a:lnTo>
                <a:lnTo>
                  <a:pt x="1385" y="48"/>
                </a:lnTo>
                <a:lnTo>
                  <a:pt x="1403" y="37"/>
                </a:lnTo>
                <a:lnTo>
                  <a:pt x="1431" y="43"/>
                </a:lnTo>
                <a:lnTo>
                  <a:pt x="1451" y="32"/>
                </a:lnTo>
                <a:lnTo>
                  <a:pt x="1476" y="27"/>
                </a:lnTo>
                <a:lnTo>
                  <a:pt x="1498" y="10"/>
                </a:lnTo>
                <a:lnTo>
                  <a:pt x="1507" y="9"/>
                </a:lnTo>
                <a:lnTo>
                  <a:pt x="1516" y="0"/>
                </a:lnTo>
                <a:lnTo>
                  <a:pt x="1522" y="4"/>
                </a:lnTo>
                <a:lnTo>
                  <a:pt x="1541" y="30"/>
                </a:lnTo>
                <a:lnTo>
                  <a:pt x="1541" y="48"/>
                </a:lnTo>
                <a:lnTo>
                  <a:pt x="1536" y="55"/>
                </a:lnTo>
                <a:lnTo>
                  <a:pt x="1541" y="58"/>
                </a:lnTo>
                <a:lnTo>
                  <a:pt x="1539" y="65"/>
                </a:lnTo>
                <a:lnTo>
                  <a:pt x="1544" y="67"/>
                </a:lnTo>
                <a:lnTo>
                  <a:pt x="1544" y="80"/>
                </a:lnTo>
                <a:lnTo>
                  <a:pt x="1549" y="80"/>
                </a:lnTo>
                <a:lnTo>
                  <a:pt x="1549" y="87"/>
                </a:lnTo>
                <a:lnTo>
                  <a:pt x="1567" y="95"/>
                </a:lnTo>
                <a:lnTo>
                  <a:pt x="1574" y="95"/>
                </a:lnTo>
                <a:lnTo>
                  <a:pt x="1570" y="87"/>
                </a:lnTo>
                <a:lnTo>
                  <a:pt x="1575" y="87"/>
                </a:lnTo>
                <a:lnTo>
                  <a:pt x="1584" y="100"/>
                </a:lnTo>
                <a:lnTo>
                  <a:pt x="1585" y="118"/>
                </a:lnTo>
                <a:lnTo>
                  <a:pt x="1579" y="116"/>
                </a:lnTo>
                <a:lnTo>
                  <a:pt x="1580" y="123"/>
                </a:lnTo>
                <a:lnTo>
                  <a:pt x="1559" y="135"/>
                </a:lnTo>
                <a:lnTo>
                  <a:pt x="1554" y="161"/>
                </a:lnTo>
                <a:lnTo>
                  <a:pt x="1547" y="159"/>
                </a:lnTo>
                <a:lnTo>
                  <a:pt x="1546" y="166"/>
                </a:lnTo>
                <a:lnTo>
                  <a:pt x="1549" y="173"/>
                </a:lnTo>
                <a:lnTo>
                  <a:pt x="1539" y="181"/>
                </a:lnTo>
                <a:lnTo>
                  <a:pt x="1547" y="186"/>
                </a:lnTo>
                <a:lnTo>
                  <a:pt x="1544" y="188"/>
                </a:lnTo>
                <a:lnTo>
                  <a:pt x="1556" y="193"/>
                </a:lnTo>
                <a:lnTo>
                  <a:pt x="1557" y="196"/>
                </a:lnTo>
                <a:lnTo>
                  <a:pt x="1561" y="193"/>
                </a:lnTo>
                <a:lnTo>
                  <a:pt x="1575" y="193"/>
                </a:lnTo>
                <a:lnTo>
                  <a:pt x="1589" y="201"/>
                </a:lnTo>
                <a:lnTo>
                  <a:pt x="1595" y="209"/>
                </a:lnTo>
                <a:lnTo>
                  <a:pt x="1609" y="199"/>
                </a:lnTo>
                <a:lnTo>
                  <a:pt x="1635" y="193"/>
                </a:lnTo>
                <a:lnTo>
                  <a:pt x="1638" y="199"/>
                </a:lnTo>
                <a:lnTo>
                  <a:pt x="1653" y="206"/>
                </a:lnTo>
                <a:lnTo>
                  <a:pt x="1657" y="214"/>
                </a:lnTo>
                <a:lnTo>
                  <a:pt x="1675" y="209"/>
                </a:lnTo>
                <a:lnTo>
                  <a:pt x="1690" y="226"/>
                </a:lnTo>
                <a:lnTo>
                  <a:pt x="1701" y="221"/>
                </a:lnTo>
                <a:lnTo>
                  <a:pt x="1701" y="217"/>
                </a:lnTo>
                <a:lnTo>
                  <a:pt x="1706" y="219"/>
                </a:lnTo>
                <a:lnTo>
                  <a:pt x="1706" y="227"/>
                </a:lnTo>
                <a:lnTo>
                  <a:pt x="1710" y="226"/>
                </a:lnTo>
                <a:lnTo>
                  <a:pt x="1718" y="237"/>
                </a:lnTo>
                <a:lnTo>
                  <a:pt x="1733" y="241"/>
                </a:lnTo>
                <a:lnTo>
                  <a:pt x="1734" y="239"/>
                </a:lnTo>
                <a:lnTo>
                  <a:pt x="1741" y="241"/>
                </a:lnTo>
                <a:lnTo>
                  <a:pt x="1743" y="246"/>
                </a:lnTo>
                <a:lnTo>
                  <a:pt x="1739" y="249"/>
                </a:lnTo>
                <a:lnTo>
                  <a:pt x="1746" y="251"/>
                </a:lnTo>
                <a:lnTo>
                  <a:pt x="1744" y="259"/>
                </a:lnTo>
                <a:lnTo>
                  <a:pt x="1776" y="269"/>
                </a:lnTo>
                <a:lnTo>
                  <a:pt x="1776" y="274"/>
                </a:lnTo>
                <a:lnTo>
                  <a:pt x="1783" y="277"/>
                </a:lnTo>
                <a:lnTo>
                  <a:pt x="1783" y="284"/>
                </a:lnTo>
                <a:lnTo>
                  <a:pt x="1787" y="287"/>
                </a:lnTo>
                <a:lnTo>
                  <a:pt x="1786" y="300"/>
                </a:lnTo>
                <a:lnTo>
                  <a:pt x="1791" y="305"/>
                </a:lnTo>
                <a:lnTo>
                  <a:pt x="1786" y="315"/>
                </a:lnTo>
                <a:lnTo>
                  <a:pt x="1794" y="320"/>
                </a:lnTo>
                <a:lnTo>
                  <a:pt x="1792" y="328"/>
                </a:lnTo>
                <a:lnTo>
                  <a:pt x="1799" y="337"/>
                </a:lnTo>
                <a:lnTo>
                  <a:pt x="1769" y="386"/>
                </a:lnTo>
                <a:lnTo>
                  <a:pt x="1729" y="436"/>
                </a:lnTo>
                <a:lnTo>
                  <a:pt x="1713" y="451"/>
                </a:lnTo>
                <a:lnTo>
                  <a:pt x="1698" y="451"/>
                </a:lnTo>
                <a:lnTo>
                  <a:pt x="1690" y="458"/>
                </a:lnTo>
                <a:lnTo>
                  <a:pt x="1663" y="496"/>
                </a:lnTo>
                <a:lnTo>
                  <a:pt x="1630" y="522"/>
                </a:lnTo>
                <a:lnTo>
                  <a:pt x="1614" y="529"/>
                </a:lnTo>
                <a:lnTo>
                  <a:pt x="1609" y="542"/>
                </a:lnTo>
                <a:lnTo>
                  <a:pt x="1597" y="550"/>
                </a:lnTo>
                <a:lnTo>
                  <a:pt x="1595" y="565"/>
                </a:lnTo>
                <a:lnTo>
                  <a:pt x="1584" y="572"/>
                </a:lnTo>
                <a:lnTo>
                  <a:pt x="1562" y="608"/>
                </a:lnTo>
                <a:lnTo>
                  <a:pt x="1556" y="612"/>
                </a:lnTo>
                <a:lnTo>
                  <a:pt x="1544" y="625"/>
                </a:lnTo>
                <a:lnTo>
                  <a:pt x="1532" y="651"/>
                </a:lnTo>
                <a:lnTo>
                  <a:pt x="1517" y="665"/>
                </a:lnTo>
                <a:lnTo>
                  <a:pt x="1498" y="696"/>
                </a:lnTo>
                <a:lnTo>
                  <a:pt x="1488" y="704"/>
                </a:lnTo>
                <a:lnTo>
                  <a:pt x="1484" y="714"/>
                </a:lnTo>
                <a:lnTo>
                  <a:pt x="1459" y="734"/>
                </a:lnTo>
                <a:lnTo>
                  <a:pt x="1428" y="779"/>
                </a:lnTo>
                <a:lnTo>
                  <a:pt x="1416" y="784"/>
                </a:lnTo>
                <a:lnTo>
                  <a:pt x="1403" y="807"/>
                </a:lnTo>
                <a:lnTo>
                  <a:pt x="1375" y="825"/>
                </a:lnTo>
                <a:lnTo>
                  <a:pt x="1360" y="849"/>
                </a:lnTo>
                <a:lnTo>
                  <a:pt x="1304" y="882"/>
                </a:lnTo>
                <a:lnTo>
                  <a:pt x="1290" y="915"/>
                </a:lnTo>
                <a:lnTo>
                  <a:pt x="1261" y="936"/>
                </a:lnTo>
                <a:lnTo>
                  <a:pt x="1252" y="946"/>
                </a:lnTo>
                <a:lnTo>
                  <a:pt x="1252" y="951"/>
                </a:lnTo>
                <a:lnTo>
                  <a:pt x="1204" y="981"/>
                </a:lnTo>
                <a:lnTo>
                  <a:pt x="1175" y="1013"/>
                </a:lnTo>
                <a:lnTo>
                  <a:pt x="1082" y="1089"/>
                </a:lnTo>
                <a:lnTo>
                  <a:pt x="1067" y="1094"/>
                </a:lnTo>
                <a:lnTo>
                  <a:pt x="1057" y="1109"/>
                </a:lnTo>
                <a:lnTo>
                  <a:pt x="1044" y="1112"/>
                </a:lnTo>
                <a:lnTo>
                  <a:pt x="1030" y="1124"/>
                </a:lnTo>
                <a:lnTo>
                  <a:pt x="1014" y="1127"/>
                </a:lnTo>
                <a:lnTo>
                  <a:pt x="997" y="1142"/>
                </a:lnTo>
                <a:lnTo>
                  <a:pt x="967" y="1150"/>
                </a:lnTo>
                <a:lnTo>
                  <a:pt x="939" y="1170"/>
                </a:lnTo>
                <a:lnTo>
                  <a:pt x="901" y="1188"/>
                </a:lnTo>
                <a:lnTo>
                  <a:pt x="858" y="1185"/>
                </a:lnTo>
                <a:lnTo>
                  <a:pt x="807" y="1167"/>
                </a:lnTo>
                <a:lnTo>
                  <a:pt x="749" y="1173"/>
                </a:lnTo>
                <a:lnTo>
                  <a:pt x="716" y="1193"/>
                </a:lnTo>
                <a:lnTo>
                  <a:pt x="699" y="1216"/>
                </a:lnTo>
                <a:lnTo>
                  <a:pt x="694" y="1243"/>
                </a:lnTo>
                <a:lnTo>
                  <a:pt x="709" y="1254"/>
                </a:lnTo>
                <a:lnTo>
                  <a:pt x="716" y="1269"/>
                </a:lnTo>
                <a:lnTo>
                  <a:pt x="706" y="1268"/>
                </a:lnTo>
                <a:lnTo>
                  <a:pt x="697" y="1276"/>
                </a:lnTo>
                <a:lnTo>
                  <a:pt x="659" y="1269"/>
                </a:lnTo>
                <a:lnTo>
                  <a:pt x="644" y="1271"/>
                </a:lnTo>
                <a:lnTo>
                  <a:pt x="596" y="1249"/>
                </a:lnTo>
                <a:lnTo>
                  <a:pt x="550" y="1251"/>
                </a:lnTo>
                <a:lnTo>
                  <a:pt x="530" y="1264"/>
                </a:lnTo>
                <a:lnTo>
                  <a:pt x="528" y="1286"/>
                </a:lnTo>
                <a:lnTo>
                  <a:pt x="509" y="1306"/>
                </a:lnTo>
                <a:lnTo>
                  <a:pt x="507" y="1314"/>
                </a:lnTo>
                <a:lnTo>
                  <a:pt x="515" y="1322"/>
                </a:lnTo>
                <a:lnTo>
                  <a:pt x="509" y="1322"/>
                </a:lnTo>
                <a:lnTo>
                  <a:pt x="507" y="1327"/>
                </a:lnTo>
                <a:lnTo>
                  <a:pt x="460" y="1316"/>
                </a:lnTo>
                <a:lnTo>
                  <a:pt x="454" y="1316"/>
                </a:lnTo>
                <a:lnTo>
                  <a:pt x="452" y="1321"/>
                </a:lnTo>
                <a:lnTo>
                  <a:pt x="424" y="1314"/>
                </a:lnTo>
                <a:lnTo>
                  <a:pt x="398" y="1292"/>
                </a:lnTo>
                <a:lnTo>
                  <a:pt x="379" y="1292"/>
                </a:lnTo>
                <a:lnTo>
                  <a:pt x="353" y="1279"/>
                </a:lnTo>
                <a:lnTo>
                  <a:pt x="268" y="1269"/>
                </a:lnTo>
                <a:lnTo>
                  <a:pt x="220" y="1254"/>
                </a:lnTo>
                <a:close/>
              </a:path>
            </a:pathLst>
          </a:custGeom>
          <a:solidFill>
            <a:srgbClr val="7F968D"/>
          </a:solidFill>
          <a:ln w="50800">
            <a:solidFill>
              <a:sysClr val="window" lastClr="FFFFF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431898-DB3E-50EE-E25B-D02ADFDC1789}"/>
              </a:ext>
            </a:extLst>
          </p:cNvPr>
          <p:cNvSpPr txBox="1"/>
          <p:nvPr/>
        </p:nvSpPr>
        <p:spPr>
          <a:xfrm>
            <a:off x="7182629" y="969693"/>
            <a:ext cx="1095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,0%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3BAA3A2-EFB6-4816-939E-6EEB062CDE1C}"/>
              </a:ext>
            </a:extLst>
          </p:cNvPr>
          <p:cNvSpPr txBox="1"/>
          <p:nvPr/>
        </p:nvSpPr>
        <p:spPr>
          <a:xfrm>
            <a:off x="7477243" y="2024455"/>
            <a:ext cx="988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MP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0,5%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D9766D-BF73-A310-AD45-3619D147F22D}"/>
              </a:ext>
            </a:extLst>
          </p:cNvPr>
          <p:cNvSpPr txBox="1"/>
          <p:nvPr/>
        </p:nvSpPr>
        <p:spPr>
          <a:xfrm>
            <a:off x="7742829" y="3057925"/>
            <a:ext cx="974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KZN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,7%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317B27E-535E-0CC2-2C3E-DC0313BABEA3}"/>
              </a:ext>
            </a:extLst>
          </p:cNvPr>
          <p:cNvSpPr txBox="1"/>
          <p:nvPr/>
        </p:nvSpPr>
        <p:spPr>
          <a:xfrm>
            <a:off x="5907022" y="4442438"/>
            <a:ext cx="1112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EC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0,6%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1BC9964-09DB-192E-0581-1FE787CB5741}"/>
              </a:ext>
            </a:extLst>
          </p:cNvPr>
          <p:cNvSpPr txBox="1"/>
          <p:nvPr/>
        </p:nvSpPr>
        <p:spPr>
          <a:xfrm>
            <a:off x="5938954" y="2977911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FS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0,8%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DFD663-A439-02B8-1004-B59B9482B7F3}"/>
              </a:ext>
            </a:extLst>
          </p:cNvPr>
          <p:cNvSpPr txBox="1"/>
          <p:nvPr/>
        </p:nvSpPr>
        <p:spPr>
          <a:xfrm>
            <a:off x="5361933" y="2156323"/>
            <a:ext cx="1167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NW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0,9%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B855EE-62C9-E702-67D0-741A99E2CC28}"/>
              </a:ext>
            </a:extLst>
          </p:cNvPr>
          <p:cNvSpPr txBox="1"/>
          <p:nvPr/>
        </p:nvSpPr>
        <p:spPr>
          <a:xfrm>
            <a:off x="3881230" y="3395427"/>
            <a:ext cx="904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0,9%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632B27C-21D1-7409-18C7-B9BBC700088F}"/>
              </a:ext>
            </a:extLst>
          </p:cNvPr>
          <p:cNvSpPr txBox="1"/>
          <p:nvPr/>
        </p:nvSpPr>
        <p:spPr>
          <a:xfrm>
            <a:off x="2927529" y="5081107"/>
            <a:ext cx="1070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WC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,4%</a:t>
            </a:r>
          </a:p>
        </p:txBody>
      </p:sp>
      <p:sp>
        <p:nvSpPr>
          <p:cNvPr id="34" name="Rectangular Callout 87">
            <a:extLst>
              <a:ext uri="{FF2B5EF4-FFF2-40B4-BE49-F238E27FC236}">
                <a16:creationId xmlns:a16="http://schemas.microsoft.com/office/drawing/2014/main" id="{EA37ED6E-4784-903E-5CE9-75391FDB5FDA}"/>
              </a:ext>
            </a:extLst>
          </p:cNvPr>
          <p:cNvSpPr/>
          <p:nvPr/>
        </p:nvSpPr>
        <p:spPr bwMode="auto">
          <a:xfrm>
            <a:off x="5966510" y="762571"/>
            <a:ext cx="957483" cy="640037"/>
          </a:xfrm>
          <a:prstGeom prst="wedgeRectCallout">
            <a:avLst>
              <a:gd name="adj1" fmla="val 76945"/>
              <a:gd name="adj2" fmla="val 182528"/>
            </a:avLst>
          </a:prstGeom>
          <a:solidFill>
            <a:srgbClr val="325849"/>
          </a:solidFill>
          <a:ln w="0">
            <a:solidFill>
              <a:schemeClr val="bg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GP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,1%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43D86B2-0974-D409-BAB2-AC43F657F7B4}"/>
              </a:ext>
            </a:extLst>
          </p:cNvPr>
          <p:cNvSpPr txBox="1"/>
          <p:nvPr/>
        </p:nvSpPr>
        <p:spPr>
          <a:xfrm>
            <a:off x="4384851" y="1199687"/>
            <a:ext cx="1611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South Africa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0,9%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5ED63A-CB81-E298-ADE2-3D0B8EF4E177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provincial economies expanded in 2025, with Western Cape recording the highest growth rate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DAD908D4-5B06-7519-591A-40FEB24D2CE6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44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34660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251311" y="23428"/>
            <a:ext cx="5689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Segoe UI" panose="020B0502040204020203" pitchFamily="34" charset="0"/>
              </a:rPr>
              <a:t>GDP production: Growth figures for Q4: 2020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1202" y="61620"/>
            <a:ext cx="7435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Gauteng has the highest GDP per capita in the nation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EBDEAD-C167-704C-006C-18F4185808EC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 202</a:t>
            </a:r>
            <a:r>
              <a: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Northern Cape had the highest</a:t>
            </a:r>
            <a:r>
              <a: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GDP per capita of </a:t>
            </a:r>
            <a:r>
              <a:rPr lang="en-US" sz="2400" b="1" dirty="0">
                <a:solidFill>
                  <a:srgbClr val="C993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R146 888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5217230"/>
              </p:ext>
            </p:extLst>
          </p:nvPr>
        </p:nvGraphicFramePr>
        <p:xfrm>
          <a:off x="1651992" y="684019"/>
          <a:ext cx="8888015" cy="5032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35E2407F-EF33-F094-BFF0-5C9BB77873AF}"/>
              </a:ext>
            </a:extLst>
          </p:cNvPr>
          <p:cNvSpPr/>
          <p:nvPr/>
        </p:nvSpPr>
        <p:spPr>
          <a:xfrm>
            <a:off x="-25088" y="5711089"/>
            <a:ext cx="76958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GDP: Constant 2022 prices    Population source: </a:t>
            </a: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Mid-year population estimates, 2026 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(includes data for 2025)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60B7D0CF-8F5E-55CB-1C0F-81FA290817D0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45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1394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DA5C5-68A3-EFB7-0CD4-E733E2462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51375C3-43B6-3B94-AB5C-8E91075F6D5B}"/>
              </a:ext>
            </a:extLst>
          </p:cNvPr>
          <p:cNvSpPr txBox="1"/>
          <p:nvPr/>
        </p:nvSpPr>
        <p:spPr>
          <a:xfrm>
            <a:off x="3251311" y="23428"/>
            <a:ext cx="5689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Segoe UI" panose="020B0502040204020203" pitchFamily="34" charset="0"/>
              </a:rPr>
              <a:t>GDP production: Growth figures for Q4: 2020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381864-B396-B8BB-D109-84CD3ECBC47F}"/>
              </a:ext>
            </a:extLst>
          </p:cNvPr>
          <p:cNvSpPr txBox="1"/>
          <p:nvPr/>
        </p:nvSpPr>
        <p:spPr>
          <a:xfrm>
            <a:off x="2511202" y="61620"/>
            <a:ext cx="7435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Gauteng has the highest GDP per capita in the nation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9CD440-3709-7994-A677-783900C7297B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Nationally, </a:t>
            </a:r>
            <a:r>
              <a:rPr lang="en-US" sz="2400" b="1" dirty="0">
                <a:solidFill>
                  <a:srgbClr val="8CBEA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finance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was the largest industry in 2025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B52BEDE-9F05-45FB-A3AC-21463DCE22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8558759"/>
              </p:ext>
            </p:extLst>
          </p:nvPr>
        </p:nvGraphicFramePr>
        <p:xfrm>
          <a:off x="2074335" y="601133"/>
          <a:ext cx="7662332" cy="523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C556F86-030C-31F4-1B7F-81C45279C150}"/>
              </a:ext>
            </a:extLst>
          </p:cNvPr>
          <p:cNvSpPr txBox="1"/>
          <p:nvPr/>
        </p:nvSpPr>
        <p:spPr>
          <a:xfrm>
            <a:off x="-12701" y="559485"/>
            <a:ext cx="90920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Percentage contribution to GDP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5EFB70-F8F6-6EE3-54D6-4468AA709D7D}"/>
              </a:ext>
            </a:extLst>
          </p:cNvPr>
          <p:cNvSpPr/>
          <p:nvPr/>
        </p:nvSpPr>
        <p:spPr>
          <a:xfrm>
            <a:off x="-25087" y="5711089"/>
            <a:ext cx="62068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current prices</a:t>
            </a:r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2D6945FC-638F-DA3D-D1B9-E3BFB9175EB4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46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571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A938911-B217-2C4C-21FD-23C3FA3549BB}"/>
              </a:ext>
            </a:extLst>
          </p:cNvPr>
          <p:cNvSpPr/>
          <p:nvPr/>
        </p:nvSpPr>
        <p:spPr>
          <a:xfrm>
            <a:off x="-1" y="528091"/>
            <a:ext cx="12179299" cy="6329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51311" y="23428"/>
            <a:ext cx="5689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Segoe UI" panose="020B0502040204020203" pitchFamily="34" charset="0"/>
              </a:rPr>
              <a:t>GDP production: Growth figures for Q4: 2020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32025" y="33213"/>
            <a:ext cx="999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Every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1DF105-1E9B-0E3D-0622-804ADC483090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 which provinces are industries mainly concentrated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BA95F0-96AB-7389-9D7B-7BD80E4E4457}"/>
              </a:ext>
            </a:extLst>
          </p:cNvPr>
          <p:cNvSpPr txBox="1"/>
          <p:nvPr/>
        </p:nvSpPr>
        <p:spPr>
          <a:xfrm>
            <a:off x="-12700" y="559485"/>
            <a:ext cx="120099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Distribution of industrial activity across South Africa. Provincial contributions to national industry value added, 2025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912514-0C9A-1323-5D6A-2FBBF7A84F43}"/>
              </a:ext>
            </a:extLst>
          </p:cNvPr>
          <p:cNvSpPr/>
          <p:nvPr/>
        </p:nvSpPr>
        <p:spPr>
          <a:xfrm>
            <a:off x="-25088" y="6612789"/>
            <a:ext cx="76958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current prices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A21755-45E3-752E-0A61-5F542F4B6E86}"/>
              </a:ext>
            </a:extLst>
          </p:cNvPr>
          <p:cNvSpPr/>
          <p:nvPr/>
        </p:nvSpPr>
        <p:spPr>
          <a:xfrm>
            <a:off x="6130370" y="4712736"/>
            <a:ext cx="5938598" cy="1764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0877C9-0BDA-1CBC-3D33-761104432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007531"/>
            <a:ext cx="11929977" cy="5471097"/>
          </a:xfrm>
          <a:prstGeom prst="rect">
            <a:avLst/>
          </a:prstGeom>
        </p:spPr>
      </p:pic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8DC9057A-CECB-D1B9-3134-A4B20CB6EBFF}"/>
              </a:ext>
            </a:extLst>
          </p:cNvPr>
          <p:cNvSpPr txBox="1">
            <a:spLocks/>
          </p:cNvSpPr>
          <p:nvPr/>
        </p:nvSpPr>
        <p:spPr>
          <a:xfrm>
            <a:off x="11697493" y="6547621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47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9464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CA2DB-0D93-21D5-0C42-79BA02A50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1F10D2A-0F6C-8F91-984D-A34AF6D6E0BA}"/>
              </a:ext>
            </a:extLst>
          </p:cNvPr>
          <p:cNvSpPr/>
          <p:nvPr/>
        </p:nvSpPr>
        <p:spPr>
          <a:xfrm>
            <a:off x="0" y="5549900"/>
            <a:ext cx="12192000" cy="130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CAA976-FEC3-0AAF-FBEE-DD0C5BD41F0B}"/>
              </a:ext>
            </a:extLst>
          </p:cNvPr>
          <p:cNvSpPr txBox="1"/>
          <p:nvPr/>
        </p:nvSpPr>
        <p:spPr>
          <a:xfrm>
            <a:off x="3251311" y="23428"/>
            <a:ext cx="5689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Segoe UI" panose="020B0502040204020203" pitchFamily="34" charset="0"/>
              </a:rPr>
              <a:t>GDP production: Growth figures for Q4: 2020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FC803E-F6F6-8226-393B-3E7A4C6CBE85}"/>
              </a:ext>
            </a:extLst>
          </p:cNvPr>
          <p:cNvSpPr txBox="1"/>
          <p:nvPr/>
        </p:nvSpPr>
        <p:spPr>
          <a:xfrm>
            <a:off x="2232025" y="33213"/>
            <a:ext cx="999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Every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0653ED-1C47-EE8C-657A-A53B545D9715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Provincial industry composition in 2025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30E3C1-0EBC-37D8-C716-9C817B1FDC20}"/>
              </a:ext>
            </a:extLst>
          </p:cNvPr>
          <p:cNvSpPr/>
          <p:nvPr/>
        </p:nvSpPr>
        <p:spPr>
          <a:xfrm>
            <a:off x="-25088" y="6612789"/>
            <a:ext cx="76958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current prices    'Taxes less subsidies on products’ is not displayed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F7145-7ABC-9672-CE53-B944281A581E}"/>
              </a:ext>
            </a:extLst>
          </p:cNvPr>
          <p:cNvSpPr txBox="1"/>
          <p:nvPr/>
        </p:nvSpPr>
        <p:spPr>
          <a:xfrm>
            <a:off x="-12700" y="521385"/>
            <a:ext cx="1244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four largest industries in each province. Percentage contribution to provincial GDP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470FF5-149F-EB76-D4CD-426E7CC3D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32" y="935398"/>
            <a:ext cx="9043536" cy="5586397"/>
          </a:xfrm>
          <a:prstGeom prst="rect">
            <a:avLst/>
          </a:prstGeom>
        </p:spPr>
      </p:pic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300D1D56-50F9-11EC-6C92-55712E10D3E6}"/>
              </a:ext>
            </a:extLst>
          </p:cNvPr>
          <p:cNvSpPr txBox="1">
            <a:spLocks/>
          </p:cNvSpPr>
          <p:nvPr/>
        </p:nvSpPr>
        <p:spPr>
          <a:xfrm>
            <a:off x="11697493" y="6547621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48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2167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5F948-1CFF-553C-7E0B-48262FCE7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189">
            <a:extLst>
              <a:ext uri="{FF2B5EF4-FFF2-40B4-BE49-F238E27FC236}">
                <a16:creationId xmlns:a16="http://schemas.microsoft.com/office/drawing/2014/main" id="{874D709E-7319-883B-F92E-261069E34D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00079" y="0"/>
            <a:ext cx="5291921" cy="5361783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0EC371F5-0649-97A7-61A1-3763366B5D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5958113"/>
          </a:xfrm>
          <a:custGeom>
            <a:avLst/>
            <a:gdLst>
              <a:gd name="csX0" fmla="*/ 0 w 12192000"/>
              <a:gd name="csY0" fmla="*/ 0 h 5958113"/>
              <a:gd name="csX1" fmla="*/ 8356174 w 12192000"/>
              <a:gd name="csY1" fmla="*/ 0 h 5958113"/>
              <a:gd name="csX2" fmla="*/ 8285530 w 12192000"/>
              <a:gd name="csY2" fmla="*/ 93370 h 5958113"/>
              <a:gd name="csX3" fmla="*/ 7721600 w 12192000"/>
              <a:gd name="csY3" fmla="*/ 1918052 h 5958113"/>
              <a:gd name="csX4" fmla="*/ 11023600 w 12192000"/>
              <a:gd name="csY4" fmla="*/ 5181601 h 5958113"/>
              <a:gd name="csX5" fmla="*/ 12005514 w 12192000"/>
              <a:gd name="csY5" fmla="*/ 5034878 h 5958113"/>
              <a:gd name="csX6" fmla="*/ 12192000 w 12192000"/>
              <a:gd name="csY6" fmla="*/ 4967418 h 5958113"/>
              <a:gd name="csX7" fmla="*/ 12192000 w 12192000"/>
              <a:gd name="csY7" fmla="*/ 5958113 h 5958113"/>
              <a:gd name="csX8" fmla="*/ 0 w 12192000"/>
              <a:gd name="csY8" fmla="*/ 5958113 h 59581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192000" h="5958113">
                <a:moveTo>
                  <a:pt x="0" y="0"/>
                </a:moveTo>
                <a:lnTo>
                  <a:pt x="8356174" y="0"/>
                </a:lnTo>
                <a:lnTo>
                  <a:pt x="8285530" y="93370"/>
                </a:lnTo>
                <a:cubicBezTo>
                  <a:pt x="7929494" y="614236"/>
                  <a:pt x="7721600" y="1242149"/>
                  <a:pt x="7721600" y="1918052"/>
                </a:cubicBezTo>
                <a:cubicBezTo>
                  <a:pt x="7721600" y="3720461"/>
                  <a:pt x="9199956" y="5181601"/>
                  <a:pt x="11023600" y="5181601"/>
                </a:cubicBezTo>
                <a:cubicBezTo>
                  <a:pt x="11365533" y="5181601"/>
                  <a:pt x="11695327" y="5130234"/>
                  <a:pt x="12005514" y="5034878"/>
                </a:cubicBezTo>
                <a:lnTo>
                  <a:pt x="12192000" y="4967418"/>
                </a:lnTo>
                <a:lnTo>
                  <a:pt x="12192000" y="5958113"/>
                </a:lnTo>
                <a:lnTo>
                  <a:pt x="0" y="5958113"/>
                </a:lnTo>
                <a:close/>
              </a:path>
            </a:pathLst>
          </a:custGeom>
        </p:spPr>
      </p:pic>
      <p:sp>
        <p:nvSpPr>
          <p:cNvPr id="143" name="Free-form: Shape 142">
            <a:extLst>
              <a:ext uri="{FF2B5EF4-FFF2-40B4-BE49-F238E27FC236}">
                <a16:creationId xmlns:a16="http://schemas.microsoft.com/office/drawing/2014/main" id="{19A54CBC-2FC5-F112-89EE-4CEF3154B203}"/>
              </a:ext>
            </a:extLst>
          </p:cNvPr>
          <p:cNvSpPr/>
          <p:nvPr/>
        </p:nvSpPr>
        <p:spPr>
          <a:xfrm>
            <a:off x="7237167" y="-4241"/>
            <a:ext cx="4963886" cy="5525133"/>
          </a:xfrm>
          <a:custGeom>
            <a:avLst/>
            <a:gdLst/>
            <a:ahLst/>
            <a:cxnLst/>
            <a:rect l="l" t="t" r="r" b="b"/>
            <a:pathLst>
              <a:path w="4963886" h="5602517">
                <a:moveTo>
                  <a:pt x="784738" y="0"/>
                </a:moveTo>
                <a:lnTo>
                  <a:pt x="1128060" y="0"/>
                </a:lnTo>
                <a:lnTo>
                  <a:pt x="1057416" y="94678"/>
                </a:lnTo>
                <a:cubicBezTo>
                  <a:pt x="701380" y="622839"/>
                  <a:pt x="493486" y="1259546"/>
                  <a:pt x="493486" y="1944916"/>
                </a:cubicBezTo>
                <a:cubicBezTo>
                  <a:pt x="493486" y="3772569"/>
                  <a:pt x="1971842" y="5254174"/>
                  <a:pt x="3795486" y="5254174"/>
                </a:cubicBezTo>
                <a:cubicBezTo>
                  <a:pt x="4137419" y="5254174"/>
                  <a:pt x="4467213" y="5202087"/>
                  <a:pt x="4777400" y="5105396"/>
                </a:cubicBezTo>
                <a:lnTo>
                  <a:pt x="4963886" y="5036991"/>
                </a:lnTo>
                <a:lnTo>
                  <a:pt x="4963886" y="5214867"/>
                </a:lnTo>
                <a:lnTo>
                  <a:pt x="4718353" y="5333905"/>
                </a:lnTo>
                <a:cubicBezTo>
                  <a:pt x="4312020" y="5506871"/>
                  <a:pt x="3865280" y="5602517"/>
                  <a:pt x="3396343" y="5602517"/>
                </a:cubicBezTo>
                <a:cubicBezTo>
                  <a:pt x="1520595" y="5602517"/>
                  <a:pt x="0" y="4072175"/>
                  <a:pt x="0" y="2184402"/>
                </a:cubicBezTo>
                <a:cubicBezTo>
                  <a:pt x="0" y="1358501"/>
                  <a:pt x="291052" y="601015"/>
                  <a:pt x="775560" y="10163"/>
                </a:cubicBezTo>
                <a:lnTo>
                  <a:pt x="784738" y="0"/>
                </a:lnTo>
                <a:close/>
              </a:path>
            </a:pathLst>
          </a:custGeom>
          <a:solidFill>
            <a:srgbClr val="363D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606525FD-438B-7C4E-1667-58A2B1006EA5}"/>
              </a:ext>
            </a:extLst>
          </p:cNvPr>
          <p:cNvSpPr>
            <a:spLocks noChangeAspect="1"/>
          </p:cNvSpPr>
          <p:nvPr/>
        </p:nvSpPr>
        <p:spPr>
          <a:xfrm>
            <a:off x="4977303" y="4385359"/>
            <a:ext cx="1252714" cy="1252706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FAAA5AC0-1C52-8719-C0C6-D251D37A9452}"/>
              </a:ext>
            </a:extLst>
          </p:cNvPr>
          <p:cNvSpPr>
            <a:spLocks noChangeAspect="1"/>
          </p:cNvSpPr>
          <p:nvPr/>
        </p:nvSpPr>
        <p:spPr>
          <a:xfrm>
            <a:off x="3648101" y="4061466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14DCEFED-D43E-9F04-1055-0FC32ABA252D}"/>
              </a:ext>
            </a:extLst>
          </p:cNvPr>
          <p:cNvSpPr>
            <a:spLocks noChangeAspect="1"/>
          </p:cNvSpPr>
          <p:nvPr/>
        </p:nvSpPr>
        <p:spPr>
          <a:xfrm>
            <a:off x="5244191" y="3289101"/>
            <a:ext cx="536066" cy="536063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</a:endParaRP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EAB687E8-9198-CEBE-19EF-7717AAD735FE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49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9B20A464-6433-B989-24A4-5377A232CEC3}"/>
              </a:ext>
            </a:extLst>
          </p:cNvPr>
          <p:cNvSpPr/>
          <p:nvPr/>
        </p:nvSpPr>
        <p:spPr>
          <a:xfrm>
            <a:off x="-15562" y="5688229"/>
            <a:ext cx="384517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Photo: Francisco Molina Rizzo, unsplash.com</a:t>
            </a:r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A8921762-B2B1-351B-DAA2-724BC0F14C77}"/>
              </a:ext>
            </a:extLst>
          </p:cNvPr>
          <p:cNvSpPr/>
          <p:nvPr/>
        </p:nvSpPr>
        <p:spPr>
          <a:xfrm>
            <a:off x="336846" y="1962150"/>
            <a:ext cx="6242010" cy="586692"/>
          </a:xfrm>
          <a:custGeom>
            <a:avLst/>
            <a:gdLst>
              <a:gd name="csX0" fmla="*/ 454118 w 6242010"/>
              <a:gd name="csY0" fmla="*/ 0 h 576382"/>
              <a:gd name="csX1" fmla="*/ 1763558 w 6242010"/>
              <a:gd name="csY1" fmla="*/ 0 h 576382"/>
              <a:gd name="csX2" fmla="*/ 2465798 w 6242010"/>
              <a:gd name="csY2" fmla="*/ 0 h 576382"/>
              <a:gd name="csX3" fmla="*/ 3849330 w 6242010"/>
              <a:gd name="csY3" fmla="*/ 0 h 576382"/>
              <a:gd name="csX4" fmla="*/ 4334742 w 6242010"/>
              <a:gd name="csY4" fmla="*/ 0 h 576382"/>
              <a:gd name="csX5" fmla="*/ 5861010 w 6242010"/>
              <a:gd name="csY5" fmla="*/ 0 h 576382"/>
              <a:gd name="csX6" fmla="*/ 5861010 w 6242010"/>
              <a:gd name="csY6" fmla="*/ 2 h 576382"/>
              <a:gd name="csX7" fmla="*/ 5961611 w 6242010"/>
              <a:gd name="csY7" fmla="*/ 2 h 576382"/>
              <a:gd name="csX8" fmla="*/ 6242010 w 6242010"/>
              <a:gd name="csY8" fmla="*/ 288192 h 576382"/>
              <a:gd name="csX9" fmla="*/ 5961611 w 6242010"/>
              <a:gd name="csY9" fmla="*/ 576382 h 576382"/>
              <a:gd name="csX10" fmla="*/ 5681212 w 6242010"/>
              <a:gd name="csY10" fmla="*/ 576382 h 576382"/>
              <a:gd name="csX11" fmla="*/ 5681212 w 6242010"/>
              <a:gd name="csY11" fmla="*/ 576381 h 576382"/>
              <a:gd name="csX12" fmla="*/ 4334742 w 6242010"/>
              <a:gd name="csY12" fmla="*/ 576381 h 576382"/>
              <a:gd name="csX13" fmla="*/ 4334742 w 6242010"/>
              <a:gd name="csY13" fmla="*/ 576382 h 576382"/>
              <a:gd name="csX14" fmla="*/ 3956010 w 6242010"/>
              <a:gd name="csY14" fmla="*/ 576382 h 576382"/>
              <a:gd name="csX15" fmla="*/ 3675611 w 6242010"/>
              <a:gd name="csY15" fmla="*/ 576382 h 576382"/>
              <a:gd name="csX16" fmla="*/ 2566399 w 6242010"/>
              <a:gd name="csY16" fmla="*/ 576382 h 576382"/>
              <a:gd name="csX17" fmla="*/ 2286000 w 6242010"/>
              <a:gd name="csY17" fmla="*/ 576382 h 576382"/>
              <a:gd name="csX18" fmla="*/ 1763558 w 6242010"/>
              <a:gd name="csY18" fmla="*/ 576382 h 576382"/>
              <a:gd name="csX19" fmla="*/ 1763558 w 6242010"/>
              <a:gd name="csY19" fmla="*/ 576381 h 576382"/>
              <a:gd name="csX20" fmla="*/ 560798 w 6242010"/>
              <a:gd name="csY20" fmla="*/ 576381 h 576382"/>
              <a:gd name="csX21" fmla="*/ 560798 w 6242010"/>
              <a:gd name="csY21" fmla="*/ 576382 h 576382"/>
              <a:gd name="csX22" fmla="*/ 280399 w 6242010"/>
              <a:gd name="csY22" fmla="*/ 576382 h 576382"/>
              <a:gd name="csX23" fmla="*/ 0 w 6242010"/>
              <a:gd name="csY23" fmla="*/ 288192 h 576382"/>
              <a:gd name="csX24" fmla="*/ 280399 w 6242010"/>
              <a:gd name="csY24" fmla="*/ 2 h 576382"/>
              <a:gd name="csX25" fmla="*/ 454118 w 6242010"/>
              <a:gd name="csY25" fmla="*/ 2 h 576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242010" h="576382">
                <a:moveTo>
                  <a:pt x="454118" y="0"/>
                </a:moveTo>
                <a:lnTo>
                  <a:pt x="1763558" y="0"/>
                </a:lnTo>
                <a:lnTo>
                  <a:pt x="2465798" y="0"/>
                </a:lnTo>
                <a:lnTo>
                  <a:pt x="3849330" y="0"/>
                </a:lnTo>
                <a:lnTo>
                  <a:pt x="4334742" y="0"/>
                </a:lnTo>
                <a:lnTo>
                  <a:pt x="5861010" y="0"/>
                </a:lnTo>
                <a:lnTo>
                  <a:pt x="5861010" y="2"/>
                </a:lnTo>
                <a:lnTo>
                  <a:pt x="5961611" y="2"/>
                </a:lnTo>
                <a:cubicBezTo>
                  <a:pt x="6116471" y="2"/>
                  <a:pt x="6242010" y="129029"/>
                  <a:pt x="6242010" y="288192"/>
                </a:cubicBezTo>
                <a:cubicBezTo>
                  <a:pt x="6242010" y="447355"/>
                  <a:pt x="6116471" y="576382"/>
                  <a:pt x="5961611" y="576382"/>
                </a:cubicBezTo>
                <a:lnTo>
                  <a:pt x="5681212" y="576382"/>
                </a:lnTo>
                <a:lnTo>
                  <a:pt x="5681212" y="576381"/>
                </a:lnTo>
                <a:lnTo>
                  <a:pt x="4334742" y="576381"/>
                </a:lnTo>
                <a:lnTo>
                  <a:pt x="4334742" y="576382"/>
                </a:lnTo>
                <a:lnTo>
                  <a:pt x="3956010" y="576382"/>
                </a:lnTo>
                <a:lnTo>
                  <a:pt x="3675611" y="576382"/>
                </a:lnTo>
                <a:lnTo>
                  <a:pt x="2566399" y="576382"/>
                </a:lnTo>
                <a:lnTo>
                  <a:pt x="2286000" y="576382"/>
                </a:lnTo>
                <a:lnTo>
                  <a:pt x="1763558" y="576382"/>
                </a:lnTo>
                <a:lnTo>
                  <a:pt x="1763558" y="576381"/>
                </a:lnTo>
                <a:lnTo>
                  <a:pt x="560798" y="576381"/>
                </a:lnTo>
                <a:lnTo>
                  <a:pt x="560798" y="576382"/>
                </a:lnTo>
                <a:lnTo>
                  <a:pt x="280399" y="576382"/>
                </a:lnTo>
                <a:cubicBezTo>
                  <a:pt x="125539" y="576382"/>
                  <a:pt x="0" y="447355"/>
                  <a:pt x="0" y="288192"/>
                </a:cubicBezTo>
                <a:cubicBezTo>
                  <a:pt x="0" y="129029"/>
                  <a:pt x="125539" y="2"/>
                  <a:pt x="280399" y="2"/>
                </a:cubicBezTo>
                <a:lnTo>
                  <a:pt x="454118" y="2"/>
                </a:lnTo>
                <a:close/>
              </a:path>
            </a:pathLst>
          </a:custGeom>
          <a:solidFill>
            <a:srgbClr val="BD5B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Z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D802F4-19A2-251B-B61A-95615230E19F}"/>
              </a:ext>
            </a:extLst>
          </p:cNvPr>
          <p:cNvSpPr txBox="1"/>
          <p:nvPr/>
        </p:nvSpPr>
        <p:spPr>
          <a:xfrm>
            <a:off x="420963" y="2009275"/>
            <a:ext cx="6073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Moving forward</a:t>
            </a:r>
          </a:p>
        </p:txBody>
      </p:sp>
    </p:spTree>
    <p:extLst>
      <p:ext uri="{BB962C8B-B14F-4D97-AF65-F5344CB8AC3E}">
        <p14:creationId xmlns:p14="http://schemas.microsoft.com/office/powerpoint/2010/main" val="29907008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EA7E9-3763-F235-9AF6-DBD63CD80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6247ADE7-8A8C-BFB8-4CC2-BBEF7013520A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50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32837B5-4D8D-E16A-F966-929A96BBC093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Moving forward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30585C5-14E3-0CFA-1E23-642073DB6508}"/>
              </a:ext>
            </a:extLst>
          </p:cNvPr>
          <p:cNvCxnSpPr>
            <a:cxnSpLocks/>
          </p:cNvCxnSpPr>
          <p:nvPr/>
        </p:nvCxnSpPr>
        <p:spPr>
          <a:xfrm>
            <a:off x="3111730" y="3462009"/>
            <a:ext cx="7615537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09CB2319-F536-7D1F-1BE4-B2D9F1F307C3}"/>
              </a:ext>
            </a:extLst>
          </p:cNvPr>
          <p:cNvSpPr>
            <a:spLocks noChangeAspect="1"/>
          </p:cNvSpPr>
          <p:nvPr/>
        </p:nvSpPr>
        <p:spPr>
          <a:xfrm>
            <a:off x="2856402" y="3330577"/>
            <a:ext cx="259298" cy="259327"/>
          </a:xfrm>
          <a:prstGeom prst="ellipse">
            <a:avLst/>
          </a:prstGeom>
          <a:solidFill>
            <a:srgbClr val="477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093B81-7C37-E6B1-E795-1F7D0C099D86}"/>
              </a:ext>
            </a:extLst>
          </p:cNvPr>
          <p:cNvSpPr txBox="1"/>
          <p:nvPr/>
        </p:nvSpPr>
        <p:spPr>
          <a:xfrm>
            <a:off x="2548765" y="3690035"/>
            <a:ext cx="874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Rebased GDP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D70CEB8-F309-A6D1-349D-D085DCD33327}"/>
              </a:ext>
            </a:extLst>
          </p:cNvPr>
          <p:cNvCxnSpPr/>
          <p:nvPr/>
        </p:nvCxnSpPr>
        <p:spPr>
          <a:xfrm>
            <a:off x="2983246" y="3525774"/>
            <a:ext cx="0" cy="155738"/>
          </a:xfrm>
          <a:prstGeom prst="line">
            <a:avLst/>
          </a:prstGeom>
          <a:ln w="25400">
            <a:solidFill>
              <a:srgbClr val="477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DBC7E8A2-1977-038E-C2EB-61F440C9EC79}"/>
              </a:ext>
            </a:extLst>
          </p:cNvPr>
          <p:cNvSpPr>
            <a:spLocks noChangeAspect="1"/>
          </p:cNvSpPr>
          <p:nvPr/>
        </p:nvSpPr>
        <p:spPr>
          <a:xfrm>
            <a:off x="4766362" y="3330577"/>
            <a:ext cx="259298" cy="259327"/>
          </a:xfrm>
          <a:prstGeom prst="ellipse">
            <a:avLst/>
          </a:prstGeom>
          <a:solidFill>
            <a:srgbClr val="006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34A1C4-2336-4C01-B628-53885DF3BF0D}"/>
              </a:ext>
            </a:extLst>
          </p:cNvPr>
          <p:cNvCxnSpPr/>
          <p:nvPr/>
        </p:nvCxnSpPr>
        <p:spPr>
          <a:xfrm>
            <a:off x="4896011" y="3525774"/>
            <a:ext cx="0" cy="155738"/>
          </a:xfrm>
          <a:prstGeom prst="line">
            <a:avLst/>
          </a:prstGeom>
          <a:ln w="25400">
            <a:solidFill>
              <a:srgbClr val="006E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9">
            <a:extLst>
              <a:ext uri="{FF2B5EF4-FFF2-40B4-BE49-F238E27FC236}">
                <a16:creationId xmlns:a16="http://schemas.microsoft.com/office/drawing/2014/main" id="{D50BE129-4178-72B9-8EFE-B1167BC026C1}"/>
              </a:ext>
            </a:extLst>
          </p:cNvPr>
          <p:cNvSpPr>
            <a:spLocks noChangeAspect="1"/>
          </p:cNvSpPr>
          <p:nvPr/>
        </p:nvSpPr>
        <p:spPr>
          <a:xfrm>
            <a:off x="2643014" y="2462191"/>
            <a:ext cx="685168" cy="825636"/>
          </a:xfrm>
          <a:custGeom>
            <a:avLst/>
            <a:gdLst>
              <a:gd name="connsiteX0" fmla="*/ 520604 w 1041208"/>
              <a:gd name="connsiteY0" fmla="*/ 0 h 1254668"/>
              <a:gd name="connsiteX1" fmla="*/ 1041208 w 1041208"/>
              <a:gd name="connsiteY1" fmla="*/ 520604 h 1254668"/>
              <a:gd name="connsiteX2" fmla="*/ 888727 w 1041208"/>
              <a:gd name="connsiteY2" fmla="*/ 888727 h 1254668"/>
              <a:gd name="connsiteX3" fmla="*/ 880743 w 1041208"/>
              <a:gd name="connsiteY3" fmla="*/ 895314 h 1254668"/>
              <a:gd name="connsiteX4" fmla="*/ 521389 w 1041208"/>
              <a:gd name="connsiteY4" fmla="*/ 1254668 h 1254668"/>
              <a:gd name="connsiteX5" fmla="*/ 169435 w 1041208"/>
              <a:gd name="connsiteY5" fmla="*/ 902715 h 1254668"/>
              <a:gd name="connsiteX6" fmla="*/ 152481 w 1041208"/>
              <a:gd name="connsiteY6" fmla="*/ 888727 h 1254668"/>
              <a:gd name="connsiteX7" fmla="*/ 0 w 1041208"/>
              <a:gd name="connsiteY7" fmla="*/ 520604 h 1254668"/>
              <a:gd name="connsiteX8" fmla="*/ 520604 w 1041208"/>
              <a:gd name="connsiteY8" fmla="*/ 0 h 125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208" h="1254668">
                <a:moveTo>
                  <a:pt x="520604" y="0"/>
                </a:moveTo>
                <a:cubicBezTo>
                  <a:pt x="808126" y="0"/>
                  <a:pt x="1041208" y="233082"/>
                  <a:pt x="1041208" y="520604"/>
                </a:cubicBezTo>
                <a:cubicBezTo>
                  <a:pt x="1041208" y="664365"/>
                  <a:pt x="982938" y="794516"/>
                  <a:pt x="888727" y="888727"/>
                </a:cubicBezTo>
                <a:lnTo>
                  <a:pt x="880743" y="895314"/>
                </a:lnTo>
                <a:lnTo>
                  <a:pt x="521389" y="1254668"/>
                </a:lnTo>
                <a:lnTo>
                  <a:pt x="169435" y="902715"/>
                </a:lnTo>
                <a:lnTo>
                  <a:pt x="152481" y="888727"/>
                </a:lnTo>
                <a:cubicBezTo>
                  <a:pt x="58270" y="794516"/>
                  <a:pt x="0" y="664365"/>
                  <a:pt x="0" y="520604"/>
                </a:cubicBezTo>
                <a:cubicBezTo>
                  <a:pt x="0" y="233082"/>
                  <a:pt x="233082" y="0"/>
                  <a:pt x="520604" y="0"/>
                </a:cubicBezTo>
                <a:close/>
              </a:path>
            </a:pathLst>
          </a:custGeom>
          <a:solidFill>
            <a:srgbClr val="477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360000" rtlCol="0" anchor="t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7C5B7-CACD-933D-C604-40FDD03D5151}"/>
              </a:ext>
            </a:extLst>
          </p:cNvPr>
          <p:cNvSpPr txBox="1"/>
          <p:nvPr/>
        </p:nvSpPr>
        <p:spPr>
          <a:xfrm>
            <a:off x="4220539" y="1697415"/>
            <a:ext cx="782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400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E31F589-9B30-AB29-C489-6DEC4C65CF1B}"/>
              </a:ext>
            </a:extLst>
          </p:cNvPr>
          <p:cNvSpPr>
            <a:spLocks noChangeAspect="1"/>
          </p:cNvSpPr>
          <p:nvPr/>
        </p:nvSpPr>
        <p:spPr>
          <a:xfrm>
            <a:off x="7967279" y="3330577"/>
            <a:ext cx="259298" cy="259327"/>
          </a:xfrm>
          <a:prstGeom prst="ellipse">
            <a:avLst/>
          </a:prstGeom>
          <a:solidFill>
            <a:srgbClr val="A95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22A6A9-8714-05E7-C4DA-CCBF5933930E}"/>
              </a:ext>
            </a:extLst>
          </p:cNvPr>
          <p:cNvCxnSpPr/>
          <p:nvPr/>
        </p:nvCxnSpPr>
        <p:spPr>
          <a:xfrm>
            <a:off x="8092141" y="3525774"/>
            <a:ext cx="0" cy="155738"/>
          </a:xfrm>
          <a:prstGeom prst="line">
            <a:avLst/>
          </a:prstGeom>
          <a:ln w="25400">
            <a:solidFill>
              <a:srgbClr val="A954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6">
            <a:extLst>
              <a:ext uri="{FF2B5EF4-FFF2-40B4-BE49-F238E27FC236}">
                <a16:creationId xmlns:a16="http://schemas.microsoft.com/office/drawing/2014/main" id="{F9094C19-576A-7FE0-5F09-7969526BE1CF}"/>
              </a:ext>
            </a:extLst>
          </p:cNvPr>
          <p:cNvSpPr>
            <a:spLocks noChangeAspect="1"/>
          </p:cNvSpPr>
          <p:nvPr/>
        </p:nvSpPr>
        <p:spPr>
          <a:xfrm>
            <a:off x="7754344" y="2462191"/>
            <a:ext cx="685168" cy="825636"/>
          </a:xfrm>
          <a:custGeom>
            <a:avLst/>
            <a:gdLst>
              <a:gd name="connsiteX0" fmla="*/ 520604 w 1041208"/>
              <a:gd name="connsiteY0" fmla="*/ 0 h 1254668"/>
              <a:gd name="connsiteX1" fmla="*/ 1041208 w 1041208"/>
              <a:gd name="connsiteY1" fmla="*/ 520604 h 1254668"/>
              <a:gd name="connsiteX2" fmla="*/ 888727 w 1041208"/>
              <a:gd name="connsiteY2" fmla="*/ 888727 h 1254668"/>
              <a:gd name="connsiteX3" fmla="*/ 880743 w 1041208"/>
              <a:gd name="connsiteY3" fmla="*/ 895314 h 1254668"/>
              <a:gd name="connsiteX4" fmla="*/ 521389 w 1041208"/>
              <a:gd name="connsiteY4" fmla="*/ 1254668 h 1254668"/>
              <a:gd name="connsiteX5" fmla="*/ 169435 w 1041208"/>
              <a:gd name="connsiteY5" fmla="*/ 902715 h 1254668"/>
              <a:gd name="connsiteX6" fmla="*/ 152481 w 1041208"/>
              <a:gd name="connsiteY6" fmla="*/ 888727 h 1254668"/>
              <a:gd name="connsiteX7" fmla="*/ 0 w 1041208"/>
              <a:gd name="connsiteY7" fmla="*/ 520604 h 1254668"/>
              <a:gd name="connsiteX8" fmla="*/ 520604 w 1041208"/>
              <a:gd name="connsiteY8" fmla="*/ 0 h 125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208" h="1254668">
                <a:moveTo>
                  <a:pt x="520604" y="0"/>
                </a:moveTo>
                <a:cubicBezTo>
                  <a:pt x="808126" y="0"/>
                  <a:pt x="1041208" y="233082"/>
                  <a:pt x="1041208" y="520604"/>
                </a:cubicBezTo>
                <a:cubicBezTo>
                  <a:pt x="1041208" y="664365"/>
                  <a:pt x="982938" y="794516"/>
                  <a:pt x="888727" y="888727"/>
                </a:cubicBezTo>
                <a:lnTo>
                  <a:pt x="880743" y="895314"/>
                </a:lnTo>
                <a:lnTo>
                  <a:pt x="521389" y="1254668"/>
                </a:lnTo>
                <a:lnTo>
                  <a:pt x="169435" y="902715"/>
                </a:lnTo>
                <a:lnTo>
                  <a:pt x="152481" y="888727"/>
                </a:lnTo>
                <a:cubicBezTo>
                  <a:pt x="58270" y="794516"/>
                  <a:pt x="0" y="664365"/>
                  <a:pt x="0" y="520604"/>
                </a:cubicBezTo>
                <a:cubicBezTo>
                  <a:pt x="0" y="233082"/>
                  <a:pt x="233082" y="0"/>
                  <a:pt x="520604" y="0"/>
                </a:cubicBezTo>
                <a:close/>
              </a:path>
            </a:pathLst>
          </a:custGeom>
          <a:solidFill>
            <a:srgbClr val="A95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360000" rtlCol="0" anchor="t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2F51A1-4E31-5132-E117-EC4D1165B321}"/>
              </a:ext>
            </a:extLst>
          </p:cNvPr>
          <p:cNvSpPr txBox="1"/>
          <p:nvPr/>
        </p:nvSpPr>
        <p:spPr>
          <a:xfrm>
            <a:off x="7705820" y="2692763"/>
            <a:ext cx="782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BBD875-0F5F-30B3-C0FC-C625FA321040}"/>
              </a:ext>
            </a:extLst>
          </p:cNvPr>
          <p:cNvSpPr txBox="1"/>
          <p:nvPr/>
        </p:nvSpPr>
        <p:spPr>
          <a:xfrm>
            <a:off x="9389631" y="3789061"/>
            <a:ext cx="1701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71450" indent="-171450">
              <a:buFont typeface="Arial" panose="020B0604020202020204" pitchFamily="34" charset="0"/>
              <a:buChar char="•"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Agriculture methodology overhaul</a:t>
            </a:r>
          </a:p>
          <a:p>
            <a:r>
              <a:rPr lang="en-US" dirty="0"/>
              <a:t>New seasonal factors</a:t>
            </a:r>
            <a:endParaRPr lang="en-ZA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DCFC91E3-362D-E084-D9A7-3992C1557094}"/>
              </a:ext>
            </a:extLst>
          </p:cNvPr>
          <p:cNvSpPr>
            <a:spLocks noChangeAspect="1"/>
          </p:cNvSpPr>
          <p:nvPr/>
        </p:nvSpPr>
        <p:spPr>
          <a:xfrm>
            <a:off x="4552149" y="2458188"/>
            <a:ext cx="685168" cy="825636"/>
          </a:xfrm>
          <a:custGeom>
            <a:avLst/>
            <a:gdLst>
              <a:gd name="connsiteX0" fmla="*/ 520604 w 1041208"/>
              <a:gd name="connsiteY0" fmla="*/ 0 h 1254668"/>
              <a:gd name="connsiteX1" fmla="*/ 1041208 w 1041208"/>
              <a:gd name="connsiteY1" fmla="*/ 520604 h 1254668"/>
              <a:gd name="connsiteX2" fmla="*/ 888727 w 1041208"/>
              <a:gd name="connsiteY2" fmla="*/ 888727 h 1254668"/>
              <a:gd name="connsiteX3" fmla="*/ 880743 w 1041208"/>
              <a:gd name="connsiteY3" fmla="*/ 895314 h 1254668"/>
              <a:gd name="connsiteX4" fmla="*/ 521389 w 1041208"/>
              <a:gd name="connsiteY4" fmla="*/ 1254668 h 1254668"/>
              <a:gd name="connsiteX5" fmla="*/ 169435 w 1041208"/>
              <a:gd name="connsiteY5" fmla="*/ 902715 h 1254668"/>
              <a:gd name="connsiteX6" fmla="*/ 152481 w 1041208"/>
              <a:gd name="connsiteY6" fmla="*/ 888727 h 1254668"/>
              <a:gd name="connsiteX7" fmla="*/ 0 w 1041208"/>
              <a:gd name="connsiteY7" fmla="*/ 520604 h 1254668"/>
              <a:gd name="connsiteX8" fmla="*/ 520604 w 1041208"/>
              <a:gd name="connsiteY8" fmla="*/ 0 h 125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208" h="1254668">
                <a:moveTo>
                  <a:pt x="520604" y="0"/>
                </a:moveTo>
                <a:cubicBezTo>
                  <a:pt x="808126" y="0"/>
                  <a:pt x="1041208" y="233082"/>
                  <a:pt x="1041208" y="520604"/>
                </a:cubicBezTo>
                <a:cubicBezTo>
                  <a:pt x="1041208" y="664365"/>
                  <a:pt x="982938" y="794516"/>
                  <a:pt x="888727" y="888727"/>
                </a:cubicBezTo>
                <a:lnTo>
                  <a:pt x="880743" y="895314"/>
                </a:lnTo>
                <a:lnTo>
                  <a:pt x="521389" y="1254668"/>
                </a:lnTo>
                <a:lnTo>
                  <a:pt x="169435" y="902715"/>
                </a:lnTo>
                <a:lnTo>
                  <a:pt x="152481" y="888727"/>
                </a:lnTo>
                <a:cubicBezTo>
                  <a:pt x="58270" y="794516"/>
                  <a:pt x="0" y="664365"/>
                  <a:pt x="0" y="520604"/>
                </a:cubicBezTo>
                <a:cubicBezTo>
                  <a:pt x="0" y="233082"/>
                  <a:pt x="233082" y="0"/>
                  <a:pt x="520604" y="0"/>
                </a:cubicBezTo>
                <a:close/>
              </a:path>
            </a:pathLst>
          </a:custGeom>
          <a:solidFill>
            <a:srgbClr val="006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360000" rtlCol="0" anchor="t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1E611D-3DB1-BC02-C15A-5AFB43C73DEE}"/>
              </a:ext>
            </a:extLst>
          </p:cNvPr>
          <p:cNvSpPr txBox="1"/>
          <p:nvPr/>
        </p:nvSpPr>
        <p:spPr>
          <a:xfrm>
            <a:off x="4522807" y="2647412"/>
            <a:ext cx="782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Oct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41B6DAD-26D1-A6A1-3CD0-6761BE55B14E}"/>
              </a:ext>
            </a:extLst>
          </p:cNvPr>
          <p:cNvSpPr txBox="1"/>
          <p:nvPr/>
        </p:nvSpPr>
        <p:spPr>
          <a:xfrm>
            <a:off x="2609730" y="2647413"/>
            <a:ext cx="782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Oct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08FBD1-A11A-B880-1BD2-8F59DCA50655}"/>
              </a:ext>
            </a:extLst>
          </p:cNvPr>
          <p:cNvSpPr txBox="1"/>
          <p:nvPr/>
        </p:nvSpPr>
        <p:spPr>
          <a:xfrm>
            <a:off x="4458725" y="3652174"/>
            <a:ext cx="8745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 regionals restated and new data point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51C10C-9F6B-7090-AFCC-1E6344BA42DC}"/>
              </a:ext>
            </a:extLst>
          </p:cNvPr>
          <p:cNvSpPr txBox="1"/>
          <p:nvPr/>
        </p:nvSpPr>
        <p:spPr>
          <a:xfrm>
            <a:off x="7648505" y="3774218"/>
            <a:ext cx="874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TSA restated and new data point</a:t>
            </a:r>
          </a:p>
        </p:txBody>
      </p:sp>
      <p:sp>
        <p:nvSpPr>
          <p:cNvPr id="35" name="Freeform: Shape 16">
            <a:extLst>
              <a:ext uri="{FF2B5EF4-FFF2-40B4-BE49-F238E27FC236}">
                <a16:creationId xmlns:a16="http://schemas.microsoft.com/office/drawing/2014/main" id="{38C2CE02-7BC7-7E66-60CE-D10533707930}"/>
              </a:ext>
            </a:extLst>
          </p:cNvPr>
          <p:cNvSpPr>
            <a:spLocks noChangeAspect="1"/>
          </p:cNvSpPr>
          <p:nvPr/>
        </p:nvSpPr>
        <p:spPr>
          <a:xfrm>
            <a:off x="9657049" y="2462191"/>
            <a:ext cx="685168" cy="825636"/>
          </a:xfrm>
          <a:custGeom>
            <a:avLst/>
            <a:gdLst>
              <a:gd name="connsiteX0" fmla="*/ 520604 w 1041208"/>
              <a:gd name="connsiteY0" fmla="*/ 0 h 1254668"/>
              <a:gd name="connsiteX1" fmla="*/ 1041208 w 1041208"/>
              <a:gd name="connsiteY1" fmla="*/ 520604 h 1254668"/>
              <a:gd name="connsiteX2" fmla="*/ 888727 w 1041208"/>
              <a:gd name="connsiteY2" fmla="*/ 888727 h 1254668"/>
              <a:gd name="connsiteX3" fmla="*/ 880743 w 1041208"/>
              <a:gd name="connsiteY3" fmla="*/ 895314 h 1254668"/>
              <a:gd name="connsiteX4" fmla="*/ 521389 w 1041208"/>
              <a:gd name="connsiteY4" fmla="*/ 1254668 h 1254668"/>
              <a:gd name="connsiteX5" fmla="*/ 169435 w 1041208"/>
              <a:gd name="connsiteY5" fmla="*/ 902715 h 1254668"/>
              <a:gd name="connsiteX6" fmla="*/ 152481 w 1041208"/>
              <a:gd name="connsiteY6" fmla="*/ 888727 h 1254668"/>
              <a:gd name="connsiteX7" fmla="*/ 0 w 1041208"/>
              <a:gd name="connsiteY7" fmla="*/ 520604 h 1254668"/>
              <a:gd name="connsiteX8" fmla="*/ 520604 w 1041208"/>
              <a:gd name="connsiteY8" fmla="*/ 0 h 125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208" h="1254668">
                <a:moveTo>
                  <a:pt x="520604" y="0"/>
                </a:moveTo>
                <a:cubicBezTo>
                  <a:pt x="808126" y="0"/>
                  <a:pt x="1041208" y="233082"/>
                  <a:pt x="1041208" y="520604"/>
                </a:cubicBezTo>
                <a:cubicBezTo>
                  <a:pt x="1041208" y="664365"/>
                  <a:pt x="982938" y="794516"/>
                  <a:pt x="888727" y="888727"/>
                </a:cubicBezTo>
                <a:lnTo>
                  <a:pt x="880743" y="895314"/>
                </a:lnTo>
                <a:lnTo>
                  <a:pt x="521389" y="1254668"/>
                </a:lnTo>
                <a:lnTo>
                  <a:pt x="169435" y="902715"/>
                </a:lnTo>
                <a:lnTo>
                  <a:pt x="152481" y="888727"/>
                </a:lnTo>
                <a:cubicBezTo>
                  <a:pt x="58270" y="794516"/>
                  <a:pt x="0" y="664365"/>
                  <a:pt x="0" y="520604"/>
                </a:cubicBezTo>
                <a:cubicBezTo>
                  <a:pt x="0" y="233082"/>
                  <a:pt x="233082" y="0"/>
                  <a:pt x="520604" y="0"/>
                </a:cubicBezTo>
                <a:close/>
              </a:path>
            </a:pathLst>
          </a:custGeom>
          <a:solidFill>
            <a:srgbClr val="789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360000" rtlCol="0" anchor="t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3D821E5-BB9B-51FC-C811-1163345955DC}"/>
              </a:ext>
            </a:extLst>
          </p:cNvPr>
          <p:cNvSpPr txBox="1"/>
          <p:nvPr/>
        </p:nvSpPr>
        <p:spPr>
          <a:xfrm>
            <a:off x="9595896" y="2701764"/>
            <a:ext cx="782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ACED9BC-A6AE-51E6-C91E-9170916CC41B}"/>
              </a:ext>
            </a:extLst>
          </p:cNvPr>
          <p:cNvSpPr>
            <a:spLocks noChangeAspect="1"/>
          </p:cNvSpPr>
          <p:nvPr/>
        </p:nvSpPr>
        <p:spPr>
          <a:xfrm>
            <a:off x="9869984" y="3330577"/>
            <a:ext cx="259298" cy="259327"/>
          </a:xfrm>
          <a:prstGeom prst="ellipse">
            <a:avLst/>
          </a:prstGeom>
          <a:solidFill>
            <a:srgbClr val="78953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C49058D-658A-7961-0DB4-9DC6DFE8E63F}"/>
              </a:ext>
            </a:extLst>
          </p:cNvPr>
          <p:cNvCxnSpPr/>
          <p:nvPr/>
        </p:nvCxnSpPr>
        <p:spPr>
          <a:xfrm>
            <a:off x="9999633" y="3525774"/>
            <a:ext cx="0" cy="155738"/>
          </a:xfrm>
          <a:prstGeom prst="line">
            <a:avLst/>
          </a:prstGeom>
          <a:ln>
            <a:solidFill>
              <a:srgbClr val="78953D"/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AC2D5C3C-649D-7619-92FB-C4AEF1652135}"/>
              </a:ext>
            </a:extLst>
          </p:cNvPr>
          <p:cNvSpPr/>
          <p:nvPr/>
        </p:nvSpPr>
        <p:spPr>
          <a:xfrm rot="16200000">
            <a:off x="4320029" y="774140"/>
            <a:ext cx="286238" cy="2966088"/>
          </a:xfrm>
          <a:prstGeom prst="rightBracke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E6EF75C-53FE-C428-92D2-9C6FFA7577EC}"/>
              </a:ext>
            </a:extLst>
          </p:cNvPr>
          <p:cNvSpPr>
            <a:spLocks noChangeAspect="1"/>
          </p:cNvSpPr>
          <p:nvPr/>
        </p:nvSpPr>
        <p:spPr>
          <a:xfrm>
            <a:off x="4480900" y="1987820"/>
            <a:ext cx="259298" cy="25932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5EC790-7955-0FA1-1B60-F6F177383728}"/>
              </a:ext>
            </a:extLst>
          </p:cNvPr>
          <p:cNvSpPr txBox="1"/>
          <p:nvPr/>
        </p:nvSpPr>
        <p:spPr>
          <a:xfrm>
            <a:off x="8648892" y="1697415"/>
            <a:ext cx="782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400" dirty="0">
                <a:latin typeface="Arial" panose="020B0604020202020204" pitchFamily="34" charset="0"/>
                <a:cs typeface="Arial" panose="020B0604020202020204" pitchFamily="34" charset="0"/>
              </a:rPr>
              <a:t>2027</a:t>
            </a:r>
          </a:p>
        </p:txBody>
      </p:sp>
      <p:sp>
        <p:nvSpPr>
          <p:cNvPr id="25" name="Right Bracket 24">
            <a:extLst>
              <a:ext uri="{FF2B5EF4-FFF2-40B4-BE49-F238E27FC236}">
                <a16:creationId xmlns:a16="http://schemas.microsoft.com/office/drawing/2014/main" id="{95B375A7-0A2F-4823-2D0E-34E0A96DAE89}"/>
              </a:ext>
            </a:extLst>
          </p:cNvPr>
          <p:cNvSpPr/>
          <p:nvPr/>
        </p:nvSpPr>
        <p:spPr>
          <a:xfrm rot="16200000">
            <a:off x="8895783" y="1304073"/>
            <a:ext cx="286238" cy="1906222"/>
          </a:xfrm>
          <a:prstGeom prst="rightBracke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91E335E-255F-5A0E-5498-CC4CCC1FEC89}"/>
              </a:ext>
            </a:extLst>
          </p:cNvPr>
          <p:cNvSpPr>
            <a:spLocks noChangeAspect="1"/>
          </p:cNvSpPr>
          <p:nvPr/>
        </p:nvSpPr>
        <p:spPr>
          <a:xfrm>
            <a:off x="8909253" y="1987820"/>
            <a:ext cx="259298" cy="25932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56AD503-7817-A86D-14F7-0C444CA354DF}"/>
              </a:ext>
            </a:extLst>
          </p:cNvPr>
          <p:cNvSpPr>
            <a:spLocks noChangeAspect="1"/>
          </p:cNvSpPr>
          <p:nvPr/>
        </p:nvSpPr>
        <p:spPr>
          <a:xfrm>
            <a:off x="5816543" y="3330577"/>
            <a:ext cx="259298" cy="259327"/>
          </a:xfrm>
          <a:prstGeom prst="ellipse">
            <a:avLst/>
          </a:prstGeom>
          <a:solidFill>
            <a:srgbClr val="006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A0542FF-1079-54A6-1589-20440D2FF50A}"/>
              </a:ext>
            </a:extLst>
          </p:cNvPr>
          <p:cNvCxnSpPr/>
          <p:nvPr/>
        </p:nvCxnSpPr>
        <p:spPr>
          <a:xfrm>
            <a:off x="5946192" y="3525774"/>
            <a:ext cx="0" cy="155738"/>
          </a:xfrm>
          <a:prstGeom prst="line">
            <a:avLst/>
          </a:prstGeom>
          <a:ln w="25400">
            <a:solidFill>
              <a:srgbClr val="006E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: Shape 11">
            <a:extLst>
              <a:ext uri="{FF2B5EF4-FFF2-40B4-BE49-F238E27FC236}">
                <a16:creationId xmlns:a16="http://schemas.microsoft.com/office/drawing/2014/main" id="{377BBE2A-0987-821D-B00E-8B0BA04D8FDA}"/>
              </a:ext>
            </a:extLst>
          </p:cNvPr>
          <p:cNvSpPr>
            <a:spLocks noChangeAspect="1"/>
          </p:cNvSpPr>
          <p:nvPr/>
        </p:nvSpPr>
        <p:spPr>
          <a:xfrm>
            <a:off x="5602330" y="2458188"/>
            <a:ext cx="685168" cy="825636"/>
          </a:xfrm>
          <a:custGeom>
            <a:avLst/>
            <a:gdLst>
              <a:gd name="connsiteX0" fmla="*/ 520604 w 1041208"/>
              <a:gd name="connsiteY0" fmla="*/ 0 h 1254668"/>
              <a:gd name="connsiteX1" fmla="*/ 1041208 w 1041208"/>
              <a:gd name="connsiteY1" fmla="*/ 520604 h 1254668"/>
              <a:gd name="connsiteX2" fmla="*/ 888727 w 1041208"/>
              <a:gd name="connsiteY2" fmla="*/ 888727 h 1254668"/>
              <a:gd name="connsiteX3" fmla="*/ 880743 w 1041208"/>
              <a:gd name="connsiteY3" fmla="*/ 895314 h 1254668"/>
              <a:gd name="connsiteX4" fmla="*/ 521389 w 1041208"/>
              <a:gd name="connsiteY4" fmla="*/ 1254668 h 1254668"/>
              <a:gd name="connsiteX5" fmla="*/ 169435 w 1041208"/>
              <a:gd name="connsiteY5" fmla="*/ 902715 h 1254668"/>
              <a:gd name="connsiteX6" fmla="*/ 152481 w 1041208"/>
              <a:gd name="connsiteY6" fmla="*/ 888727 h 1254668"/>
              <a:gd name="connsiteX7" fmla="*/ 0 w 1041208"/>
              <a:gd name="connsiteY7" fmla="*/ 520604 h 1254668"/>
              <a:gd name="connsiteX8" fmla="*/ 520604 w 1041208"/>
              <a:gd name="connsiteY8" fmla="*/ 0 h 125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208" h="1254668">
                <a:moveTo>
                  <a:pt x="520604" y="0"/>
                </a:moveTo>
                <a:cubicBezTo>
                  <a:pt x="808126" y="0"/>
                  <a:pt x="1041208" y="233082"/>
                  <a:pt x="1041208" y="520604"/>
                </a:cubicBezTo>
                <a:cubicBezTo>
                  <a:pt x="1041208" y="664365"/>
                  <a:pt x="982938" y="794516"/>
                  <a:pt x="888727" y="888727"/>
                </a:cubicBezTo>
                <a:lnTo>
                  <a:pt x="880743" y="895314"/>
                </a:lnTo>
                <a:lnTo>
                  <a:pt x="521389" y="1254668"/>
                </a:lnTo>
                <a:lnTo>
                  <a:pt x="169435" y="902715"/>
                </a:lnTo>
                <a:lnTo>
                  <a:pt x="152481" y="888727"/>
                </a:lnTo>
                <a:cubicBezTo>
                  <a:pt x="58270" y="794516"/>
                  <a:pt x="0" y="664365"/>
                  <a:pt x="0" y="520604"/>
                </a:cubicBezTo>
                <a:cubicBezTo>
                  <a:pt x="0" y="233082"/>
                  <a:pt x="233082" y="0"/>
                  <a:pt x="520604" y="0"/>
                </a:cubicBezTo>
                <a:close/>
              </a:path>
            </a:pathLst>
          </a:custGeom>
          <a:solidFill>
            <a:srgbClr val="006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360000" rtlCol="0" anchor="t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A6424BC-DE3A-A43C-82C9-8E35F59955E0}"/>
              </a:ext>
            </a:extLst>
          </p:cNvPr>
          <p:cNvSpPr txBox="1"/>
          <p:nvPr/>
        </p:nvSpPr>
        <p:spPr>
          <a:xfrm>
            <a:off x="5556055" y="2689745"/>
            <a:ext cx="782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9FEB2AD-0F05-E6DE-DDA6-FBB4F63171C4}"/>
              </a:ext>
            </a:extLst>
          </p:cNvPr>
          <p:cNvSpPr txBox="1"/>
          <p:nvPr/>
        </p:nvSpPr>
        <p:spPr>
          <a:xfrm>
            <a:off x="5508906" y="3652174"/>
            <a:ext cx="874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Detailed back series</a:t>
            </a:r>
          </a:p>
        </p:txBody>
      </p:sp>
    </p:spTree>
    <p:extLst>
      <p:ext uri="{BB962C8B-B14F-4D97-AF65-F5344CB8AC3E}">
        <p14:creationId xmlns:p14="http://schemas.microsoft.com/office/powerpoint/2010/main" val="27721538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53349-4E56-A064-3258-5999CD48A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3D93C719-0360-E18D-E999-2CF03733A8A1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51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D5B547F-AC65-6B3A-1136-0163699F6408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know more?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074843-E544-7747-633E-35DC73309CDB}"/>
              </a:ext>
            </a:extLst>
          </p:cNvPr>
          <p:cNvSpPr txBox="1"/>
          <p:nvPr/>
        </p:nvSpPr>
        <p:spPr>
          <a:xfrm>
            <a:off x="969287" y="1981688"/>
            <a:ext cx="9343113" cy="200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 the following from our website (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http://www.statssa.gov.za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Accounts: Sources and Methods: benchmarked and rebased estimates of Gross Domestic Product, 2026 (</a:t>
            </a:r>
            <a:r>
              <a:rPr lang="en-US" sz="17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No. 04-04-04)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Gross Domestic Product (</a:t>
            </a:r>
            <a:r>
              <a:rPr lang="en-US" sz="17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P0441)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Provincial Gross Domestic Product </a:t>
            </a:r>
            <a:r>
              <a:rPr lang="en-US" sz="17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(P0441.2)</a:t>
            </a:r>
          </a:p>
        </p:txBody>
      </p:sp>
    </p:spTree>
    <p:extLst>
      <p:ext uri="{BB962C8B-B14F-4D97-AF65-F5344CB8AC3E}">
        <p14:creationId xmlns:p14="http://schemas.microsoft.com/office/powerpoint/2010/main" val="31791706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1"/>
            <a:ext cx="12192000" cy="5943601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Freeform 9"/>
          <p:cNvSpPr/>
          <p:nvPr/>
        </p:nvSpPr>
        <p:spPr>
          <a:xfrm>
            <a:off x="4930177" y="0"/>
            <a:ext cx="2331644" cy="1155684"/>
          </a:xfrm>
          <a:custGeom>
            <a:avLst/>
            <a:gdLst>
              <a:gd name="connsiteX0" fmla="*/ 0 w 2331644"/>
              <a:gd name="connsiteY0" fmla="*/ 0 h 1155684"/>
              <a:gd name="connsiteX1" fmla="*/ 2331644 w 2331644"/>
              <a:gd name="connsiteY1" fmla="*/ 0 h 1155684"/>
              <a:gd name="connsiteX2" fmla="*/ 2326168 w 2331644"/>
              <a:gd name="connsiteY2" fmla="*/ 108454 h 1155684"/>
              <a:gd name="connsiteX3" fmla="*/ 1165822 w 2331644"/>
              <a:gd name="connsiteY3" fmla="*/ 1155684 h 1155684"/>
              <a:gd name="connsiteX4" fmla="*/ 5476 w 2331644"/>
              <a:gd name="connsiteY4" fmla="*/ 108454 h 1155684"/>
              <a:gd name="connsiteX5" fmla="*/ 0 w 2331644"/>
              <a:gd name="connsiteY5" fmla="*/ 0 h 1155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1644" h="1155684">
                <a:moveTo>
                  <a:pt x="0" y="0"/>
                </a:moveTo>
                <a:lnTo>
                  <a:pt x="2331644" y="0"/>
                </a:lnTo>
                <a:lnTo>
                  <a:pt x="2326168" y="108454"/>
                </a:lnTo>
                <a:cubicBezTo>
                  <a:pt x="2266439" y="696667"/>
                  <a:pt x="1769729" y="1155684"/>
                  <a:pt x="1165822" y="1155684"/>
                </a:cubicBezTo>
                <a:cubicBezTo>
                  <a:pt x="561916" y="1155684"/>
                  <a:pt x="65206" y="696667"/>
                  <a:pt x="5476" y="108454"/>
                </a:cubicBezTo>
                <a:lnTo>
                  <a:pt x="0" y="0"/>
                </a:lnTo>
                <a:close/>
              </a:path>
            </a:pathLst>
          </a:custGeom>
          <a:solidFill>
            <a:srgbClr val="308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3124200" cy="3124200"/>
          </a:xfrm>
        </p:spPr>
      </p:pic>
      <p:sp>
        <p:nvSpPr>
          <p:cNvPr id="11" name="TextBox 10"/>
          <p:cNvSpPr txBox="1"/>
          <p:nvPr/>
        </p:nvSpPr>
        <p:spPr>
          <a:xfrm>
            <a:off x="5088646" y="63213"/>
            <a:ext cx="1987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 benchmarking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F386F4-C286-982D-213A-761362E386CD}"/>
              </a:ext>
            </a:extLst>
          </p:cNvPr>
          <p:cNvSpPr/>
          <p:nvPr/>
        </p:nvSpPr>
        <p:spPr>
          <a:xfrm>
            <a:off x="8728050" y="5177317"/>
            <a:ext cx="2286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facebook.com/</a:t>
            </a:r>
            <a:r>
              <a:rPr kumimoji="0" lang="en-ZA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StatsSA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00FF8D-1251-D325-88AE-7891A6F03484}"/>
              </a:ext>
            </a:extLst>
          </p:cNvPr>
          <p:cNvSpPr/>
          <p:nvPr/>
        </p:nvSpPr>
        <p:spPr>
          <a:xfrm>
            <a:off x="4972479" y="5193231"/>
            <a:ext cx="15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>
                <a:solidFill>
                  <a:schemeClr val="bg1">
                    <a:lumMod val="85000"/>
                  </a:schemeClr>
                </a:solidFill>
                <a:latin typeface="Calibri" panose="020F0502020204030204"/>
              </a:rPr>
              <a:t>x</a:t>
            </a: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.com/</a:t>
            </a:r>
            <a:r>
              <a:rPr kumimoji="0" lang="en-ZA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StatsSA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14C5B4-1665-E685-520C-4EEC28D22422}"/>
              </a:ext>
            </a:extLst>
          </p:cNvPr>
          <p:cNvSpPr/>
          <p:nvPr/>
        </p:nvSpPr>
        <p:spPr>
          <a:xfrm>
            <a:off x="1854148" y="5203842"/>
            <a:ext cx="1452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statssa.gov.za</a:t>
            </a:r>
          </a:p>
        </p:txBody>
      </p:sp>
      <p:pic>
        <p:nvPicPr>
          <p:cNvPr id="8" name="Picture 6" descr="Internet Icons - Download Free Vector Icons | Noun Project">
            <a:extLst>
              <a:ext uri="{FF2B5EF4-FFF2-40B4-BE49-F238E27FC236}">
                <a16:creationId xmlns:a16="http://schemas.microsoft.com/office/drawing/2014/main" id="{7A1CDAD8-812C-04EC-2329-3A8ED88CA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627" y="5084650"/>
            <a:ext cx="633116" cy="63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Facebook Icon PNG, Free HD Facebook Icon Transparent Image - PNGkit">
            <a:extLst>
              <a:ext uri="{FF2B5EF4-FFF2-40B4-BE49-F238E27FC236}">
                <a16:creationId xmlns:a16="http://schemas.microsoft.com/office/drawing/2014/main" id="{02FF519D-F0BA-8FF5-EB37-9F8A9DA865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" t="1778" r="1266" b="1071"/>
          <a:stretch/>
        </p:blipFill>
        <p:spPr bwMode="auto">
          <a:xfrm>
            <a:off x="8132613" y="5121411"/>
            <a:ext cx="559594" cy="559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F5B2A1-E873-E4B4-C569-1F2932B9C4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560" t="33117" r="30779" b="29851"/>
          <a:stretch/>
        </p:blipFill>
        <p:spPr>
          <a:xfrm>
            <a:off x="4411461" y="5140208"/>
            <a:ext cx="522000" cy="522000"/>
          </a:xfrm>
          <a:prstGeom prst="ellipse">
            <a:avLst/>
          </a:prstGeom>
        </p:spPr>
      </p:pic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353446C-6BAC-36C5-B504-084CFC70F938}"/>
              </a:ext>
            </a:extLst>
          </p:cNvPr>
          <p:cNvSpPr txBox="1">
            <a:spLocks/>
          </p:cNvSpPr>
          <p:nvPr/>
        </p:nvSpPr>
        <p:spPr>
          <a:xfrm>
            <a:off x="5884479" y="6236014"/>
            <a:ext cx="42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DE94359-2C3A-45DD-906F-F2EE724D714C}" type="slidenum">
              <a:rPr lang="en-ZA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52</a:t>
            </a:fld>
            <a:endParaRPr lang="en-ZA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FAFFCE-B564-A5C5-D30E-3080121A2F0D}"/>
              </a:ext>
            </a:extLst>
          </p:cNvPr>
          <p:cNvSpPr txBox="1"/>
          <p:nvPr/>
        </p:nvSpPr>
        <p:spPr>
          <a:xfrm>
            <a:off x="3538190" y="2470166"/>
            <a:ext cx="517932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Ndzi </a:t>
            </a:r>
            <a:r>
              <a:rPr lang="en-US" sz="5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hela</a:t>
            </a:r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kwala</a:t>
            </a:r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endParaRPr lang="en-US" sz="49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6235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8A670C6E35CD468284332EA55F148A" ma:contentTypeVersion="2" ma:contentTypeDescription="Create a new document." ma:contentTypeScope="" ma:versionID="cd1a436bc9727f2c3eb3c7b75cf72216">
  <xsd:schema xmlns:xsd="http://www.w3.org/2001/XMLSchema" xmlns:xs="http://www.w3.org/2001/XMLSchema" xmlns:p="http://schemas.microsoft.com/office/2006/metadata/properties" xmlns:ns2="e839471c-3f47-4356-a7e7-a250496d6c8c" targetNamespace="http://schemas.microsoft.com/office/2006/metadata/properties" ma:root="true" ma:fieldsID="08147f69b467f8072fbbadec706f44b3" ns2:_="">
    <xsd:import namespace="e839471c-3f47-4356-a7e7-a250496d6c8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39471c-3f47-4356-a7e7-a250496d6c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54CD29-4846-4129-9E18-1D8BEEB06D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2F07C4-FA95-4609-8673-DE1AC4B81B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39471c-3f47-4356-a7e7-a250496d6c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52F42CB-2F66-4DFF-B9DB-76FCCA4A1044}">
  <ds:schemaRefs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e839471c-3f47-4356-a7e7-a250496d6c8c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42395</TotalTime>
  <Words>2434</Words>
  <Application>Microsoft Office PowerPoint</Application>
  <PresentationFormat>Widescreen</PresentationFormat>
  <Paragraphs>531</Paragraphs>
  <Slides>52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Arial</vt:lpstr>
      <vt:lpstr>Calibri</vt:lpstr>
      <vt:lpstr>Century Gothic</vt:lpstr>
      <vt:lpstr>Open Sans</vt:lpstr>
      <vt:lpstr>Segoe UI</vt:lpstr>
      <vt:lpstr>Segoe UI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mariette</dc:creator>
  <cp:lastModifiedBy>Kevin Parry</cp:lastModifiedBy>
  <cp:revision>11140</cp:revision>
  <cp:lastPrinted>2026-10-28T11:26:46Z</cp:lastPrinted>
  <dcterms:created xsi:type="dcterms:W3CDTF">2016-03-11T14:00:49Z</dcterms:created>
  <dcterms:modified xsi:type="dcterms:W3CDTF">2026-10-29T07:34:24Z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0x010100DA8A670C6E35CD468284332EA55F148A</vt:lpwstr>
  </property>
  <property fmtid="{D5CDD505-2E9C-101B-9397-08002B2CF9AE}" pid="3" name="MSIP_Label_a4616250-01d4-40ab-a2e8-d4b03b0a4768_Enabled">
    <vt:lpwstr>True</vt:lpwstr>
  </property>
  <property fmtid="{D5CDD505-2E9C-101B-9397-08002B2CF9AE}" pid="4" name="MSIP_Label_a4616250-01d4-40ab-a2e8-d4b03b0a4768_SiteId">
    <vt:lpwstr>ca38a9e5-8ce2-41e8-a41e-647c7b50db4a</vt:lpwstr>
  </property>
  <property fmtid="{D5CDD505-2E9C-101B-9397-08002B2CF9AE}" pid="5" name="MSIP_Label_a4616250-01d4-40ab-a2e8-d4b03b0a4768_Owner">
    <vt:lpwstr>KevinP@statssa.gov.za</vt:lpwstr>
  </property>
  <property fmtid="{D5CDD505-2E9C-101B-9397-08002B2CF9AE}" pid="6" name="MSIP_Label_a4616250-01d4-40ab-a2e8-d4b03b0a4768_SetDate">
    <vt:lpwstr>2020-02-21T11:15:23.5652673Z</vt:lpwstr>
  </property>
  <property fmtid="{D5CDD505-2E9C-101B-9397-08002B2CF9AE}" pid="7" name="MSIP_Label_a4616250-01d4-40ab-a2e8-d4b03b0a4768_Name">
    <vt:lpwstr>Personal</vt:lpwstr>
  </property>
  <property fmtid="{D5CDD505-2E9C-101B-9397-08002B2CF9AE}" pid="8" name="MSIP_Label_a4616250-01d4-40ab-a2e8-d4b03b0a4768_Application">
    <vt:lpwstr>Microsoft Azure Information Protection</vt:lpwstr>
  </property>
  <property fmtid="{D5CDD505-2E9C-101B-9397-08002B2CF9AE}" pid="9" name="MSIP_Label_a4616250-01d4-40ab-a2e8-d4b03b0a4768_ActionId">
    <vt:lpwstr>eb9e0a52-4e33-4816-8d3d-ee1d2466fb1b</vt:lpwstr>
  </property>
  <property fmtid="{D5CDD505-2E9C-101B-9397-08002B2CF9AE}" pid="10" name="MSIP_Label_a4616250-01d4-40ab-a2e8-d4b03b0a4768_Extended_MSFT_Method">
    <vt:lpwstr>Automatic</vt:lpwstr>
  </property>
  <property fmtid="{D5CDD505-2E9C-101B-9397-08002B2CF9AE}" pid="11" name="Sensitivity">
    <vt:lpwstr>Personal</vt:lpwstr>
  </property>
</Properties>
</file>